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0" ContentType="image/jpe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3" r:id="rId1"/>
  </p:sldMasterIdLst>
  <p:notesMasterIdLst>
    <p:notesMasterId r:id="rId58"/>
  </p:notesMasterIdLst>
  <p:sldIdLst>
    <p:sldId id="256" r:id="rId2"/>
    <p:sldId id="257" r:id="rId3"/>
    <p:sldId id="285" r:id="rId4"/>
    <p:sldId id="286" r:id="rId5"/>
    <p:sldId id="278" r:id="rId6"/>
    <p:sldId id="287" r:id="rId7"/>
    <p:sldId id="288" r:id="rId8"/>
    <p:sldId id="298" r:id="rId9"/>
    <p:sldId id="294" r:id="rId10"/>
    <p:sldId id="299" r:id="rId11"/>
    <p:sldId id="258" r:id="rId12"/>
    <p:sldId id="259" r:id="rId13"/>
    <p:sldId id="292" r:id="rId14"/>
    <p:sldId id="293" r:id="rId15"/>
    <p:sldId id="266" r:id="rId16"/>
    <p:sldId id="270" r:id="rId17"/>
    <p:sldId id="271" r:id="rId18"/>
    <p:sldId id="305" r:id="rId19"/>
    <p:sldId id="306" r:id="rId20"/>
    <p:sldId id="307" r:id="rId21"/>
    <p:sldId id="308" r:id="rId22"/>
    <p:sldId id="309" r:id="rId23"/>
    <p:sldId id="310" r:id="rId24"/>
    <p:sldId id="311" r:id="rId25"/>
    <p:sldId id="312" r:id="rId26"/>
    <p:sldId id="313" r:id="rId27"/>
    <p:sldId id="314" r:id="rId28"/>
    <p:sldId id="315" r:id="rId29"/>
    <p:sldId id="316" r:id="rId30"/>
    <p:sldId id="317" r:id="rId31"/>
    <p:sldId id="260" r:id="rId32"/>
    <p:sldId id="279" r:id="rId33"/>
    <p:sldId id="261" r:id="rId34"/>
    <p:sldId id="262" r:id="rId35"/>
    <p:sldId id="265" r:id="rId36"/>
    <p:sldId id="263" r:id="rId37"/>
    <p:sldId id="296" r:id="rId38"/>
    <p:sldId id="297" r:id="rId39"/>
    <p:sldId id="264" r:id="rId40"/>
    <p:sldId id="272" r:id="rId41"/>
    <p:sldId id="267" r:id="rId42"/>
    <p:sldId id="268" r:id="rId43"/>
    <p:sldId id="284" r:id="rId44"/>
    <p:sldId id="290" r:id="rId45"/>
    <p:sldId id="300" r:id="rId46"/>
    <p:sldId id="301" r:id="rId47"/>
    <p:sldId id="302" r:id="rId48"/>
    <p:sldId id="303" r:id="rId49"/>
    <p:sldId id="304" r:id="rId50"/>
    <p:sldId id="275" r:id="rId51"/>
    <p:sldId id="269" r:id="rId52"/>
    <p:sldId id="273" r:id="rId53"/>
    <p:sldId id="280" r:id="rId54"/>
    <p:sldId id="291" r:id="rId55"/>
    <p:sldId id="295" r:id="rId56"/>
    <p:sldId id="289" r:id="rId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4" d="100"/>
          <a:sy n="94" d="100"/>
        </p:scale>
        <p:origin x="148" y="60"/>
      </p:cViewPr>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customXml" Target="../customXml/item3.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65"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ifer Lloyd" userId="ef648b46-33b4-4255-8958-4b74a64a1e26" providerId="ADAL" clId="{DDAA6D83-E2D5-4097-8325-630D839BC1D1}"/>
    <pc:docChg chg="custSel modSld">
      <pc:chgData name="Jenifer Lloyd" userId="ef648b46-33b4-4255-8958-4b74a64a1e26" providerId="ADAL" clId="{DDAA6D83-E2D5-4097-8325-630D839BC1D1}" dt="2021-10-12T17:41:51.225" v="897" actId="20577"/>
      <pc:docMkLst>
        <pc:docMk/>
      </pc:docMkLst>
      <pc:sldChg chg="modSp mod">
        <pc:chgData name="Jenifer Lloyd" userId="ef648b46-33b4-4255-8958-4b74a64a1e26" providerId="ADAL" clId="{DDAA6D83-E2D5-4097-8325-630D839BC1D1}" dt="2021-10-12T17:30:46.392" v="766" actId="20577"/>
        <pc:sldMkLst>
          <pc:docMk/>
          <pc:sldMk cId="1794105837" sldId="256"/>
        </pc:sldMkLst>
        <pc:spChg chg="mod">
          <ac:chgData name="Jenifer Lloyd" userId="ef648b46-33b4-4255-8958-4b74a64a1e26" providerId="ADAL" clId="{DDAA6D83-E2D5-4097-8325-630D839BC1D1}" dt="2021-10-12T17:30:46.392" v="766" actId="20577"/>
          <ac:spMkLst>
            <pc:docMk/>
            <pc:sldMk cId="1794105837" sldId="256"/>
            <ac:spMk id="2" creationId="{CD32F904-8475-4C83-9520-C5D5CF8E88A4}"/>
          </ac:spMkLst>
        </pc:spChg>
      </pc:sldChg>
      <pc:sldChg chg="modSp mod">
        <pc:chgData name="Jenifer Lloyd" userId="ef648b46-33b4-4255-8958-4b74a64a1e26" providerId="ADAL" clId="{DDAA6D83-E2D5-4097-8325-630D839BC1D1}" dt="2021-10-12T17:30:58.298" v="778" actId="20577"/>
        <pc:sldMkLst>
          <pc:docMk/>
          <pc:sldMk cId="3634691333" sldId="257"/>
        </pc:sldMkLst>
        <pc:spChg chg="mod">
          <ac:chgData name="Jenifer Lloyd" userId="ef648b46-33b4-4255-8958-4b74a64a1e26" providerId="ADAL" clId="{DDAA6D83-E2D5-4097-8325-630D839BC1D1}" dt="2021-10-12T17:30:58.298" v="778" actId="20577"/>
          <ac:spMkLst>
            <pc:docMk/>
            <pc:sldMk cId="3634691333" sldId="257"/>
            <ac:spMk id="3" creationId="{1CF12119-8749-4D95-94CE-79E8D9F0333A}"/>
          </ac:spMkLst>
        </pc:spChg>
      </pc:sldChg>
      <pc:sldChg chg="modSp mod">
        <pc:chgData name="Jenifer Lloyd" userId="ef648b46-33b4-4255-8958-4b74a64a1e26" providerId="ADAL" clId="{DDAA6D83-E2D5-4097-8325-630D839BC1D1}" dt="2021-10-12T15:49:21.401" v="457" actId="20577"/>
        <pc:sldMkLst>
          <pc:docMk/>
          <pc:sldMk cId="2780586204" sldId="258"/>
        </pc:sldMkLst>
        <pc:spChg chg="mod">
          <ac:chgData name="Jenifer Lloyd" userId="ef648b46-33b4-4255-8958-4b74a64a1e26" providerId="ADAL" clId="{DDAA6D83-E2D5-4097-8325-630D839BC1D1}" dt="2021-10-12T15:49:21.401" v="457" actId="20577"/>
          <ac:spMkLst>
            <pc:docMk/>
            <pc:sldMk cId="2780586204" sldId="258"/>
            <ac:spMk id="2" creationId="{7C893456-06EE-40D7-A7FF-E77C7B0B4531}"/>
          </ac:spMkLst>
        </pc:spChg>
      </pc:sldChg>
      <pc:sldChg chg="modSp mod">
        <pc:chgData name="Jenifer Lloyd" userId="ef648b46-33b4-4255-8958-4b74a64a1e26" providerId="ADAL" clId="{DDAA6D83-E2D5-4097-8325-630D839BC1D1}" dt="2021-10-12T17:33:10.389" v="810" actId="20577"/>
        <pc:sldMkLst>
          <pc:docMk/>
          <pc:sldMk cId="269986485" sldId="259"/>
        </pc:sldMkLst>
        <pc:spChg chg="mod">
          <ac:chgData name="Jenifer Lloyd" userId="ef648b46-33b4-4255-8958-4b74a64a1e26" providerId="ADAL" clId="{DDAA6D83-E2D5-4097-8325-630D839BC1D1}" dt="2021-10-12T17:33:10.389" v="810" actId="20577"/>
          <ac:spMkLst>
            <pc:docMk/>
            <pc:sldMk cId="269986485" sldId="259"/>
            <ac:spMk id="4" creationId="{E54DD02E-BB64-4219-8E9B-855BD79A3423}"/>
          </ac:spMkLst>
        </pc:spChg>
      </pc:sldChg>
      <pc:sldChg chg="modSp mod">
        <pc:chgData name="Jenifer Lloyd" userId="ef648b46-33b4-4255-8958-4b74a64a1e26" providerId="ADAL" clId="{DDAA6D83-E2D5-4097-8325-630D839BC1D1}" dt="2021-10-12T15:55:50.429" v="502" actId="20577"/>
        <pc:sldMkLst>
          <pc:docMk/>
          <pc:sldMk cId="2733274152" sldId="260"/>
        </pc:sldMkLst>
        <pc:spChg chg="mod">
          <ac:chgData name="Jenifer Lloyd" userId="ef648b46-33b4-4255-8958-4b74a64a1e26" providerId="ADAL" clId="{DDAA6D83-E2D5-4097-8325-630D839BC1D1}" dt="2021-10-12T15:55:50.429" v="502" actId="20577"/>
          <ac:spMkLst>
            <pc:docMk/>
            <pc:sldMk cId="2733274152" sldId="260"/>
            <ac:spMk id="2" creationId="{7C893456-06EE-40D7-A7FF-E77C7B0B4531}"/>
          </ac:spMkLst>
        </pc:spChg>
      </pc:sldChg>
      <pc:sldChg chg="modSp mod">
        <pc:chgData name="Jenifer Lloyd" userId="ef648b46-33b4-4255-8958-4b74a64a1e26" providerId="ADAL" clId="{DDAA6D83-E2D5-4097-8325-630D839BC1D1}" dt="2021-10-12T15:56:24.897" v="528" actId="20577"/>
        <pc:sldMkLst>
          <pc:docMk/>
          <pc:sldMk cId="1511321175" sldId="261"/>
        </pc:sldMkLst>
        <pc:spChg chg="mod">
          <ac:chgData name="Jenifer Lloyd" userId="ef648b46-33b4-4255-8958-4b74a64a1e26" providerId="ADAL" clId="{DDAA6D83-E2D5-4097-8325-630D839BC1D1}" dt="2021-10-12T15:56:24.897" v="528" actId="20577"/>
          <ac:spMkLst>
            <pc:docMk/>
            <pc:sldMk cId="1511321175" sldId="261"/>
            <ac:spMk id="3" creationId="{1CF12119-8749-4D95-94CE-79E8D9F0333A}"/>
          </ac:spMkLst>
        </pc:spChg>
      </pc:sldChg>
      <pc:sldChg chg="modSp mod">
        <pc:chgData name="Jenifer Lloyd" userId="ef648b46-33b4-4255-8958-4b74a64a1e26" providerId="ADAL" clId="{DDAA6D83-E2D5-4097-8325-630D839BC1D1}" dt="2021-10-12T15:58:23.579" v="582" actId="20577"/>
        <pc:sldMkLst>
          <pc:docMk/>
          <pc:sldMk cId="4203991070" sldId="264"/>
        </pc:sldMkLst>
        <pc:spChg chg="mod">
          <ac:chgData name="Jenifer Lloyd" userId="ef648b46-33b4-4255-8958-4b74a64a1e26" providerId="ADAL" clId="{DDAA6D83-E2D5-4097-8325-630D839BC1D1}" dt="2021-10-12T15:58:23.579" v="582" actId="20577"/>
          <ac:spMkLst>
            <pc:docMk/>
            <pc:sldMk cId="4203991070" sldId="264"/>
            <ac:spMk id="3" creationId="{1CF12119-8749-4D95-94CE-79E8D9F0333A}"/>
          </ac:spMkLst>
        </pc:spChg>
      </pc:sldChg>
      <pc:sldChg chg="modSp mod">
        <pc:chgData name="Jenifer Lloyd" userId="ef648b46-33b4-4255-8958-4b74a64a1e26" providerId="ADAL" clId="{DDAA6D83-E2D5-4097-8325-630D839BC1D1}" dt="2021-10-12T17:36:20.562" v="835" actId="6549"/>
        <pc:sldMkLst>
          <pc:docMk/>
          <pc:sldMk cId="3897124256" sldId="265"/>
        </pc:sldMkLst>
        <pc:spChg chg="mod">
          <ac:chgData name="Jenifer Lloyd" userId="ef648b46-33b4-4255-8958-4b74a64a1e26" providerId="ADAL" clId="{DDAA6D83-E2D5-4097-8325-630D839BC1D1}" dt="2021-10-12T17:36:20.562" v="835" actId="6549"/>
          <ac:spMkLst>
            <pc:docMk/>
            <pc:sldMk cId="3897124256" sldId="265"/>
            <ac:spMk id="3" creationId="{1CF12119-8749-4D95-94CE-79E8D9F0333A}"/>
          </ac:spMkLst>
        </pc:spChg>
      </pc:sldChg>
      <pc:sldChg chg="modSp mod">
        <pc:chgData name="Jenifer Lloyd" userId="ef648b46-33b4-4255-8958-4b74a64a1e26" providerId="ADAL" clId="{DDAA6D83-E2D5-4097-8325-630D839BC1D1}" dt="2021-10-12T17:39:25.824" v="855" actId="20577"/>
        <pc:sldMkLst>
          <pc:docMk/>
          <pc:sldMk cId="3522491482" sldId="269"/>
        </pc:sldMkLst>
        <pc:spChg chg="mod">
          <ac:chgData name="Jenifer Lloyd" userId="ef648b46-33b4-4255-8958-4b74a64a1e26" providerId="ADAL" clId="{DDAA6D83-E2D5-4097-8325-630D839BC1D1}" dt="2021-10-12T17:39:25.824" v="855" actId="20577"/>
          <ac:spMkLst>
            <pc:docMk/>
            <pc:sldMk cId="3522491482" sldId="269"/>
            <ac:spMk id="3" creationId="{1CF12119-8749-4D95-94CE-79E8D9F0333A}"/>
          </ac:spMkLst>
        </pc:spChg>
      </pc:sldChg>
      <pc:sldChg chg="modSp mod">
        <pc:chgData name="Jenifer Lloyd" userId="ef648b46-33b4-4255-8958-4b74a64a1e26" providerId="ADAL" clId="{DDAA6D83-E2D5-4097-8325-630D839BC1D1}" dt="2021-10-12T15:35:56.993" v="75" actId="20577"/>
        <pc:sldMkLst>
          <pc:docMk/>
          <pc:sldMk cId="3485631162" sldId="273"/>
        </pc:sldMkLst>
        <pc:spChg chg="mod">
          <ac:chgData name="Jenifer Lloyd" userId="ef648b46-33b4-4255-8958-4b74a64a1e26" providerId="ADAL" clId="{DDAA6D83-E2D5-4097-8325-630D839BC1D1}" dt="2021-10-12T15:35:56.993" v="75" actId="20577"/>
          <ac:spMkLst>
            <pc:docMk/>
            <pc:sldMk cId="3485631162" sldId="273"/>
            <ac:spMk id="3" creationId="{1CF12119-8749-4D95-94CE-79E8D9F0333A}"/>
          </ac:spMkLst>
        </pc:spChg>
      </pc:sldChg>
      <pc:sldChg chg="modSp mod">
        <pc:chgData name="Jenifer Lloyd" userId="ef648b46-33b4-4255-8958-4b74a64a1e26" providerId="ADAL" clId="{DDAA6D83-E2D5-4097-8325-630D839BC1D1}" dt="2021-10-12T17:39:01.101" v="851" actId="20577"/>
        <pc:sldMkLst>
          <pc:docMk/>
          <pc:sldMk cId="3266365912" sldId="275"/>
        </pc:sldMkLst>
        <pc:spChg chg="mod">
          <ac:chgData name="Jenifer Lloyd" userId="ef648b46-33b4-4255-8958-4b74a64a1e26" providerId="ADAL" clId="{DDAA6D83-E2D5-4097-8325-630D839BC1D1}" dt="2021-10-12T17:39:01.101" v="851" actId="20577"/>
          <ac:spMkLst>
            <pc:docMk/>
            <pc:sldMk cId="3266365912" sldId="275"/>
            <ac:spMk id="7" creationId="{41AEB440-63B3-4843-AE9E-E78C39444E39}"/>
          </ac:spMkLst>
        </pc:spChg>
      </pc:sldChg>
      <pc:sldChg chg="modSp mod">
        <pc:chgData name="Jenifer Lloyd" userId="ef648b46-33b4-4255-8958-4b74a64a1e26" providerId="ADAL" clId="{DDAA6D83-E2D5-4097-8325-630D839BC1D1}" dt="2021-10-12T17:31:57.693" v="798" actId="20577"/>
        <pc:sldMkLst>
          <pc:docMk/>
          <pc:sldMk cId="4250035391" sldId="278"/>
        </pc:sldMkLst>
        <pc:spChg chg="mod">
          <ac:chgData name="Jenifer Lloyd" userId="ef648b46-33b4-4255-8958-4b74a64a1e26" providerId="ADAL" clId="{DDAA6D83-E2D5-4097-8325-630D839BC1D1}" dt="2021-10-12T17:31:57.693" v="798" actId="20577"/>
          <ac:spMkLst>
            <pc:docMk/>
            <pc:sldMk cId="4250035391" sldId="278"/>
            <ac:spMk id="2" creationId="{7C893456-06EE-40D7-A7FF-E77C7B0B4531}"/>
          </ac:spMkLst>
        </pc:spChg>
      </pc:sldChg>
      <pc:sldChg chg="modSp mod">
        <pc:chgData name="Jenifer Lloyd" userId="ef648b46-33b4-4255-8958-4b74a64a1e26" providerId="ADAL" clId="{DDAA6D83-E2D5-4097-8325-630D839BC1D1}" dt="2021-10-12T17:39:57.803" v="861" actId="20577"/>
        <pc:sldMkLst>
          <pc:docMk/>
          <pc:sldMk cId="212470748" sldId="280"/>
        </pc:sldMkLst>
        <pc:spChg chg="mod">
          <ac:chgData name="Jenifer Lloyd" userId="ef648b46-33b4-4255-8958-4b74a64a1e26" providerId="ADAL" clId="{DDAA6D83-E2D5-4097-8325-630D839BC1D1}" dt="2021-10-12T17:39:57.803" v="861" actId="20577"/>
          <ac:spMkLst>
            <pc:docMk/>
            <pc:sldMk cId="212470748" sldId="280"/>
            <ac:spMk id="2" creationId="{7C893456-06EE-40D7-A7FF-E77C7B0B4531}"/>
          </ac:spMkLst>
        </pc:spChg>
        <pc:spChg chg="mod">
          <ac:chgData name="Jenifer Lloyd" userId="ef648b46-33b4-4255-8958-4b74a64a1e26" providerId="ADAL" clId="{DDAA6D83-E2D5-4097-8325-630D839BC1D1}" dt="2021-10-12T16:02:23.438" v="711" actId="20577"/>
          <ac:spMkLst>
            <pc:docMk/>
            <pc:sldMk cId="212470748" sldId="280"/>
            <ac:spMk id="3" creationId="{1CF12119-8749-4D95-94CE-79E8D9F0333A}"/>
          </ac:spMkLst>
        </pc:spChg>
      </pc:sldChg>
      <pc:sldChg chg="modSp mod">
        <pc:chgData name="Jenifer Lloyd" userId="ef648b46-33b4-4255-8958-4b74a64a1e26" providerId="ADAL" clId="{DDAA6D83-E2D5-4097-8325-630D839BC1D1}" dt="2021-10-12T17:31:39.753" v="781" actId="20577"/>
        <pc:sldMkLst>
          <pc:docMk/>
          <pc:sldMk cId="3045320065" sldId="285"/>
        </pc:sldMkLst>
        <pc:spChg chg="mod">
          <ac:chgData name="Jenifer Lloyd" userId="ef648b46-33b4-4255-8958-4b74a64a1e26" providerId="ADAL" clId="{DDAA6D83-E2D5-4097-8325-630D839BC1D1}" dt="2021-10-12T17:31:39.753" v="781" actId="20577"/>
          <ac:spMkLst>
            <pc:docMk/>
            <pc:sldMk cId="3045320065" sldId="285"/>
            <ac:spMk id="2" creationId="{7C893456-06EE-40D7-A7FF-E77C7B0B4531}"/>
          </ac:spMkLst>
        </pc:spChg>
      </pc:sldChg>
      <pc:sldChg chg="modSp mod">
        <pc:chgData name="Jenifer Lloyd" userId="ef648b46-33b4-4255-8958-4b74a64a1e26" providerId="ADAL" clId="{DDAA6D83-E2D5-4097-8325-630D839BC1D1}" dt="2021-10-12T17:31:50.292" v="795" actId="20577"/>
        <pc:sldMkLst>
          <pc:docMk/>
          <pc:sldMk cId="603767307" sldId="286"/>
        </pc:sldMkLst>
        <pc:spChg chg="mod">
          <ac:chgData name="Jenifer Lloyd" userId="ef648b46-33b4-4255-8958-4b74a64a1e26" providerId="ADAL" clId="{DDAA6D83-E2D5-4097-8325-630D839BC1D1}" dt="2021-10-12T17:31:50.292" v="795" actId="20577"/>
          <ac:spMkLst>
            <pc:docMk/>
            <pc:sldMk cId="603767307" sldId="286"/>
            <ac:spMk id="2" creationId="{7C893456-06EE-40D7-A7FF-E77C7B0B4531}"/>
          </ac:spMkLst>
        </pc:spChg>
      </pc:sldChg>
      <pc:sldChg chg="modSp mod">
        <pc:chgData name="Jenifer Lloyd" userId="ef648b46-33b4-4255-8958-4b74a64a1e26" providerId="ADAL" clId="{DDAA6D83-E2D5-4097-8325-630D839BC1D1}" dt="2021-10-12T17:32:03.535" v="801" actId="20577"/>
        <pc:sldMkLst>
          <pc:docMk/>
          <pc:sldMk cId="1694867411" sldId="287"/>
        </pc:sldMkLst>
        <pc:spChg chg="mod">
          <ac:chgData name="Jenifer Lloyd" userId="ef648b46-33b4-4255-8958-4b74a64a1e26" providerId="ADAL" clId="{DDAA6D83-E2D5-4097-8325-630D839BC1D1}" dt="2021-10-12T17:32:03.535" v="801" actId="20577"/>
          <ac:spMkLst>
            <pc:docMk/>
            <pc:sldMk cId="1694867411" sldId="287"/>
            <ac:spMk id="2" creationId="{7C893456-06EE-40D7-A7FF-E77C7B0B4531}"/>
          </ac:spMkLst>
        </pc:spChg>
      </pc:sldChg>
      <pc:sldChg chg="modSp mod">
        <pc:chgData name="Jenifer Lloyd" userId="ef648b46-33b4-4255-8958-4b74a64a1e26" providerId="ADAL" clId="{DDAA6D83-E2D5-4097-8325-630D839BC1D1}" dt="2021-10-12T17:32:09.301" v="804" actId="20577"/>
        <pc:sldMkLst>
          <pc:docMk/>
          <pc:sldMk cId="1244510301" sldId="288"/>
        </pc:sldMkLst>
        <pc:spChg chg="mod">
          <ac:chgData name="Jenifer Lloyd" userId="ef648b46-33b4-4255-8958-4b74a64a1e26" providerId="ADAL" clId="{DDAA6D83-E2D5-4097-8325-630D839BC1D1}" dt="2021-10-12T17:32:09.301" v="804" actId="20577"/>
          <ac:spMkLst>
            <pc:docMk/>
            <pc:sldMk cId="1244510301" sldId="288"/>
            <ac:spMk id="2" creationId="{7C893456-06EE-40D7-A7FF-E77C7B0B4531}"/>
          </ac:spMkLst>
        </pc:spChg>
      </pc:sldChg>
      <pc:sldChg chg="modSp mod">
        <pc:chgData name="Jenifer Lloyd" userId="ef648b46-33b4-4255-8958-4b74a64a1e26" providerId="ADAL" clId="{DDAA6D83-E2D5-4097-8325-630D839BC1D1}" dt="2021-10-12T15:48:02.185" v="456" actId="6549"/>
        <pc:sldMkLst>
          <pc:docMk/>
          <pc:sldMk cId="237280354" sldId="289"/>
        </pc:sldMkLst>
        <pc:spChg chg="mod">
          <ac:chgData name="Jenifer Lloyd" userId="ef648b46-33b4-4255-8958-4b74a64a1e26" providerId="ADAL" clId="{DDAA6D83-E2D5-4097-8325-630D839BC1D1}" dt="2021-10-12T15:48:02.185" v="456" actId="6549"/>
          <ac:spMkLst>
            <pc:docMk/>
            <pc:sldMk cId="237280354" sldId="289"/>
            <ac:spMk id="3" creationId="{1CF12119-8749-4D95-94CE-79E8D9F0333A}"/>
          </ac:spMkLst>
        </pc:spChg>
      </pc:sldChg>
      <pc:sldChg chg="modSp mod">
        <pc:chgData name="Jenifer Lloyd" userId="ef648b46-33b4-4255-8958-4b74a64a1e26" providerId="ADAL" clId="{DDAA6D83-E2D5-4097-8325-630D839BC1D1}" dt="2021-10-12T17:41:00.454" v="895" actId="20577"/>
        <pc:sldMkLst>
          <pc:docMk/>
          <pc:sldMk cId="2674405387" sldId="291"/>
        </pc:sldMkLst>
        <pc:spChg chg="mod">
          <ac:chgData name="Jenifer Lloyd" userId="ef648b46-33b4-4255-8958-4b74a64a1e26" providerId="ADAL" clId="{DDAA6D83-E2D5-4097-8325-630D839BC1D1}" dt="2021-10-12T17:41:00.454" v="895" actId="20577"/>
          <ac:spMkLst>
            <pc:docMk/>
            <pc:sldMk cId="2674405387" sldId="291"/>
            <ac:spMk id="3" creationId="{1CF12119-8749-4D95-94CE-79E8D9F0333A}"/>
          </ac:spMkLst>
        </pc:spChg>
      </pc:sldChg>
      <pc:sldChg chg="modSp mod">
        <pc:chgData name="Jenifer Lloyd" userId="ef648b46-33b4-4255-8958-4b74a64a1e26" providerId="ADAL" clId="{DDAA6D83-E2D5-4097-8325-630D839BC1D1}" dt="2021-10-12T15:50:20.382" v="467" actId="20577"/>
        <pc:sldMkLst>
          <pc:docMk/>
          <pc:sldMk cId="1747307458" sldId="292"/>
        </pc:sldMkLst>
        <pc:spChg chg="mod">
          <ac:chgData name="Jenifer Lloyd" userId="ef648b46-33b4-4255-8958-4b74a64a1e26" providerId="ADAL" clId="{DDAA6D83-E2D5-4097-8325-630D839BC1D1}" dt="2021-10-12T15:50:20.382" v="467" actId="20577"/>
          <ac:spMkLst>
            <pc:docMk/>
            <pc:sldMk cId="1747307458" sldId="292"/>
            <ac:spMk id="10" creationId="{3FF64283-973F-4A39-8D38-22094DCEC006}"/>
          </ac:spMkLst>
        </pc:spChg>
      </pc:sldChg>
      <pc:sldChg chg="modSp mod">
        <pc:chgData name="Jenifer Lloyd" userId="ef648b46-33b4-4255-8958-4b74a64a1e26" providerId="ADAL" clId="{DDAA6D83-E2D5-4097-8325-630D839BC1D1}" dt="2021-10-12T15:50:55.525" v="468" actId="20577"/>
        <pc:sldMkLst>
          <pc:docMk/>
          <pc:sldMk cId="3227056788" sldId="293"/>
        </pc:sldMkLst>
        <pc:spChg chg="mod">
          <ac:chgData name="Jenifer Lloyd" userId="ef648b46-33b4-4255-8958-4b74a64a1e26" providerId="ADAL" clId="{DDAA6D83-E2D5-4097-8325-630D839BC1D1}" dt="2021-10-12T15:50:55.525" v="468" actId="20577"/>
          <ac:spMkLst>
            <pc:docMk/>
            <pc:sldMk cId="3227056788" sldId="293"/>
            <ac:spMk id="10" creationId="{3FF64283-973F-4A39-8D38-22094DCEC006}"/>
          </ac:spMkLst>
        </pc:spChg>
      </pc:sldChg>
      <pc:sldChg chg="modSp mod">
        <pc:chgData name="Jenifer Lloyd" userId="ef648b46-33b4-4255-8958-4b74a64a1e26" providerId="ADAL" clId="{DDAA6D83-E2D5-4097-8325-630D839BC1D1}" dt="2021-10-12T17:41:51.225" v="897" actId="20577"/>
        <pc:sldMkLst>
          <pc:docMk/>
          <pc:sldMk cId="4164806811" sldId="295"/>
        </pc:sldMkLst>
        <pc:spChg chg="mod">
          <ac:chgData name="Jenifer Lloyd" userId="ef648b46-33b4-4255-8958-4b74a64a1e26" providerId="ADAL" clId="{DDAA6D83-E2D5-4097-8325-630D839BC1D1}" dt="2021-10-12T16:03:12.448" v="728" actId="20577"/>
          <ac:spMkLst>
            <pc:docMk/>
            <pc:sldMk cId="4164806811" sldId="295"/>
            <ac:spMk id="2" creationId="{7C893456-06EE-40D7-A7FF-E77C7B0B4531}"/>
          </ac:spMkLst>
        </pc:spChg>
        <pc:spChg chg="mod">
          <ac:chgData name="Jenifer Lloyd" userId="ef648b46-33b4-4255-8958-4b74a64a1e26" providerId="ADAL" clId="{DDAA6D83-E2D5-4097-8325-630D839BC1D1}" dt="2021-10-12T17:41:51.225" v="897" actId="20577"/>
          <ac:spMkLst>
            <pc:docMk/>
            <pc:sldMk cId="4164806811" sldId="295"/>
            <ac:spMk id="3" creationId="{1CF12119-8749-4D95-94CE-79E8D9F0333A}"/>
          </ac:spMkLst>
        </pc:spChg>
      </pc:sldChg>
      <pc:sldChg chg="modSp mod">
        <pc:chgData name="Jenifer Lloyd" userId="ef648b46-33b4-4255-8958-4b74a64a1e26" providerId="ADAL" clId="{DDAA6D83-E2D5-4097-8325-630D839BC1D1}" dt="2021-10-12T15:57:48.569" v="568" actId="20577"/>
        <pc:sldMkLst>
          <pc:docMk/>
          <pc:sldMk cId="87578999" sldId="297"/>
        </pc:sldMkLst>
        <pc:spChg chg="mod">
          <ac:chgData name="Jenifer Lloyd" userId="ef648b46-33b4-4255-8958-4b74a64a1e26" providerId="ADAL" clId="{DDAA6D83-E2D5-4097-8325-630D839BC1D1}" dt="2021-10-12T15:57:48.569" v="568" actId="20577"/>
          <ac:spMkLst>
            <pc:docMk/>
            <pc:sldMk cId="87578999" sldId="297"/>
            <ac:spMk id="7" creationId="{9303F5C5-C8E7-417F-B314-F19C1EECE0AE}"/>
          </ac:spMkLst>
        </pc:spChg>
      </pc:sldChg>
      <pc:sldChg chg="modSp mod">
        <pc:chgData name="Jenifer Lloyd" userId="ef648b46-33b4-4255-8958-4b74a64a1e26" providerId="ADAL" clId="{DDAA6D83-E2D5-4097-8325-630D839BC1D1}" dt="2021-10-12T17:37:52.077" v="845" actId="27636"/>
        <pc:sldMkLst>
          <pc:docMk/>
          <pc:sldMk cId="2128536031" sldId="301"/>
        </pc:sldMkLst>
        <pc:spChg chg="mod">
          <ac:chgData name="Jenifer Lloyd" userId="ef648b46-33b4-4255-8958-4b74a64a1e26" providerId="ADAL" clId="{DDAA6D83-E2D5-4097-8325-630D839BC1D1}" dt="2021-10-12T17:37:52.077" v="845" actId="27636"/>
          <ac:spMkLst>
            <pc:docMk/>
            <pc:sldMk cId="2128536031" sldId="301"/>
            <ac:spMk id="13" creationId="{00000000-0000-0000-0000-000000000000}"/>
          </ac:spMkLst>
        </pc:spChg>
      </pc:sldChg>
      <pc:sldChg chg="modSp mod">
        <pc:chgData name="Jenifer Lloyd" userId="ef648b46-33b4-4255-8958-4b74a64a1e26" providerId="ADAL" clId="{DDAA6D83-E2D5-4097-8325-630D839BC1D1}" dt="2021-10-12T16:00:11.002" v="648" actId="20577"/>
        <pc:sldMkLst>
          <pc:docMk/>
          <pc:sldMk cId="2205240897" sldId="302"/>
        </pc:sldMkLst>
        <pc:spChg chg="mod">
          <ac:chgData name="Jenifer Lloyd" userId="ef648b46-33b4-4255-8958-4b74a64a1e26" providerId="ADAL" clId="{DDAA6D83-E2D5-4097-8325-630D839BC1D1}" dt="2021-10-12T15:32:16.589" v="3" actId="20577"/>
          <ac:spMkLst>
            <pc:docMk/>
            <pc:sldMk cId="2205240897" sldId="302"/>
            <ac:spMk id="14" creationId="{00000000-0000-0000-0000-000000000000}"/>
          </ac:spMkLst>
        </pc:spChg>
        <pc:spChg chg="mod">
          <ac:chgData name="Jenifer Lloyd" userId="ef648b46-33b4-4255-8958-4b74a64a1e26" providerId="ADAL" clId="{DDAA6D83-E2D5-4097-8325-630D839BC1D1}" dt="2021-10-12T16:00:11.002" v="648" actId="20577"/>
          <ac:spMkLst>
            <pc:docMk/>
            <pc:sldMk cId="2205240897" sldId="302"/>
            <ac:spMk id="23" creationId="{B868FAB9-E070-476E-A4A0-20A7970DEB9D}"/>
          </ac:spMkLst>
        </pc:spChg>
      </pc:sldChg>
      <pc:sldChg chg="modSp mod">
        <pc:chgData name="Jenifer Lloyd" userId="ef648b46-33b4-4255-8958-4b74a64a1e26" providerId="ADAL" clId="{DDAA6D83-E2D5-4097-8325-630D839BC1D1}" dt="2021-10-12T16:00:58.784" v="657" actId="20577"/>
        <pc:sldMkLst>
          <pc:docMk/>
          <pc:sldMk cId="978995633" sldId="304"/>
        </pc:sldMkLst>
        <pc:spChg chg="mod">
          <ac:chgData name="Jenifer Lloyd" userId="ef648b46-33b4-4255-8958-4b74a64a1e26" providerId="ADAL" clId="{DDAA6D83-E2D5-4097-8325-630D839BC1D1}" dt="2021-10-12T16:00:58.784" v="657" actId="20577"/>
          <ac:spMkLst>
            <pc:docMk/>
            <pc:sldMk cId="978995633" sldId="304"/>
            <ac:spMk id="13" creationId="{5FEEF31A-023E-4004-A6F3-63AFB88C46B6}"/>
          </ac:spMkLst>
        </pc:spChg>
      </pc:sldChg>
      <pc:sldChg chg="modSp mod">
        <pc:chgData name="Jenifer Lloyd" userId="ef648b46-33b4-4255-8958-4b74a64a1e26" providerId="ADAL" clId="{DDAA6D83-E2D5-4097-8325-630D839BC1D1}" dt="2021-10-12T15:52:31.974" v="487" actId="6549"/>
        <pc:sldMkLst>
          <pc:docMk/>
          <pc:sldMk cId="1497997227" sldId="308"/>
        </pc:sldMkLst>
        <pc:spChg chg="mod">
          <ac:chgData name="Jenifer Lloyd" userId="ef648b46-33b4-4255-8958-4b74a64a1e26" providerId="ADAL" clId="{DDAA6D83-E2D5-4097-8325-630D839BC1D1}" dt="2021-10-12T15:52:31.974" v="487" actId="6549"/>
          <ac:spMkLst>
            <pc:docMk/>
            <pc:sldMk cId="1497997227" sldId="308"/>
            <ac:spMk id="4" creationId="{6AB2D750-F45D-4691-9D5C-5355CD225C95}"/>
          </ac:spMkLst>
        </pc:spChg>
      </pc:sldChg>
      <pc:sldChg chg="modSp mod">
        <pc:chgData name="Jenifer Lloyd" userId="ef648b46-33b4-4255-8958-4b74a64a1e26" providerId="ADAL" clId="{DDAA6D83-E2D5-4097-8325-630D839BC1D1}" dt="2021-10-12T15:53:04.379" v="488" actId="20577"/>
        <pc:sldMkLst>
          <pc:docMk/>
          <pc:sldMk cId="2605215928" sldId="309"/>
        </pc:sldMkLst>
        <pc:spChg chg="mod">
          <ac:chgData name="Jenifer Lloyd" userId="ef648b46-33b4-4255-8958-4b74a64a1e26" providerId="ADAL" clId="{DDAA6D83-E2D5-4097-8325-630D839BC1D1}" dt="2021-10-12T15:53:04.379" v="488" actId="20577"/>
          <ac:spMkLst>
            <pc:docMk/>
            <pc:sldMk cId="2605215928" sldId="309"/>
            <ac:spMk id="4" creationId="{C7BC01BA-94B4-491A-872E-9BF2876406AE}"/>
          </ac:spMkLst>
        </pc:spChg>
      </pc:sldChg>
      <pc:sldChg chg="modSp mod">
        <pc:chgData name="Jenifer Lloyd" userId="ef648b46-33b4-4255-8958-4b74a64a1e26" providerId="ADAL" clId="{DDAA6D83-E2D5-4097-8325-630D839BC1D1}" dt="2021-10-12T15:54:13.975" v="489" actId="20577"/>
        <pc:sldMkLst>
          <pc:docMk/>
          <pc:sldMk cId="948217475" sldId="313"/>
        </pc:sldMkLst>
        <pc:spChg chg="mod">
          <ac:chgData name="Jenifer Lloyd" userId="ef648b46-33b4-4255-8958-4b74a64a1e26" providerId="ADAL" clId="{DDAA6D83-E2D5-4097-8325-630D839BC1D1}" dt="2021-10-12T15:54:13.975" v="489" actId="20577"/>
          <ac:spMkLst>
            <pc:docMk/>
            <pc:sldMk cId="948217475" sldId="313"/>
            <ac:spMk id="2" creationId="{21732752-BD07-4B73-99C1-BC442A8E6695}"/>
          </ac:spMkLst>
        </pc:spChg>
      </pc:sldChg>
      <pc:sldChg chg="modSp mod">
        <pc:chgData name="Jenifer Lloyd" userId="ef648b46-33b4-4255-8958-4b74a64a1e26" providerId="ADAL" clId="{DDAA6D83-E2D5-4097-8325-630D839BC1D1}" dt="2021-10-12T15:55:00.915" v="493" actId="20577"/>
        <pc:sldMkLst>
          <pc:docMk/>
          <pc:sldMk cId="1842813008" sldId="314"/>
        </pc:sldMkLst>
        <pc:spChg chg="mod">
          <ac:chgData name="Jenifer Lloyd" userId="ef648b46-33b4-4255-8958-4b74a64a1e26" providerId="ADAL" clId="{DDAA6D83-E2D5-4097-8325-630D839BC1D1}" dt="2021-10-12T15:55:00.915" v="493" actId="20577"/>
          <ac:spMkLst>
            <pc:docMk/>
            <pc:sldMk cId="1842813008" sldId="314"/>
            <ac:spMk id="3" creationId="{22DB6B73-ECFE-4E08-8AEF-73ED3EB058F1}"/>
          </ac:spMkLst>
        </pc:spChg>
      </pc:sldChg>
      <pc:sldChg chg="addSp delSp modSp mod">
        <pc:chgData name="Jenifer Lloyd" userId="ef648b46-33b4-4255-8958-4b74a64a1e26" providerId="ADAL" clId="{DDAA6D83-E2D5-4097-8325-630D839BC1D1}" dt="2021-10-12T17:35:11.611" v="811" actId="478"/>
        <pc:sldMkLst>
          <pc:docMk/>
          <pc:sldMk cId="1033832026" sldId="316"/>
        </pc:sldMkLst>
        <pc:graphicFrameChg chg="add del modGraphic">
          <ac:chgData name="Jenifer Lloyd" userId="ef648b46-33b4-4255-8958-4b74a64a1e26" providerId="ADAL" clId="{DDAA6D83-E2D5-4097-8325-630D839BC1D1}" dt="2021-10-12T17:35:11.611" v="811" actId="478"/>
          <ac:graphicFrameMkLst>
            <pc:docMk/>
            <pc:sldMk cId="1033832026" sldId="316"/>
            <ac:graphicFrameMk id="8" creationId="{8E0D086B-6675-4011-8366-AD28B4EEF14E}"/>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russe\Desktop\Covid\Death%20Char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russe\Desktop\Covid\Death%20Chart.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n-US"/>
              <a:t>Covid Vs Flu Deaths (Yearly)</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'Flu Deaths'!$B$2</c:f>
              <c:strCache>
                <c:ptCount val="1"/>
                <c:pt idx="0">
                  <c:v>Flu Deaths</c:v>
                </c:pt>
              </c:strCache>
            </c:strRef>
          </c:tx>
          <c:spPr>
            <a:solidFill>
              <a:schemeClr val="accent1"/>
            </a:solidFill>
            <a:ln>
              <a:noFill/>
            </a:ln>
            <a:effectLst/>
          </c:spPr>
          <c:invertIfNegative val="0"/>
          <c:cat>
            <c:strRef>
              <c:f>'Flu Deaths'!$A$3:$A$14</c:f>
              <c:strCache>
                <c:ptCount val="12"/>
                <c:pt idx="0">
                  <c:v>2010-2011</c:v>
                </c:pt>
                <c:pt idx="1">
                  <c:v>2011-2012</c:v>
                </c:pt>
                <c:pt idx="2">
                  <c:v>2012-2013</c:v>
                </c:pt>
                <c:pt idx="3">
                  <c:v>2013-2014</c:v>
                </c:pt>
                <c:pt idx="4">
                  <c:v>2014-2015</c:v>
                </c:pt>
                <c:pt idx="5">
                  <c:v>2015-2016</c:v>
                </c:pt>
                <c:pt idx="6">
                  <c:v>2016-2017</c:v>
                </c:pt>
                <c:pt idx="7">
                  <c:v>2017-2018</c:v>
                </c:pt>
                <c:pt idx="8">
                  <c:v>2018-2019</c:v>
                </c:pt>
                <c:pt idx="9">
                  <c:v>2019-2020*</c:v>
                </c:pt>
                <c:pt idx="10">
                  <c:v>Covid 2019-2020</c:v>
                </c:pt>
                <c:pt idx="11">
                  <c:v>Covid 2020-2021</c:v>
                </c:pt>
              </c:strCache>
            </c:strRef>
          </c:cat>
          <c:val>
            <c:numRef>
              <c:f>'Flu Deaths'!$B$3:$B$14</c:f>
              <c:numCache>
                <c:formatCode>#,##0</c:formatCode>
                <c:ptCount val="12"/>
                <c:pt idx="0">
                  <c:v>37000</c:v>
                </c:pt>
                <c:pt idx="1">
                  <c:v>12000</c:v>
                </c:pt>
                <c:pt idx="2">
                  <c:v>43000</c:v>
                </c:pt>
                <c:pt idx="3">
                  <c:v>38000</c:v>
                </c:pt>
                <c:pt idx="4">
                  <c:v>51000</c:v>
                </c:pt>
                <c:pt idx="5">
                  <c:v>23000</c:v>
                </c:pt>
                <c:pt idx="6">
                  <c:v>38000</c:v>
                </c:pt>
                <c:pt idx="7">
                  <c:v>52000</c:v>
                </c:pt>
                <c:pt idx="8">
                  <c:v>28000</c:v>
                </c:pt>
                <c:pt idx="9">
                  <c:v>20000</c:v>
                </c:pt>
              </c:numCache>
            </c:numRef>
          </c:val>
          <c:extLst>
            <c:ext xmlns:c16="http://schemas.microsoft.com/office/drawing/2014/chart" uri="{C3380CC4-5D6E-409C-BE32-E72D297353CC}">
              <c16:uniqueId val="{00000000-9936-4D38-A046-77444E89EC3A}"/>
            </c:ext>
          </c:extLst>
        </c:ser>
        <c:ser>
          <c:idx val="1"/>
          <c:order val="1"/>
          <c:tx>
            <c:strRef>
              <c:f>'Flu Deaths'!$C$2</c:f>
              <c:strCache>
                <c:ptCount val="1"/>
                <c:pt idx="0">
                  <c:v>Covid Deaths</c:v>
                </c:pt>
              </c:strCache>
            </c:strRef>
          </c:tx>
          <c:spPr>
            <a:solidFill>
              <a:schemeClr val="accent2"/>
            </a:solidFill>
            <a:ln>
              <a:noFill/>
            </a:ln>
            <a:effectLst/>
          </c:spPr>
          <c:invertIfNegative val="0"/>
          <c:cat>
            <c:strRef>
              <c:f>'Flu Deaths'!$A$3:$A$14</c:f>
              <c:strCache>
                <c:ptCount val="12"/>
                <c:pt idx="0">
                  <c:v>2010-2011</c:v>
                </c:pt>
                <c:pt idx="1">
                  <c:v>2011-2012</c:v>
                </c:pt>
                <c:pt idx="2">
                  <c:v>2012-2013</c:v>
                </c:pt>
                <c:pt idx="3">
                  <c:v>2013-2014</c:v>
                </c:pt>
                <c:pt idx="4">
                  <c:v>2014-2015</c:v>
                </c:pt>
                <c:pt idx="5">
                  <c:v>2015-2016</c:v>
                </c:pt>
                <c:pt idx="6">
                  <c:v>2016-2017</c:v>
                </c:pt>
                <c:pt idx="7">
                  <c:v>2017-2018</c:v>
                </c:pt>
                <c:pt idx="8">
                  <c:v>2018-2019</c:v>
                </c:pt>
                <c:pt idx="9">
                  <c:v>2019-2020*</c:v>
                </c:pt>
                <c:pt idx="10">
                  <c:v>Covid 2019-2020</c:v>
                </c:pt>
                <c:pt idx="11">
                  <c:v>Covid 2020-2021</c:v>
                </c:pt>
              </c:strCache>
            </c:strRef>
          </c:cat>
          <c:val>
            <c:numRef>
              <c:f>'Flu Deaths'!$C$3:$C$14</c:f>
              <c:numCache>
                <c:formatCode>General</c:formatCode>
                <c:ptCount val="12"/>
                <c:pt idx="10" formatCode="#,##0">
                  <c:v>375000</c:v>
                </c:pt>
                <c:pt idx="11" formatCode="#,##0">
                  <c:v>330000</c:v>
                </c:pt>
              </c:numCache>
            </c:numRef>
          </c:val>
          <c:extLst>
            <c:ext xmlns:c16="http://schemas.microsoft.com/office/drawing/2014/chart" uri="{C3380CC4-5D6E-409C-BE32-E72D297353CC}">
              <c16:uniqueId val="{00000001-9936-4D38-A046-77444E89EC3A}"/>
            </c:ext>
          </c:extLst>
        </c:ser>
        <c:dLbls>
          <c:showLegendKey val="0"/>
          <c:showVal val="0"/>
          <c:showCatName val="0"/>
          <c:showSerName val="0"/>
          <c:showPercent val="0"/>
          <c:showBubbleSize val="0"/>
        </c:dLbls>
        <c:gapWidth val="0"/>
        <c:overlap val="85"/>
        <c:axId val="423421256"/>
        <c:axId val="423425192"/>
      </c:barChart>
      <c:catAx>
        <c:axId val="4234212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23425192"/>
        <c:crosses val="autoZero"/>
        <c:auto val="1"/>
        <c:lblAlgn val="ctr"/>
        <c:lblOffset val="100"/>
        <c:noMultiLvlLbl val="0"/>
      </c:catAx>
      <c:valAx>
        <c:axId val="4234251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23421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a:t>Deadliest Events in US History</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cat>
            <c:strRef>
              <c:f>Sheet3!$A$5:$A$13</c:f>
              <c:strCache>
                <c:ptCount val="9"/>
                <c:pt idx="0">
                  <c:v>9/11 Attacks</c:v>
                </c:pt>
                <c:pt idx="1">
                  <c:v>Vietnam War</c:v>
                </c:pt>
                <c:pt idx="2">
                  <c:v>WWI</c:v>
                </c:pt>
                <c:pt idx="3">
                  <c:v>Flu last 10 years</c:v>
                </c:pt>
                <c:pt idx="4">
                  <c:v>WWII</c:v>
                </c:pt>
                <c:pt idx="5">
                  <c:v>1918 Flu Pandemic</c:v>
                </c:pt>
                <c:pt idx="6">
                  <c:v>HIV/AIDS (30 yrs)</c:v>
                </c:pt>
                <c:pt idx="7">
                  <c:v>Covid </c:v>
                </c:pt>
                <c:pt idx="8">
                  <c:v>Civil War</c:v>
                </c:pt>
              </c:strCache>
            </c:strRef>
          </c:cat>
          <c:val>
            <c:numRef>
              <c:f>Sheet3!$B$5:$B$13</c:f>
              <c:numCache>
                <c:formatCode>#,##0</c:formatCode>
                <c:ptCount val="9"/>
                <c:pt idx="0" formatCode="General">
                  <c:v>2974</c:v>
                </c:pt>
                <c:pt idx="1">
                  <c:v>58220</c:v>
                </c:pt>
                <c:pt idx="2">
                  <c:v>116516</c:v>
                </c:pt>
                <c:pt idx="3">
                  <c:v>342000</c:v>
                </c:pt>
                <c:pt idx="4">
                  <c:v>405400</c:v>
                </c:pt>
                <c:pt idx="5">
                  <c:v>675000</c:v>
                </c:pt>
                <c:pt idx="6">
                  <c:v>700000</c:v>
                </c:pt>
                <c:pt idx="7">
                  <c:v>705000</c:v>
                </c:pt>
                <c:pt idx="8">
                  <c:v>750000</c:v>
                </c:pt>
              </c:numCache>
            </c:numRef>
          </c:val>
          <c:extLst>
            <c:ext xmlns:c16="http://schemas.microsoft.com/office/drawing/2014/chart" uri="{C3380CC4-5D6E-409C-BE32-E72D297353CC}">
              <c16:uniqueId val="{00000000-C127-42A8-8F04-BE5CA0F493C0}"/>
            </c:ext>
          </c:extLst>
        </c:ser>
        <c:dLbls>
          <c:showLegendKey val="0"/>
          <c:showVal val="0"/>
          <c:showCatName val="0"/>
          <c:showSerName val="0"/>
          <c:showPercent val="0"/>
          <c:showBubbleSize val="0"/>
        </c:dLbls>
        <c:gapWidth val="15"/>
        <c:overlap val="-23"/>
        <c:axId val="423421256"/>
        <c:axId val="423425192"/>
      </c:barChart>
      <c:catAx>
        <c:axId val="4234212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23425192"/>
        <c:crosses val="autoZero"/>
        <c:auto val="1"/>
        <c:lblAlgn val="ctr"/>
        <c:lblOffset val="100"/>
        <c:noMultiLvlLbl val="0"/>
      </c:catAx>
      <c:valAx>
        <c:axId val="423425192"/>
        <c:scaling>
          <c:orientation val="minMax"/>
          <c:max val="80000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solidFill>
              <a:schemeClr val="accent1">
                <a:alpha val="96000"/>
              </a:schemeClr>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23421256"/>
        <c:crosses val="autoZero"/>
        <c:crossBetween val="between"/>
        <c:majorUnit val="20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119837-5B71-4D44-BB01-DB0B084933C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77D14C5-CED9-4CFC-B338-DFB0C8090B9F}">
      <dgm:prSet phldrT="[Text]" phldr="0"/>
      <dgm:spPr/>
      <dgm:t>
        <a:bodyPr/>
        <a:lstStyle/>
        <a:p>
          <a:pPr rtl="0"/>
          <a:r>
            <a:rPr lang="en-US" dirty="0">
              <a:latin typeface="Consolas"/>
            </a:rPr>
            <a:t>Variants Being Monitored (VBM)</a:t>
          </a:r>
          <a:endParaRPr lang="en-US" dirty="0"/>
        </a:p>
      </dgm:t>
    </dgm:pt>
    <dgm:pt modelId="{92DFCBC7-BC14-4697-8ECD-BF0D5B1EDA3B}" type="parTrans" cxnId="{7D461F02-AB37-447A-AC6B-D31C4D2EC6A9}">
      <dgm:prSet/>
      <dgm:spPr/>
      <dgm:t>
        <a:bodyPr/>
        <a:lstStyle/>
        <a:p>
          <a:endParaRPr lang="en-US"/>
        </a:p>
      </dgm:t>
    </dgm:pt>
    <dgm:pt modelId="{87E3C0DB-7BEE-424E-8E11-B838D238D595}" type="sibTrans" cxnId="{7D461F02-AB37-447A-AC6B-D31C4D2EC6A9}">
      <dgm:prSet/>
      <dgm:spPr/>
      <dgm:t>
        <a:bodyPr/>
        <a:lstStyle/>
        <a:p>
          <a:endParaRPr lang="en-US"/>
        </a:p>
      </dgm:t>
    </dgm:pt>
    <dgm:pt modelId="{C111C18A-FD96-4E63-821A-54D70D8DC65F}">
      <dgm:prSet phldrT="[Text]" phldr="0"/>
      <dgm:spPr/>
      <dgm:t>
        <a:bodyPr/>
        <a:lstStyle/>
        <a:p>
          <a:pPr algn="l" rtl="0"/>
          <a:r>
            <a:rPr lang="en-US" dirty="0">
              <a:latin typeface="Consolas"/>
            </a:rPr>
            <a:t> Include: Alpha, Beta, Gamma, Epsilon, Eta, Iota, Kappa, Mu, Zeta</a:t>
          </a:r>
          <a:endParaRPr lang="en-US" dirty="0"/>
        </a:p>
      </dgm:t>
    </dgm:pt>
    <dgm:pt modelId="{83BE74EF-FAB4-45A2-BBED-7CD5259AB210}" type="parTrans" cxnId="{FFD8B471-C98F-4DB5-8DE3-2AB7E896ADD5}">
      <dgm:prSet/>
      <dgm:spPr/>
      <dgm:t>
        <a:bodyPr/>
        <a:lstStyle/>
        <a:p>
          <a:endParaRPr lang="en-US"/>
        </a:p>
      </dgm:t>
    </dgm:pt>
    <dgm:pt modelId="{B4F34DE2-2DAE-4F88-8C78-BD8892EBF4FF}" type="sibTrans" cxnId="{FFD8B471-C98F-4DB5-8DE3-2AB7E896ADD5}">
      <dgm:prSet/>
      <dgm:spPr/>
      <dgm:t>
        <a:bodyPr/>
        <a:lstStyle/>
        <a:p>
          <a:endParaRPr lang="en-US"/>
        </a:p>
      </dgm:t>
    </dgm:pt>
    <dgm:pt modelId="{33EAD35F-38F2-4CB7-9A6D-B04FFD8A51FD}">
      <dgm:prSet phldrT="[Text]" phldr="0"/>
      <dgm:spPr/>
      <dgm:t>
        <a:bodyPr/>
        <a:lstStyle/>
        <a:p>
          <a:pPr rtl="0"/>
          <a:r>
            <a:rPr lang="en-US" dirty="0">
              <a:latin typeface="Consolas"/>
            </a:rPr>
            <a:t> </a:t>
          </a:r>
          <a:r>
            <a:rPr lang="en-US" b="1" dirty="0">
              <a:latin typeface="Consolas"/>
            </a:rPr>
            <a:t>Include</a:t>
          </a:r>
          <a:r>
            <a:rPr lang="en-US" b="1" dirty="0"/>
            <a:t> variants for which there are data indicating a potential or clear impact on approved or authorized medical countermeasures or that </a:t>
          </a:r>
          <a:r>
            <a:rPr lang="en-US" b="1" u="sng" dirty="0"/>
            <a:t>has been associated with more severe disease or increased transmission but are no longer detected or are circulating at very low levels in the United States, and as such, do not pose a significant and imminent risk to public health in the United States.</a:t>
          </a:r>
        </a:p>
      </dgm:t>
    </dgm:pt>
    <dgm:pt modelId="{81FE7DB1-4BFC-4407-80A9-E5514E94C61D}" type="parTrans" cxnId="{FAC3D40F-8E66-452D-9CA4-C2871F2D10EF}">
      <dgm:prSet/>
      <dgm:spPr/>
      <dgm:t>
        <a:bodyPr/>
        <a:lstStyle/>
        <a:p>
          <a:endParaRPr lang="en-US"/>
        </a:p>
      </dgm:t>
    </dgm:pt>
    <dgm:pt modelId="{4B66B839-1910-459B-92B2-14846EBA7A70}" type="sibTrans" cxnId="{FAC3D40F-8E66-452D-9CA4-C2871F2D10EF}">
      <dgm:prSet/>
      <dgm:spPr/>
      <dgm:t>
        <a:bodyPr/>
        <a:lstStyle/>
        <a:p>
          <a:endParaRPr lang="en-US"/>
        </a:p>
      </dgm:t>
    </dgm:pt>
    <dgm:pt modelId="{3C67E77D-62FA-499D-B5E6-E79A091C5267}">
      <dgm:prSet phldrT="[Text]" phldr="0"/>
      <dgm:spPr/>
      <dgm:t>
        <a:bodyPr/>
        <a:lstStyle/>
        <a:p>
          <a:pPr rtl="0"/>
          <a:r>
            <a:rPr lang="en-US" dirty="0">
              <a:latin typeface="Consolas"/>
            </a:rPr>
            <a:t>Variant of Interest (VOI)</a:t>
          </a:r>
          <a:endParaRPr lang="en-US" dirty="0"/>
        </a:p>
      </dgm:t>
    </dgm:pt>
    <dgm:pt modelId="{5337D229-E330-4525-B0FA-14EC5A80604A}" type="parTrans" cxnId="{32AA6160-4426-4C4D-93AE-E2F474E37AD9}">
      <dgm:prSet/>
      <dgm:spPr/>
      <dgm:t>
        <a:bodyPr/>
        <a:lstStyle/>
        <a:p>
          <a:endParaRPr lang="en-US"/>
        </a:p>
      </dgm:t>
    </dgm:pt>
    <dgm:pt modelId="{C056AC5D-B04E-4376-A1CB-3EAB7BE5AF5B}" type="sibTrans" cxnId="{32AA6160-4426-4C4D-93AE-E2F474E37AD9}">
      <dgm:prSet/>
      <dgm:spPr/>
      <dgm:t>
        <a:bodyPr/>
        <a:lstStyle/>
        <a:p>
          <a:endParaRPr lang="en-US"/>
        </a:p>
      </dgm:t>
    </dgm:pt>
    <dgm:pt modelId="{D6510970-8F9C-4B45-A0F3-6ACB9AA76D40}">
      <dgm:prSet phldrT="[Text]" phldr="0"/>
      <dgm:spPr/>
      <dgm:t>
        <a:bodyPr/>
        <a:lstStyle/>
        <a:p>
          <a:pPr rtl="0"/>
          <a:r>
            <a:rPr lang="en-US" dirty="0">
              <a:latin typeface="Consolas"/>
            </a:rPr>
            <a:t>Currently none</a:t>
          </a:r>
          <a:endParaRPr lang="en-US" dirty="0"/>
        </a:p>
      </dgm:t>
    </dgm:pt>
    <dgm:pt modelId="{7A9FC291-2B6A-4475-8B09-917F9F09E3AB}" type="parTrans" cxnId="{C6E7222A-5F84-456A-9806-D51868FAF8A9}">
      <dgm:prSet/>
      <dgm:spPr/>
      <dgm:t>
        <a:bodyPr/>
        <a:lstStyle/>
        <a:p>
          <a:endParaRPr lang="en-US"/>
        </a:p>
      </dgm:t>
    </dgm:pt>
    <dgm:pt modelId="{4B87F32C-3630-48F2-9114-4262C0BEEA9E}" type="sibTrans" cxnId="{C6E7222A-5F84-456A-9806-D51868FAF8A9}">
      <dgm:prSet/>
      <dgm:spPr/>
      <dgm:t>
        <a:bodyPr/>
        <a:lstStyle/>
        <a:p>
          <a:endParaRPr lang="en-US"/>
        </a:p>
      </dgm:t>
    </dgm:pt>
    <dgm:pt modelId="{709ED9DC-E391-4C6C-B788-93F1C2EFB6FD}">
      <dgm:prSet phldrT="[Text]" phldr="0"/>
      <dgm:spPr/>
      <dgm:t>
        <a:bodyPr/>
        <a:lstStyle/>
        <a:p>
          <a:pPr rtl="0"/>
          <a:r>
            <a:rPr lang="en-US" b="1" dirty="0"/>
            <a:t>A variant with specific genetic markers that have been associated with changes to receptor binding, reduced neutralization by antibodies generated against previous infection or vaccination, reduced efficacy of treatments, potential diagnostic impact, or predicted increase in transmissibility or disease severity.</a:t>
          </a:r>
          <a:endParaRPr lang="en-US" dirty="0"/>
        </a:p>
      </dgm:t>
    </dgm:pt>
    <dgm:pt modelId="{B5FA6CF0-E0A0-46A0-93C9-B722B31A8A9C}" type="parTrans" cxnId="{78E3C3B3-FD19-41A6-A9CC-BB3375A6FF81}">
      <dgm:prSet/>
      <dgm:spPr/>
      <dgm:t>
        <a:bodyPr/>
        <a:lstStyle/>
        <a:p>
          <a:endParaRPr lang="en-US"/>
        </a:p>
      </dgm:t>
    </dgm:pt>
    <dgm:pt modelId="{F3C03C29-D7FF-4D61-8D75-8B75B2F589EC}" type="sibTrans" cxnId="{78E3C3B3-FD19-41A6-A9CC-BB3375A6FF81}">
      <dgm:prSet/>
      <dgm:spPr/>
      <dgm:t>
        <a:bodyPr/>
        <a:lstStyle/>
        <a:p>
          <a:endParaRPr lang="en-US"/>
        </a:p>
      </dgm:t>
    </dgm:pt>
    <dgm:pt modelId="{CC6B7442-0B72-4EF2-9F13-1325B51AFF9F}">
      <dgm:prSet phldrT="[Text]" phldr="0"/>
      <dgm:spPr/>
      <dgm:t>
        <a:bodyPr/>
        <a:lstStyle/>
        <a:p>
          <a:pPr rtl="0"/>
          <a:r>
            <a:rPr lang="en-US" dirty="0">
              <a:latin typeface="Consolas"/>
            </a:rPr>
            <a:t>Variant of Concern (VOC)</a:t>
          </a:r>
          <a:endParaRPr lang="en-US" dirty="0"/>
        </a:p>
      </dgm:t>
    </dgm:pt>
    <dgm:pt modelId="{E3D139E0-5DC2-4F8E-9F8F-B3F0EBCD4689}" type="parTrans" cxnId="{102D6D4D-90C9-40F4-A001-35DCC329B127}">
      <dgm:prSet/>
      <dgm:spPr/>
      <dgm:t>
        <a:bodyPr/>
        <a:lstStyle/>
        <a:p>
          <a:endParaRPr lang="en-US"/>
        </a:p>
      </dgm:t>
    </dgm:pt>
    <dgm:pt modelId="{FF80E1BA-0D6F-4EE8-9640-892A5897DBCD}" type="sibTrans" cxnId="{102D6D4D-90C9-40F4-A001-35DCC329B127}">
      <dgm:prSet/>
      <dgm:spPr/>
      <dgm:t>
        <a:bodyPr/>
        <a:lstStyle/>
        <a:p>
          <a:endParaRPr lang="en-US"/>
        </a:p>
      </dgm:t>
    </dgm:pt>
    <dgm:pt modelId="{FE0A3CAE-D039-42F2-AF12-1E6F6793A633}">
      <dgm:prSet phldrT="[Text]"/>
      <dgm:spPr/>
      <dgm:t>
        <a:bodyPr/>
        <a:lstStyle/>
        <a:p>
          <a:r>
            <a:rPr lang="en-US" dirty="0">
              <a:latin typeface="Consolas"/>
            </a:rPr>
            <a:t>Delta</a:t>
          </a:r>
          <a:endParaRPr lang="en-US" dirty="0"/>
        </a:p>
      </dgm:t>
    </dgm:pt>
    <dgm:pt modelId="{7E2ED2D1-AFF4-4DED-BB53-30A310825CE2}" type="parTrans" cxnId="{A6FB3C49-AB75-4315-BB6B-886AA454F16F}">
      <dgm:prSet/>
      <dgm:spPr/>
      <dgm:t>
        <a:bodyPr/>
        <a:lstStyle/>
        <a:p>
          <a:endParaRPr lang="en-US"/>
        </a:p>
      </dgm:t>
    </dgm:pt>
    <dgm:pt modelId="{417BDEF2-191B-4000-BDE8-D3D22A51FCF3}" type="sibTrans" cxnId="{A6FB3C49-AB75-4315-BB6B-886AA454F16F}">
      <dgm:prSet/>
      <dgm:spPr/>
      <dgm:t>
        <a:bodyPr/>
        <a:lstStyle/>
        <a:p>
          <a:endParaRPr lang="en-US"/>
        </a:p>
      </dgm:t>
    </dgm:pt>
    <dgm:pt modelId="{BF45F86B-C770-420B-9613-93D05FAF9F50}">
      <dgm:prSet phldr="0"/>
      <dgm:spPr/>
      <dgm:t>
        <a:bodyPr/>
        <a:lstStyle/>
        <a:p>
          <a:pPr rtl="0"/>
          <a:r>
            <a:rPr lang="en-US" dirty="0">
              <a:latin typeface="Consolas"/>
            </a:rPr>
            <a:t> </a:t>
          </a:r>
          <a:r>
            <a:rPr lang="en-US" b="1" u="sng" dirty="0"/>
            <a:t>A variant for which there is evidence of an increase in transmissibility, more severe disease (e.g., increased hospitalizations or deaths), significant reduction in neutralization by antibodies generated during previous infection or vaccination, reduced effectiveness of treatments or vaccines, or diagnostic detection failures</a:t>
          </a:r>
          <a:r>
            <a:rPr lang="en-US" u="sng" dirty="0"/>
            <a:t>. </a:t>
          </a:r>
        </a:p>
      </dgm:t>
    </dgm:pt>
    <dgm:pt modelId="{C2B944FA-96C9-4AB4-A9CA-C40DB53C3F54}" type="parTrans" cxnId="{DA90FE5D-E84C-4420-8CA4-0FD5AB68E614}">
      <dgm:prSet/>
      <dgm:spPr/>
    </dgm:pt>
    <dgm:pt modelId="{003E7A40-5FF5-4D3B-9531-AA7CCE24DC6E}" type="sibTrans" cxnId="{DA90FE5D-E84C-4420-8CA4-0FD5AB68E614}">
      <dgm:prSet/>
      <dgm:spPr/>
    </dgm:pt>
    <dgm:pt modelId="{E35677F4-4212-4D15-82EE-43EC97CA9E88}">
      <dgm:prSet phldr="0"/>
      <dgm:spPr/>
      <dgm:t>
        <a:bodyPr/>
        <a:lstStyle/>
        <a:p>
          <a:pPr rtl="0"/>
          <a:r>
            <a:rPr lang="en-US" dirty="0">
              <a:latin typeface="Consolas"/>
            </a:rPr>
            <a:t>Variant of High Consequence (VOHC)</a:t>
          </a:r>
        </a:p>
      </dgm:t>
    </dgm:pt>
    <dgm:pt modelId="{EDAEAE1F-3F74-44AA-A782-9306D88422D2}" type="parTrans" cxnId="{61284100-3917-4E2A-A858-D23A33C58B61}">
      <dgm:prSet/>
      <dgm:spPr/>
    </dgm:pt>
    <dgm:pt modelId="{B5D1C332-4BA3-4428-85F6-A106368760E6}" type="sibTrans" cxnId="{61284100-3917-4E2A-A858-D23A33C58B61}">
      <dgm:prSet/>
      <dgm:spPr/>
    </dgm:pt>
    <dgm:pt modelId="{3E66D269-05D9-4DE9-9A93-7EEA5A59ED67}">
      <dgm:prSet phldr="0"/>
      <dgm:spPr/>
      <dgm:t>
        <a:bodyPr/>
        <a:lstStyle/>
        <a:p>
          <a:pPr rtl="0"/>
          <a:r>
            <a:rPr lang="en-US" dirty="0">
              <a:latin typeface="Consolas"/>
            </a:rPr>
            <a:t> None</a:t>
          </a:r>
        </a:p>
      </dgm:t>
    </dgm:pt>
    <dgm:pt modelId="{72B387FA-6A9E-4052-840C-2920823CC25D}" type="parTrans" cxnId="{CDE9ACB8-B31A-4334-9CDB-27EE4D7598B8}">
      <dgm:prSet/>
      <dgm:spPr/>
    </dgm:pt>
    <dgm:pt modelId="{6487CBA3-7158-4E05-A501-68D748FB93F9}" type="sibTrans" cxnId="{CDE9ACB8-B31A-4334-9CDB-27EE4D7598B8}">
      <dgm:prSet/>
      <dgm:spPr/>
    </dgm:pt>
    <dgm:pt modelId="{A40F38F6-D6CD-4DE6-97B4-77FD4826AFAC}">
      <dgm:prSet phldr="0"/>
      <dgm:spPr/>
      <dgm:t>
        <a:bodyPr/>
        <a:lstStyle/>
        <a:p>
          <a:pPr rtl="0"/>
          <a:r>
            <a:rPr lang="en-US" dirty="0">
              <a:latin typeface="Consolas"/>
            </a:rPr>
            <a:t> </a:t>
          </a:r>
          <a:r>
            <a:rPr lang="en-US" b="1" dirty="0"/>
            <a:t>A variant of high consequence has clear evidence that prevention measures or medical countermeasures (MCMs) have significantly reduced effectiveness relative to previously circulating variants.</a:t>
          </a:r>
          <a:r>
            <a:rPr lang="en-US" dirty="0"/>
            <a:t> </a:t>
          </a:r>
        </a:p>
      </dgm:t>
    </dgm:pt>
    <dgm:pt modelId="{FBA0C228-9FF5-40AF-99CB-D6DB8E2EACD5}" type="parTrans" cxnId="{1C24BA9B-EE4A-4CBE-964B-FB718945ABF5}">
      <dgm:prSet/>
      <dgm:spPr/>
    </dgm:pt>
    <dgm:pt modelId="{ED7E641D-68EF-4D59-A9EC-225058BE8CCF}" type="sibTrans" cxnId="{1C24BA9B-EE4A-4CBE-964B-FB718945ABF5}">
      <dgm:prSet/>
      <dgm:spPr/>
    </dgm:pt>
    <dgm:pt modelId="{ED5DCCC5-BCA8-4491-AA37-BAF153ECA184}" type="pres">
      <dgm:prSet presAssocID="{90119837-5B71-4D44-BB01-DB0B084933C8}" presName="linear" presStyleCnt="0">
        <dgm:presLayoutVars>
          <dgm:animLvl val="lvl"/>
          <dgm:resizeHandles val="exact"/>
        </dgm:presLayoutVars>
      </dgm:prSet>
      <dgm:spPr/>
    </dgm:pt>
    <dgm:pt modelId="{A9DD881E-A532-414B-870C-8ADE2076F78C}" type="pres">
      <dgm:prSet presAssocID="{477D14C5-CED9-4CFC-B338-DFB0C8090B9F}" presName="parentText" presStyleLbl="node1" presStyleIdx="0" presStyleCnt="4">
        <dgm:presLayoutVars>
          <dgm:chMax val="0"/>
          <dgm:bulletEnabled val="1"/>
        </dgm:presLayoutVars>
      </dgm:prSet>
      <dgm:spPr/>
    </dgm:pt>
    <dgm:pt modelId="{EF718D86-F036-458A-9598-40DB836D708D}" type="pres">
      <dgm:prSet presAssocID="{477D14C5-CED9-4CFC-B338-DFB0C8090B9F}" presName="childText" presStyleLbl="revTx" presStyleIdx="0" presStyleCnt="4">
        <dgm:presLayoutVars>
          <dgm:bulletEnabled val="1"/>
        </dgm:presLayoutVars>
      </dgm:prSet>
      <dgm:spPr/>
    </dgm:pt>
    <dgm:pt modelId="{81203336-F3DE-4B3A-BCF4-0F68C23AC2BB}" type="pres">
      <dgm:prSet presAssocID="{3C67E77D-62FA-499D-B5E6-E79A091C5267}" presName="parentText" presStyleLbl="node1" presStyleIdx="1" presStyleCnt="4">
        <dgm:presLayoutVars>
          <dgm:chMax val="0"/>
          <dgm:bulletEnabled val="1"/>
        </dgm:presLayoutVars>
      </dgm:prSet>
      <dgm:spPr/>
    </dgm:pt>
    <dgm:pt modelId="{782956A5-ADC8-4959-B856-589B9D9B9635}" type="pres">
      <dgm:prSet presAssocID="{3C67E77D-62FA-499D-B5E6-E79A091C5267}" presName="childText" presStyleLbl="revTx" presStyleIdx="1" presStyleCnt="4">
        <dgm:presLayoutVars>
          <dgm:bulletEnabled val="1"/>
        </dgm:presLayoutVars>
      </dgm:prSet>
      <dgm:spPr/>
    </dgm:pt>
    <dgm:pt modelId="{D64CB5D5-837D-47FC-9E42-A26D800BC695}" type="pres">
      <dgm:prSet presAssocID="{CC6B7442-0B72-4EF2-9F13-1325B51AFF9F}" presName="parentText" presStyleLbl="node1" presStyleIdx="2" presStyleCnt="4">
        <dgm:presLayoutVars>
          <dgm:chMax val="0"/>
          <dgm:bulletEnabled val="1"/>
        </dgm:presLayoutVars>
      </dgm:prSet>
      <dgm:spPr/>
    </dgm:pt>
    <dgm:pt modelId="{08B7B17B-8600-44B0-B235-389E5D71D804}" type="pres">
      <dgm:prSet presAssocID="{CC6B7442-0B72-4EF2-9F13-1325B51AFF9F}" presName="childText" presStyleLbl="revTx" presStyleIdx="2" presStyleCnt="4">
        <dgm:presLayoutVars>
          <dgm:bulletEnabled val="1"/>
        </dgm:presLayoutVars>
      </dgm:prSet>
      <dgm:spPr/>
    </dgm:pt>
    <dgm:pt modelId="{EA9F793F-CF9C-4E08-A6C6-F537EA1ADA75}" type="pres">
      <dgm:prSet presAssocID="{E35677F4-4212-4D15-82EE-43EC97CA9E88}" presName="parentText" presStyleLbl="node1" presStyleIdx="3" presStyleCnt="4">
        <dgm:presLayoutVars>
          <dgm:chMax val="0"/>
          <dgm:bulletEnabled val="1"/>
        </dgm:presLayoutVars>
      </dgm:prSet>
      <dgm:spPr/>
    </dgm:pt>
    <dgm:pt modelId="{728EB12D-5C3F-4A51-B5A7-40D9CDB3ADFE}" type="pres">
      <dgm:prSet presAssocID="{E35677F4-4212-4D15-82EE-43EC97CA9E88}" presName="childText" presStyleLbl="revTx" presStyleIdx="3" presStyleCnt="4">
        <dgm:presLayoutVars>
          <dgm:bulletEnabled val="1"/>
        </dgm:presLayoutVars>
      </dgm:prSet>
      <dgm:spPr/>
    </dgm:pt>
  </dgm:ptLst>
  <dgm:cxnLst>
    <dgm:cxn modelId="{61284100-3917-4E2A-A858-D23A33C58B61}" srcId="{90119837-5B71-4D44-BB01-DB0B084933C8}" destId="{E35677F4-4212-4D15-82EE-43EC97CA9E88}" srcOrd="3" destOrd="0" parTransId="{EDAEAE1F-3F74-44AA-A782-9306D88422D2}" sibTransId="{B5D1C332-4BA3-4428-85F6-A106368760E6}"/>
    <dgm:cxn modelId="{7D461F02-AB37-447A-AC6B-D31C4D2EC6A9}" srcId="{90119837-5B71-4D44-BB01-DB0B084933C8}" destId="{477D14C5-CED9-4CFC-B338-DFB0C8090B9F}" srcOrd="0" destOrd="0" parTransId="{92DFCBC7-BC14-4697-8ECD-BF0D5B1EDA3B}" sibTransId="{87E3C0DB-7BEE-424E-8E11-B838D238D595}"/>
    <dgm:cxn modelId="{CCE29D0A-947D-4ABB-9AD6-DA01C7056A9C}" type="presOf" srcId="{709ED9DC-E391-4C6C-B788-93F1C2EFB6FD}" destId="{782956A5-ADC8-4959-B856-589B9D9B9635}" srcOrd="0" destOrd="1" presId="urn:microsoft.com/office/officeart/2005/8/layout/vList2"/>
    <dgm:cxn modelId="{FAC3D40F-8E66-452D-9CA4-C2871F2D10EF}" srcId="{477D14C5-CED9-4CFC-B338-DFB0C8090B9F}" destId="{33EAD35F-38F2-4CB7-9A6D-B04FFD8A51FD}" srcOrd="1" destOrd="0" parTransId="{81FE7DB1-4BFC-4407-80A9-E5514E94C61D}" sibTransId="{4B66B839-1910-459B-92B2-14846EBA7A70}"/>
    <dgm:cxn modelId="{2EC5821E-FA95-4C8C-811A-E6B819DC89E5}" type="presOf" srcId="{FE0A3CAE-D039-42F2-AF12-1E6F6793A633}" destId="{08B7B17B-8600-44B0-B235-389E5D71D804}" srcOrd="0" destOrd="0" presId="urn:microsoft.com/office/officeart/2005/8/layout/vList2"/>
    <dgm:cxn modelId="{C6E7222A-5F84-456A-9806-D51868FAF8A9}" srcId="{3C67E77D-62FA-499D-B5E6-E79A091C5267}" destId="{D6510970-8F9C-4B45-A0F3-6ACB9AA76D40}" srcOrd="0" destOrd="0" parTransId="{7A9FC291-2B6A-4475-8B09-917F9F09E3AB}" sibTransId="{4B87F32C-3630-48F2-9114-4262C0BEEA9E}"/>
    <dgm:cxn modelId="{C0254C3E-8A19-47CA-9B13-5B0464E8D8D4}" type="presOf" srcId="{3C67E77D-62FA-499D-B5E6-E79A091C5267}" destId="{81203336-F3DE-4B3A-BCF4-0F68C23AC2BB}" srcOrd="0" destOrd="0" presId="urn:microsoft.com/office/officeart/2005/8/layout/vList2"/>
    <dgm:cxn modelId="{DA90FE5D-E84C-4420-8CA4-0FD5AB68E614}" srcId="{CC6B7442-0B72-4EF2-9F13-1325B51AFF9F}" destId="{BF45F86B-C770-420B-9613-93D05FAF9F50}" srcOrd="1" destOrd="0" parTransId="{C2B944FA-96C9-4AB4-A9CA-C40DB53C3F54}" sibTransId="{003E7A40-5FF5-4D3B-9531-AA7CCE24DC6E}"/>
    <dgm:cxn modelId="{32AA6160-4426-4C4D-93AE-E2F474E37AD9}" srcId="{90119837-5B71-4D44-BB01-DB0B084933C8}" destId="{3C67E77D-62FA-499D-B5E6-E79A091C5267}" srcOrd="1" destOrd="0" parTransId="{5337D229-E330-4525-B0FA-14EC5A80604A}" sibTransId="{C056AC5D-B04E-4376-A1CB-3EAB7BE5AF5B}"/>
    <dgm:cxn modelId="{A6FB3C49-AB75-4315-BB6B-886AA454F16F}" srcId="{CC6B7442-0B72-4EF2-9F13-1325B51AFF9F}" destId="{FE0A3CAE-D039-42F2-AF12-1E6F6793A633}" srcOrd="0" destOrd="0" parTransId="{7E2ED2D1-AFF4-4DED-BB53-30A310825CE2}" sibTransId="{417BDEF2-191B-4000-BDE8-D3D22A51FCF3}"/>
    <dgm:cxn modelId="{C7845349-8422-4416-96C3-9E3306EB6664}" type="presOf" srcId="{A40F38F6-D6CD-4DE6-97B4-77FD4826AFAC}" destId="{728EB12D-5C3F-4A51-B5A7-40D9CDB3ADFE}" srcOrd="0" destOrd="1" presId="urn:microsoft.com/office/officeart/2005/8/layout/vList2"/>
    <dgm:cxn modelId="{102D6D4D-90C9-40F4-A001-35DCC329B127}" srcId="{90119837-5B71-4D44-BB01-DB0B084933C8}" destId="{CC6B7442-0B72-4EF2-9F13-1325B51AFF9F}" srcOrd="2" destOrd="0" parTransId="{E3D139E0-5DC2-4F8E-9F8F-B3F0EBCD4689}" sibTransId="{FF80E1BA-0D6F-4EE8-9640-892A5897DBCD}"/>
    <dgm:cxn modelId="{FFD8B471-C98F-4DB5-8DE3-2AB7E896ADD5}" srcId="{477D14C5-CED9-4CFC-B338-DFB0C8090B9F}" destId="{C111C18A-FD96-4E63-821A-54D70D8DC65F}" srcOrd="0" destOrd="0" parTransId="{83BE74EF-FAB4-45A2-BBED-7CD5259AB210}" sibTransId="{B4F34DE2-2DAE-4F88-8C78-BD8892EBF4FF}"/>
    <dgm:cxn modelId="{A2C1E88E-9DBD-43CA-A8B6-007B703C9234}" type="presOf" srcId="{477D14C5-CED9-4CFC-B338-DFB0C8090B9F}" destId="{A9DD881E-A532-414B-870C-8ADE2076F78C}" srcOrd="0" destOrd="0" presId="urn:microsoft.com/office/officeart/2005/8/layout/vList2"/>
    <dgm:cxn modelId="{1C24BA9B-EE4A-4CBE-964B-FB718945ABF5}" srcId="{E35677F4-4212-4D15-82EE-43EC97CA9E88}" destId="{A40F38F6-D6CD-4DE6-97B4-77FD4826AFAC}" srcOrd="1" destOrd="0" parTransId="{FBA0C228-9FF5-40AF-99CB-D6DB8E2EACD5}" sibTransId="{ED7E641D-68EF-4D59-A9EC-225058BE8CCF}"/>
    <dgm:cxn modelId="{E2EE33AC-3CDB-41AB-99D0-EE89822B0377}" type="presOf" srcId="{90119837-5B71-4D44-BB01-DB0B084933C8}" destId="{ED5DCCC5-BCA8-4491-AA37-BAF153ECA184}" srcOrd="0" destOrd="0" presId="urn:microsoft.com/office/officeart/2005/8/layout/vList2"/>
    <dgm:cxn modelId="{E5EAEAAF-0425-4274-81D6-8FE7C8F17EE9}" type="presOf" srcId="{33EAD35F-38F2-4CB7-9A6D-B04FFD8A51FD}" destId="{EF718D86-F036-458A-9598-40DB836D708D}" srcOrd="0" destOrd="1" presId="urn:microsoft.com/office/officeart/2005/8/layout/vList2"/>
    <dgm:cxn modelId="{78E3C3B3-FD19-41A6-A9CC-BB3375A6FF81}" srcId="{3C67E77D-62FA-499D-B5E6-E79A091C5267}" destId="{709ED9DC-E391-4C6C-B788-93F1C2EFB6FD}" srcOrd="1" destOrd="0" parTransId="{B5FA6CF0-E0A0-46A0-93C9-B722B31A8A9C}" sibTransId="{F3C03C29-D7FF-4D61-8D75-8B75B2F589EC}"/>
    <dgm:cxn modelId="{2625F4B7-2A23-4DFE-B8CC-F1DF9BCB1C7C}" type="presOf" srcId="{3E66D269-05D9-4DE9-9A93-7EEA5A59ED67}" destId="{728EB12D-5C3F-4A51-B5A7-40D9CDB3ADFE}" srcOrd="0" destOrd="0" presId="urn:microsoft.com/office/officeart/2005/8/layout/vList2"/>
    <dgm:cxn modelId="{CDE9ACB8-B31A-4334-9CDB-27EE4D7598B8}" srcId="{E35677F4-4212-4D15-82EE-43EC97CA9E88}" destId="{3E66D269-05D9-4DE9-9A93-7EEA5A59ED67}" srcOrd="0" destOrd="0" parTransId="{72B387FA-6A9E-4052-840C-2920823CC25D}" sibTransId="{6487CBA3-7158-4E05-A501-68D748FB93F9}"/>
    <dgm:cxn modelId="{E0288FD0-7C87-4246-ADA4-AC1797ED9415}" type="presOf" srcId="{CC6B7442-0B72-4EF2-9F13-1325B51AFF9F}" destId="{D64CB5D5-837D-47FC-9E42-A26D800BC695}" srcOrd="0" destOrd="0" presId="urn:microsoft.com/office/officeart/2005/8/layout/vList2"/>
    <dgm:cxn modelId="{436144D1-5DD4-4D1B-961F-EF1E6315C3D8}" type="presOf" srcId="{C111C18A-FD96-4E63-821A-54D70D8DC65F}" destId="{EF718D86-F036-458A-9598-40DB836D708D}" srcOrd="0" destOrd="0" presId="urn:microsoft.com/office/officeart/2005/8/layout/vList2"/>
    <dgm:cxn modelId="{DA6AF3D8-D745-48FA-8BDF-41C561FA75FB}" type="presOf" srcId="{E35677F4-4212-4D15-82EE-43EC97CA9E88}" destId="{EA9F793F-CF9C-4E08-A6C6-F537EA1ADA75}" srcOrd="0" destOrd="0" presId="urn:microsoft.com/office/officeart/2005/8/layout/vList2"/>
    <dgm:cxn modelId="{F4F9DFFA-6302-4322-935A-B31FA12B6974}" type="presOf" srcId="{BF45F86B-C770-420B-9613-93D05FAF9F50}" destId="{08B7B17B-8600-44B0-B235-389E5D71D804}" srcOrd="0" destOrd="1" presId="urn:microsoft.com/office/officeart/2005/8/layout/vList2"/>
    <dgm:cxn modelId="{B48955FF-03E4-45EE-9830-44E075B6B02F}" type="presOf" srcId="{D6510970-8F9C-4B45-A0F3-6ACB9AA76D40}" destId="{782956A5-ADC8-4959-B856-589B9D9B9635}" srcOrd="0" destOrd="0" presId="urn:microsoft.com/office/officeart/2005/8/layout/vList2"/>
    <dgm:cxn modelId="{5E2C3B01-41A8-4C17-B6B2-D95818DCF057}" type="presParOf" srcId="{ED5DCCC5-BCA8-4491-AA37-BAF153ECA184}" destId="{A9DD881E-A532-414B-870C-8ADE2076F78C}" srcOrd="0" destOrd="0" presId="urn:microsoft.com/office/officeart/2005/8/layout/vList2"/>
    <dgm:cxn modelId="{100BE860-29BC-4405-9A02-570E81C2CDFD}" type="presParOf" srcId="{ED5DCCC5-BCA8-4491-AA37-BAF153ECA184}" destId="{EF718D86-F036-458A-9598-40DB836D708D}" srcOrd="1" destOrd="0" presId="urn:microsoft.com/office/officeart/2005/8/layout/vList2"/>
    <dgm:cxn modelId="{C279AEB8-0E34-44A3-B556-F1157C0FBCCC}" type="presParOf" srcId="{ED5DCCC5-BCA8-4491-AA37-BAF153ECA184}" destId="{81203336-F3DE-4B3A-BCF4-0F68C23AC2BB}" srcOrd="2" destOrd="0" presId="urn:microsoft.com/office/officeart/2005/8/layout/vList2"/>
    <dgm:cxn modelId="{8993359A-C604-4BF3-A82A-3DFCEFAC7EBC}" type="presParOf" srcId="{ED5DCCC5-BCA8-4491-AA37-BAF153ECA184}" destId="{782956A5-ADC8-4959-B856-589B9D9B9635}" srcOrd="3" destOrd="0" presId="urn:microsoft.com/office/officeart/2005/8/layout/vList2"/>
    <dgm:cxn modelId="{EC88AF5A-2CF6-4C07-8874-19C201BF035C}" type="presParOf" srcId="{ED5DCCC5-BCA8-4491-AA37-BAF153ECA184}" destId="{D64CB5D5-837D-47FC-9E42-A26D800BC695}" srcOrd="4" destOrd="0" presId="urn:microsoft.com/office/officeart/2005/8/layout/vList2"/>
    <dgm:cxn modelId="{BC1E5B4C-A8A4-490B-9652-754C0BEBA01D}" type="presParOf" srcId="{ED5DCCC5-BCA8-4491-AA37-BAF153ECA184}" destId="{08B7B17B-8600-44B0-B235-389E5D71D804}" srcOrd="5" destOrd="0" presId="urn:microsoft.com/office/officeart/2005/8/layout/vList2"/>
    <dgm:cxn modelId="{120CBB58-875E-4AE6-A2ED-F291BFDC9738}" type="presParOf" srcId="{ED5DCCC5-BCA8-4491-AA37-BAF153ECA184}" destId="{EA9F793F-CF9C-4E08-A6C6-F537EA1ADA75}" srcOrd="6" destOrd="0" presId="urn:microsoft.com/office/officeart/2005/8/layout/vList2"/>
    <dgm:cxn modelId="{9831EC85-B039-49EB-81F0-D8C974B60AC3}" type="presParOf" srcId="{ED5DCCC5-BCA8-4491-AA37-BAF153ECA184}" destId="{728EB12D-5C3F-4A51-B5A7-40D9CDB3ADFE}"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DD881E-A532-414B-870C-8ADE2076F78C}">
      <dsp:nvSpPr>
        <dsp:cNvPr id="0" name=""/>
        <dsp:cNvSpPr/>
      </dsp:nvSpPr>
      <dsp:spPr>
        <a:xfrm>
          <a:off x="0" y="4852"/>
          <a:ext cx="4419600" cy="27027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rtl="0">
            <a:lnSpc>
              <a:spcPct val="90000"/>
            </a:lnSpc>
            <a:spcBef>
              <a:spcPct val="0"/>
            </a:spcBef>
            <a:spcAft>
              <a:spcPct val="35000"/>
            </a:spcAft>
            <a:buNone/>
          </a:pPr>
          <a:r>
            <a:rPr lang="en-US" sz="1100" kern="1200" dirty="0">
              <a:latin typeface="Consolas"/>
            </a:rPr>
            <a:t>Variants Being Monitored (VBM)</a:t>
          </a:r>
          <a:endParaRPr lang="en-US" sz="1100" kern="1200" dirty="0"/>
        </a:p>
      </dsp:txBody>
      <dsp:txXfrm>
        <a:off x="13193" y="18045"/>
        <a:ext cx="4393214" cy="243884"/>
      </dsp:txXfrm>
    </dsp:sp>
    <dsp:sp modelId="{EF718D86-F036-458A-9598-40DB836D708D}">
      <dsp:nvSpPr>
        <dsp:cNvPr id="0" name=""/>
        <dsp:cNvSpPr/>
      </dsp:nvSpPr>
      <dsp:spPr>
        <a:xfrm>
          <a:off x="0" y="275122"/>
          <a:ext cx="4419600" cy="956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322" tIns="13970" rIns="78232" bIns="13970" numCol="1" spcCol="1270" anchor="t" anchorCtr="0">
          <a:noAutofit/>
        </a:bodyPr>
        <a:lstStyle/>
        <a:p>
          <a:pPr marL="57150" lvl="1" indent="-57150" algn="l" defTabSz="400050" rtl="0">
            <a:lnSpc>
              <a:spcPct val="90000"/>
            </a:lnSpc>
            <a:spcBef>
              <a:spcPct val="0"/>
            </a:spcBef>
            <a:spcAft>
              <a:spcPct val="20000"/>
            </a:spcAft>
            <a:buChar char="•"/>
          </a:pPr>
          <a:r>
            <a:rPr lang="en-US" sz="900" kern="1200" dirty="0">
              <a:latin typeface="Consolas"/>
            </a:rPr>
            <a:t> Include: Alpha, Beta, Gamma, Epsilon, Eta, Iota, Kappa, Mu, Zeta</a:t>
          </a:r>
          <a:endParaRPr lang="en-US" sz="900" kern="1200" dirty="0"/>
        </a:p>
        <a:p>
          <a:pPr marL="57150" lvl="1" indent="-57150" algn="l" defTabSz="400050" rtl="0">
            <a:lnSpc>
              <a:spcPct val="90000"/>
            </a:lnSpc>
            <a:spcBef>
              <a:spcPct val="0"/>
            </a:spcBef>
            <a:spcAft>
              <a:spcPct val="20000"/>
            </a:spcAft>
            <a:buChar char="•"/>
          </a:pPr>
          <a:r>
            <a:rPr lang="en-US" sz="900" kern="1200" dirty="0">
              <a:latin typeface="Consolas"/>
            </a:rPr>
            <a:t> </a:t>
          </a:r>
          <a:r>
            <a:rPr lang="en-US" sz="900" b="1" kern="1200" dirty="0">
              <a:latin typeface="Consolas"/>
            </a:rPr>
            <a:t>Include</a:t>
          </a:r>
          <a:r>
            <a:rPr lang="en-US" sz="900" b="1" kern="1200" dirty="0"/>
            <a:t> variants for which there are data indicating a potential or clear impact on approved or authorized medical countermeasures or that </a:t>
          </a:r>
          <a:r>
            <a:rPr lang="en-US" sz="900" b="1" u="sng" kern="1200" dirty="0"/>
            <a:t>has been associated with more severe disease or increased transmission but are no longer detected or are circulating at very low levels in the United States, and as such, do not pose a significant and imminent risk to public health in the United States.</a:t>
          </a:r>
        </a:p>
      </dsp:txBody>
      <dsp:txXfrm>
        <a:off x="0" y="275122"/>
        <a:ext cx="4419600" cy="956340"/>
      </dsp:txXfrm>
    </dsp:sp>
    <dsp:sp modelId="{81203336-F3DE-4B3A-BCF4-0F68C23AC2BB}">
      <dsp:nvSpPr>
        <dsp:cNvPr id="0" name=""/>
        <dsp:cNvSpPr/>
      </dsp:nvSpPr>
      <dsp:spPr>
        <a:xfrm>
          <a:off x="0" y="1231462"/>
          <a:ext cx="4419600" cy="27027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rtl="0">
            <a:lnSpc>
              <a:spcPct val="90000"/>
            </a:lnSpc>
            <a:spcBef>
              <a:spcPct val="0"/>
            </a:spcBef>
            <a:spcAft>
              <a:spcPct val="35000"/>
            </a:spcAft>
            <a:buNone/>
          </a:pPr>
          <a:r>
            <a:rPr lang="en-US" sz="1100" kern="1200" dirty="0">
              <a:latin typeface="Consolas"/>
            </a:rPr>
            <a:t>Variant of Interest (VOI)</a:t>
          </a:r>
          <a:endParaRPr lang="en-US" sz="1100" kern="1200" dirty="0"/>
        </a:p>
      </dsp:txBody>
      <dsp:txXfrm>
        <a:off x="13193" y="1244655"/>
        <a:ext cx="4393214" cy="243884"/>
      </dsp:txXfrm>
    </dsp:sp>
    <dsp:sp modelId="{782956A5-ADC8-4959-B856-589B9D9B9635}">
      <dsp:nvSpPr>
        <dsp:cNvPr id="0" name=""/>
        <dsp:cNvSpPr/>
      </dsp:nvSpPr>
      <dsp:spPr>
        <a:xfrm>
          <a:off x="0" y="1501732"/>
          <a:ext cx="4419600" cy="819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322" tIns="13970" rIns="78232" bIns="13970" numCol="1" spcCol="1270" anchor="t" anchorCtr="0">
          <a:noAutofit/>
        </a:bodyPr>
        <a:lstStyle/>
        <a:p>
          <a:pPr marL="57150" lvl="1" indent="-57150" algn="l" defTabSz="400050" rtl="0">
            <a:lnSpc>
              <a:spcPct val="90000"/>
            </a:lnSpc>
            <a:spcBef>
              <a:spcPct val="0"/>
            </a:spcBef>
            <a:spcAft>
              <a:spcPct val="20000"/>
            </a:spcAft>
            <a:buChar char="•"/>
          </a:pPr>
          <a:r>
            <a:rPr lang="en-US" sz="900" kern="1200" dirty="0">
              <a:latin typeface="Consolas"/>
            </a:rPr>
            <a:t>Currently none</a:t>
          </a:r>
          <a:endParaRPr lang="en-US" sz="900" kern="1200" dirty="0"/>
        </a:p>
        <a:p>
          <a:pPr marL="57150" lvl="1" indent="-57150" algn="l" defTabSz="400050" rtl="0">
            <a:lnSpc>
              <a:spcPct val="90000"/>
            </a:lnSpc>
            <a:spcBef>
              <a:spcPct val="0"/>
            </a:spcBef>
            <a:spcAft>
              <a:spcPct val="20000"/>
            </a:spcAft>
            <a:buChar char="•"/>
          </a:pPr>
          <a:r>
            <a:rPr lang="en-US" sz="900" b="1" kern="1200" dirty="0"/>
            <a:t>A variant with specific genetic markers that have been associated with changes to receptor binding, reduced neutralization by antibodies generated against previous infection or vaccination, reduced efficacy of treatments, potential diagnostic impact, or predicted increase in transmissibility or disease severity.</a:t>
          </a:r>
          <a:endParaRPr lang="en-US" sz="900" kern="1200" dirty="0"/>
        </a:p>
      </dsp:txBody>
      <dsp:txXfrm>
        <a:off x="0" y="1501732"/>
        <a:ext cx="4419600" cy="819720"/>
      </dsp:txXfrm>
    </dsp:sp>
    <dsp:sp modelId="{D64CB5D5-837D-47FC-9E42-A26D800BC695}">
      <dsp:nvSpPr>
        <dsp:cNvPr id="0" name=""/>
        <dsp:cNvSpPr/>
      </dsp:nvSpPr>
      <dsp:spPr>
        <a:xfrm>
          <a:off x="0" y="2321452"/>
          <a:ext cx="4419600" cy="27027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rtl="0">
            <a:lnSpc>
              <a:spcPct val="90000"/>
            </a:lnSpc>
            <a:spcBef>
              <a:spcPct val="0"/>
            </a:spcBef>
            <a:spcAft>
              <a:spcPct val="35000"/>
            </a:spcAft>
            <a:buNone/>
          </a:pPr>
          <a:r>
            <a:rPr lang="en-US" sz="1100" kern="1200" dirty="0">
              <a:latin typeface="Consolas"/>
            </a:rPr>
            <a:t>Variant of Concern (VOC)</a:t>
          </a:r>
          <a:endParaRPr lang="en-US" sz="1100" kern="1200" dirty="0"/>
        </a:p>
      </dsp:txBody>
      <dsp:txXfrm>
        <a:off x="13193" y="2334645"/>
        <a:ext cx="4393214" cy="243884"/>
      </dsp:txXfrm>
    </dsp:sp>
    <dsp:sp modelId="{08B7B17B-8600-44B0-B235-389E5D71D804}">
      <dsp:nvSpPr>
        <dsp:cNvPr id="0" name=""/>
        <dsp:cNvSpPr/>
      </dsp:nvSpPr>
      <dsp:spPr>
        <a:xfrm>
          <a:off x="0" y="2591722"/>
          <a:ext cx="4419600" cy="842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322" tIns="13970" rIns="78232" bIns="13970" numCol="1" spcCol="1270" anchor="t" anchorCtr="0">
          <a:noAutofit/>
        </a:bodyPr>
        <a:lstStyle/>
        <a:p>
          <a:pPr marL="57150" lvl="1" indent="-57150" algn="l" defTabSz="400050">
            <a:lnSpc>
              <a:spcPct val="90000"/>
            </a:lnSpc>
            <a:spcBef>
              <a:spcPct val="0"/>
            </a:spcBef>
            <a:spcAft>
              <a:spcPct val="20000"/>
            </a:spcAft>
            <a:buChar char="•"/>
          </a:pPr>
          <a:r>
            <a:rPr lang="en-US" sz="900" kern="1200" dirty="0">
              <a:latin typeface="Consolas"/>
            </a:rPr>
            <a:t>Delta</a:t>
          </a:r>
          <a:endParaRPr lang="en-US" sz="900" kern="1200" dirty="0"/>
        </a:p>
        <a:p>
          <a:pPr marL="57150" lvl="1" indent="-57150" algn="l" defTabSz="400050" rtl="0">
            <a:lnSpc>
              <a:spcPct val="90000"/>
            </a:lnSpc>
            <a:spcBef>
              <a:spcPct val="0"/>
            </a:spcBef>
            <a:spcAft>
              <a:spcPct val="20000"/>
            </a:spcAft>
            <a:buChar char="•"/>
          </a:pPr>
          <a:r>
            <a:rPr lang="en-US" sz="900" kern="1200" dirty="0">
              <a:latin typeface="Consolas"/>
            </a:rPr>
            <a:t> </a:t>
          </a:r>
          <a:r>
            <a:rPr lang="en-US" sz="900" b="1" u="sng" kern="1200" dirty="0"/>
            <a:t>A variant for which there is evidence of an increase in transmissibility, more severe disease (e.g., increased hospitalizations or deaths), significant reduction in neutralization by antibodies generated during previous infection or vaccination, reduced effectiveness of treatments or vaccines, or diagnostic detection failures</a:t>
          </a:r>
          <a:r>
            <a:rPr lang="en-US" sz="900" u="sng" kern="1200" dirty="0"/>
            <a:t>. </a:t>
          </a:r>
        </a:p>
      </dsp:txBody>
      <dsp:txXfrm>
        <a:off x="0" y="2591722"/>
        <a:ext cx="4419600" cy="842490"/>
      </dsp:txXfrm>
    </dsp:sp>
    <dsp:sp modelId="{EA9F793F-CF9C-4E08-A6C6-F537EA1ADA75}">
      <dsp:nvSpPr>
        <dsp:cNvPr id="0" name=""/>
        <dsp:cNvSpPr/>
      </dsp:nvSpPr>
      <dsp:spPr>
        <a:xfrm>
          <a:off x="0" y="3434212"/>
          <a:ext cx="4419600" cy="27027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rtl="0">
            <a:lnSpc>
              <a:spcPct val="90000"/>
            </a:lnSpc>
            <a:spcBef>
              <a:spcPct val="0"/>
            </a:spcBef>
            <a:spcAft>
              <a:spcPct val="35000"/>
            </a:spcAft>
            <a:buNone/>
          </a:pPr>
          <a:r>
            <a:rPr lang="en-US" sz="1100" kern="1200" dirty="0">
              <a:latin typeface="Consolas"/>
            </a:rPr>
            <a:t>Variant of High Consequence (VOHC)</a:t>
          </a:r>
        </a:p>
      </dsp:txBody>
      <dsp:txXfrm>
        <a:off x="13193" y="3447405"/>
        <a:ext cx="4393214" cy="243884"/>
      </dsp:txXfrm>
    </dsp:sp>
    <dsp:sp modelId="{728EB12D-5C3F-4A51-B5A7-40D9CDB3ADFE}">
      <dsp:nvSpPr>
        <dsp:cNvPr id="0" name=""/>
        <dsp:cNvSpPr/>
      </dsp:nvSpPr>
      <dsp:spPr>
        <a:xfrm>
          <a:off x="0" y="3704482"/>
          <a:ext cx="4419600" cy="557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322" tIns="13970" rIns="78232" bIns="13970" numCol="1" spcCol="1270" anchor="t" anchorCtr="0">
          <a:noAutofit/>
        </a:bodyPr>
        <a:lstStyle/>
        <a:p>
          <a:pPr marL="57150" lvl="1" indent="-57150" algn="l" defTabSz="400050" rtl="0">
            <a:lnSpc>
              <a:spcPct val="90000"/>
            </a:lnSpc>
            <a:spcBef>
              <a:spcPct val="0"/>
            </a:spcBef>
            <a:spcAft>
              <a:spcPct val="20000"/>
            </a:spcAft>
            <a:buChar char="•"/>
          </a:pPr>
          <a:r>
            <a:rPr lang="en-US" sz="900" kern="1200" dirty="0">
              <a:latin typeface="Consolas"/>
            </a:rPr>
            <a:t> None</a:t>
          </a:r>
        </a:p>
        <a:p>
          <a:pPr marL="57150" lvl="1" indent="-57150" algn="l" defTabSz="400050" rtl="0">
            <a:lnSpc>
              <a:spcPct val="90000"/>
            </a:lnSpc>
            <a:spcBef>
              <a:spcPct val="0"/>
            </a:spcBef>
            <a:spcAft>
              <a:spcPct val="20000"/>
            </a:spcAft>
            <a:buChar char="•"/>
          </a:pPr>
          <a:r>
            <a:rPr lang="en-US" sz="900" kern="1200" dirty="0">
              <a:latin typeface="Consolas"/>
            </a:rPr>
            <a:t> </a:t>
          </a:r>
          <a:r>
            <a:rPr lang="en-US" sz="900" b="1" kern="1200" dirty="0"/>
            <a:t>A variant of high consequence has clear evidence that prevention measures or medical countermeasures (MCMs) have significantly reduced effectiveness relative to previously circulating variants.</a:t>
          </a:r>
          <a:r>
            <a:rPr lang="en-US" sz="900" kern="1200" dirty="0"/>
            <a:t> </a:t>
          </a:r>
        </a:p>
      </dsp:txBody>
      <dsp:txXfrm>
        <a:off x="0" y="3704482"/>
        <a:ext cx="4419600" cy="55786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578886-FC2B-49CA-9F17-0D595559627C}" type="datetimeFigureOut">
              <a:rPr lang="en-US" smtClean="0"/>
              <a:t>10/12/2021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499313-B4CF-4C91-80B9-E8641642AAAA}" type="slidenum">
              <a:rPr lang="en-US" smtClean="0"/>
              <a:t>‹#›</a:t>
            </a:fld>
            <a:endParaRPr lang="en-US"/>
          </a:p>
        </p:txBody>
      </p:sp>
    </p:spTree>
    <p:extLst>
      <p:ext uri="{BB962C8B-B14F-4D97-AF65-F5344CB8AC3E}">
        <p14:creationId xmlns:p14="http://schemas.microsoft.com/office/powerpoint/2010/main" val="363857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499313-B4CF-4C91-80B9-E8641642AAAA}" type="slidenum">
              <a:rPr lang="en-US" smtClean="0"/>
              <a:t>12</a:t>
            </a:fld>
            <a:endParaRPr lang="en-US"/>
          </a:p>
        </p:txBody>
      </p:sp>
    </p:spTree>
    <p:extLst>
      <p:ext uri="{BB962C8B-B14F-4D97-AF65-F5344CB8AC3E}">
        <p14:creationId xmlns:p14="http://schemas.microsoft.com/office/powerpoint/2010/main" val="1959332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499313-B4CF-4C91-80B9-E8641642AAAA}" type="slidenum">
              <a:rPr lang="en-US" smtClean="0"/>
              <a:t>42</a:t>
            </a:fld>
            <a:endParaRPr lang="en-US"/>
          </a:p>
        </p:txBody>
      </p:sp>
    </p:spTree>
    <p:extLst>
      <p:ext uri="{BB962C8B-B14F-4D97-AF65-F5344CB8AC3E}">
        <p14:creationId xmlns:p14="http://schemas.microsoft.com/office/powerpoint/2010/main" val="938022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499313-B4CF-4C91-80B9-E8641642AAAA}" type="slidenum">
              <a:rPr lang="en-US" smtClean="0"/>
              <a:t>54</a:t>
            </a:fld>
            <a:endParaRPr lang="en-US"/>
          </a:p>
        </p:txBody>
      </p:sp>
    </p:spTree>
    <p:extLst>
      <p:ext uri="{BB962C8B-B14F-4D97-AF65-F5344CB8AC3E}">
        <p14:creationId xmlns:p14="http://schemas.microsoft.com/office/powerpoint/2010/main" val="798925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76A490B-BA19-4158-92FE-165DBD09FC17}" type="datetimeFigureOut">
              <a:rPr lang="en-US" smtClean="0"/>
              <a:t>10/12/2021</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4825CC9D-3E9F-4831-8A48-D45463E1E3A8}" type="slidenum">
              <a:rPr lang="en-US" smtClean="0"/>
              <a:t>‹#›</a:t>
            </a:fld>
            <a:endParaRPr lang="en-US"/>
          </a:p>
        </p:txBody>
      </p:sp>
    </p:spTree>
    <p:extLst>
      <p:ext uri="{BB962C8B-B14F-4D97-AF65-F5344CB8AC3E}">
        <p14:creationId xmlns:p14="http://schemas.microsoft.com/office/powerpoint/2010/main" val="1948566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6A490B-BA19-4158-92FE-165DBD09FC17}" type="datetimeFigureOut">
              <a:rPr lang="en-US" smtClean="0"/>
              <a:t>10/12/2021</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825CC9D-3E9F-4831-8A48-D45463E1E3A8}" type="slidenum">
              <a:rPr lang="en-US" smtClean="0"/>
              <a:t>‹#›</a:t>
            </a:fld>
            <a:endParaRPr lang="en-US"/>
          </a:p>
        </p:txBody>
      </p:sp>
    </p:spTree>
    <p:extLst>
      <p:ext uri="{BB962C8B-B14F-4D97-AF65-F5344CB8AC3E}">
        <p14:creationId xmlns:p14="http://schemas.microsoft.com/office/powerpoint/2010/main" val="3579975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6A490B-BA19-4158-92FE-165DBD09FC17}" type="datetimeFigureOut">
              <a:rPr lang="en-US" smtClean="0"/>
              <a:t>10/12/2021</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825CC9D-3E9F-4831-8A48-D45463E1E3A8}"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55013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D76A490B-BA19-4158-92FE-165DBD09FC17}" type="datetimeFigureOut">
              <a:rPr lang="en-US" smtClean="0"/>
              <a:t>10/12/2021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825CC9D-3E9F-4831-8A48-D45463E1E3A8}" type="slidenum">
              <a:rPr lang="en-US" smtClean="0"/>
              <a:t>‹#›</a:t>
            </a:fld>
            <a:endParaRPr lang="en-US"/>
          </a:p>
        </p:txBody>
      </p:sp>
    </p:spTree>
    <p:extLst>
      <p:ext uri="{BB962C8B-B14F-4D97-AF65-F5344CB8AC3E}">
        <p14:creationId xmlns:p14="http://schemas.microsoft.com/office/powerpoint/2010/main" val="360061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D76A490B-BA19-4158-92FE-165DBD09FC17}" type="datetimeFigureOut">
              <a:rPr lang="en-US" smtClean="0"/>
              <a:t>10/12/2021</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825CC9D-3E9F-4831-8A48-D45463E1E3A8}"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86475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D76A490B-BA19-4158-92FE-165DBD09FC17}" type="datetimeFigureOut">
              <a:rPr lang="en-US" smtClean="0"/>
              <a:t>10/12/2021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825CC9D-3E9F-4831-8A48-D45463E1E3A8}" type="slidenum">
              <a:rPr lang="en-US" smtClean="0"/>
              <a:t>‹#›</a:t>
            </a:fld>
            <a:endParaRPr lang="en-US"/>
          </a:p>
        </p:txBody>
      </p:sp>
    </p:spTree>
    <p:extLst>
      <p:ext uri="{BB962C8B-B14F-4D97-AF65-F5344CB8AC3E}">
        <p14:creationId xmlns:p14="http://schemas.microsoft.com/office/powerpoint/2010/main" val="1845856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6A490B-BA19-4158-92FE-165DBD09FC17}" type="datetimeFigureOut">
              <a:rPr lang="en-US" smtClean="0"/>
              <a:t>10/12/2021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825CC9D-3E9F-4831-8A48-D45463E1E3A8}" type="slidenum">
              <a:rPr lang="en-US" smtClean="0"/>
              <a:t>‹#›</a:t>
            </a:fld>
            <a:endParaRPr lang="en-US"/>
          </a:p>
        </p:txBody>
      </p:sp>
    </p:spTree>
    <p:extLst>
      <p:ext uri="{BB962C8B-B14F-4D97-AF65-F5344CB8AC3E}">
        <p14:creationId xmlns:p14="http://schemas.microsoft.com/office/powerpoint/2010/main" val="2233025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6A490B-BA19-4158-92FE-165DBD09FC17}" type="datetimeFigureOut">
              <a:rPr lang="en-US" smtClean="0"/>
              <a:t>10/12/2021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825CC9D-3E9F-4831-8A48-D45463E1E3A8}" type="slidenum">
              <a:rPr lang="en-US" smtClean="0"/>
              <a:t>‹#›</a:t>
            </a:fld>
            <a:endParaRPr lang="en-US"/>
          </a:p>
        </p:txBody>
      </p:sp>
    </p:spTree>
    <p:extLst>
      <p:ext uri="{BB962C8B-B14F-4D97-AF65-F5344CB8AC3E}">
        <p14:creationId xmlns:p14="http://schemas.microsoft.com/office/powerpoint/2010/main" val="415110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6A490B-BA19-4158-92FE-165DBD09FC17}" type="datetimeFigureOut">
              <a:rPr lang="en-US" smtClean="0"/>
              <a:t>10/12/2021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825CC9D-3E9F-4831-8A48-D45463E1E3A8}" type="slidenum">
              <a:rPr lang="en-US" smtClean="0"/>
              <a:t>‹#›</a:t>
            </a:fld>
            <a:endParaRPr lang="en-US"/>
          </a:p>
        </p:txBody>
      </p:sp>
    </p:spTree>
    <p:extLst>
      <p:ext uri="{BB962C8B-B14F-4D97-AF65-F5344CB8AC3E}">
        <p14:creationId xmlns:p14="http://schemas.microsoft.com/office/powerpoint/2010/main" val="586515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6A490B-BA19-4158-92FE-165DBD09FC17}" type="datetimeFigureOut">
              <a:rPr lang="en-US" smtClean="0"/>
              <a:t>10/12/2021</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825CC9D-3E9F-4831-8A48-D45463E1E3A8}" type="slidenum">
              <a:rPr lang="en-US" smtClean="0"/>
              <a:t>‹#›</a:t>
            </a:fld>
            <a:endParaRPr lang="en-US"/>
          </a:p>
        </p:txBody>
      </p:sp>
    </p:spTree>
    <p:extLst>
      <p:ext uri="{BB962C8B-B14F-4D97-AF65-F5344CB8AC3E}">
        <p14:creationId xmlns:p14="http://schemas.microsoft.com/office/powerpoint/2010/main" val="3997397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76A490B-BA19-4158-92FE-165DBD09FC17}" type="datetimeFigureOut">
              <a:rPr lang="en-US" smtClean="0"/>
              <a:t>10/12/2021</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4825CC9D-3E9F-4831-8A48-D45463E1E3A8}" type="slidenum">
              <a:rPr lang="en-US" smtClean="0"/>
              <a:t>‹#›</a:t>
            </a:fld>
            <a:endParaRPr lang="en-US"/>
          </a:p>
        </p:txBody>
      </p:sp>
    </p:spTree>
    <p:extLst>
      <p:ext uri="{BB962C8B-B14F-4D97-AF65-F5344CB8AC3E}">
        <p14:creationId xmlns:p14="http://schemas.microsoft.com/office/powerpoint/2010/main" val="746267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6A490B-BA19-4158-92FE-165DBD09FC17}" type="datetimeFigureOut">
              <a:rPr lang="en-US" smtClean="0"/>
              <a:t>10/12/2021</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4825CC9D-3E9F-4831-8A48-D45463E1E3A8}" type="slidenum">
              <a:rPr lang="en-US" smtClean="0"/>
              <a:t>‹#›</a:t>
            </a:fld>
            <a:endParaRPr lang="en-US"/>
          </a:p>
        </p:txBody>
      </p:sp>
    </p:spTree>
    <p:extLst>
      <p:ext uri="{BB962C8B-B14F-4D97-AF65-F5344CB8AC3E}">
        <p14:creationId xmlns:p14="http://schemas.microsoft.com/office/powerpoint/2010/main" val="2854945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76A490B-BA19-4158-92FE-165DBD09FC17}" type="datetimeFigureOut">
              <a:rPr lang="en-US" smtClean="0"/>
              <a:t>10/12/2021</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4825CC9D-3E9F-4831-8A48-D45463E1E3A8}" type="slidenum">
              <a:rPr lang="en-US" smtClean="0"/>
              <a:t>‹#›</a:t>
            </a:fld>
            <a:endParaRPr lang="en-US"/>
          </a:p>
        </p:txBody>
      </p:sp>
    </p:spTree>
    <p:extLst>
      <p:ext uri="{BB962C8B-B14F-4D97-AF65-F5344CB8AC3E}">
        <p14:creationId xmlns:p14="http://schemas.microsoft.com/office/powerpoint/2010/main" val="2196623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6A490B-BA19-4158-92FE-165DBD09FC17}" type="datetimeFigureOut">
              <a:rPr lang="en-US" smtClean="0"/>
              <a:t>10/12/2021</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4825CC9D-3E9F-4831-8A48-D45463E1E3A8}" type="slidenum">
              <a:rPr lang="en-US" smtClean="0"/>
              <a:t>‹#›</a:t>
            </a:fld>
            <a:endParaRPr lang="en-US"/>
          </a:p>
        </p:txBody>
      </p:sp>
    </p:spTree>
    <p:extLst>
      <p:ext uri="{BB962C8B-B14F-4D97-AF65-F5344CB8AC3E}">
        <p14:creationId xmlns:p14="http://schemas.microsoft.com/office/powerpoint/2010/main" val="3660218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6A490B-BA19-4158-92FE-165DBD09FC17}" type="datetimeFigureOut">
              <a:rPr lang="en-US" smtClean="0"/>
              <a:t>10/12/2021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4825CC9D-3E9F-4831-8A48-D45463E1E3A8}" type="slidenum">
              <a:rPr lang="en-US" smtClean="0"/>
              <a:t>‹#›</a:t>
            </a:fld>
            <a:endParaRPr lang="en-US"/>
          </a:p>
        </p:txBody>
      </p:sp>
    </p:spTree>
    <p:extLst>
      <p:ext uri="{BB962C8B-B14F-4D97-AF65-F5344CB8AC3E}">
        <p14:creationId xmlns:p14="http://schemas.microsoft.com/office/powerpoint/2010/main" val="4204112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6A490B-BA19-4158-92FE-165DBD09FC17}" type="datetimeFigureOut">
              <a:rPr lang="en-US" smtClean="0"/>
              <a:t>10/12/2021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825CC9D-3E9F-4831-8A48-D45463E1E3A8}" type="slidenum">
              <a:rPr lang="en-US" smtClean="0"/>
              <a:t>‹#›</a:t>
            </a:fld>
            <a:endParaRPr lang="en-US"/>
          </a:p>
        </p:txBody>
      </p:sp>
    </p:spTree>
    <p:extLst>
      <p:ext uri="{BB962C8B-B14F-4D97-AF65-F5344CB8AC3E}">
        <p14:creationId xmlns:p14="http://schemas.microsoft.com/office/powerpoint/2010/main" val="2414014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D76A490B-BA19-4158-92FE-165DBD09FC17}" type="datetimeFigureOut">
              <a:rPr lang="en-US" smtClean="0"/>
              <a:t>10/12/2021</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4825CC9D-3E9F-4831-8A48-D45463E1E3A8}" type="slidenum">
              <a:rPr lang="en-US" smtClean="0"/>
              <a:t>‹#›</a:t>
            </a:fld>
            <a:endParaRPr lang="en-US"/>
          </a:p>
        </p:txBody>
      </p:sp>
    </p:spTree>
    <p:extLst>
      <p:ext uri="{BB962C8B-B14F-4D97-AF65-F5344CB8AC3E}">
        <p14:creationId xmlns:p14="http://schemas.microsoft.com/office/powerpoint/2010/main" val="3029996682"/>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 id="2147483976" r:id="rId13"/>
    <p:sldLayoutId id="2147483977" r:id="rId14"/>
    <p:sldLayoutId id="2147483978" r:id="rId15"/>
    <p:sldLayoutId id="214748397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policyoptions.irpp.org/magazines/march-2017/promoting-a-breastfeeding-culture-in-canada/wordpress-image-breastfeeding/" TargetMode="External"/><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hyperlink" Target="https://creativecommons.org/licenses/by-nd/3.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quoimedia.com/more-is-not-always-better-in-fertility-treatment/" TargetMode="External"/><Relationship Id="rId2" Type="http://schemas.openxmlformats.org/officeDocument/2006/relationships/image" Target="../media/image10.jpg"/><Relationship Id="rId1" Type="http://schemas.openxmlformats.org/officeDocument/2006/relationships/slideLayout" Target="../slideLayouts/slideLayout8.xml"/><Relationship Id="rId4" Type="http://schemas.openxmlformats.org/officeDocument/2006/relationships/hyperlink" Target="https://creativecommons.org/licenses/by-nd/3.0/"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skepticalscience.com/print.php?n=1139" TargetMode="External"/><Relationship Id="rId2" Type="http://schemas.openxmlformats.org/officeDocument/2006/relationships/image" Target="../media/image11.gif"/><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hyperlink" Target="https://de.wikipedia.org/wiki/American_College_of_Obstetricians_and_Gynecologists" TargetMode="External"/><Relationship Id="rId2" Type="http://schemas.openxmlformats.org/officeDocument/2006/relationships/image" Target="../media/image12.png"/><Relationship Id="rId1" Type="http://schemas.openxmlformats.org/officeDocument/2006/relationships/slideLayout" Target="../slideLayouts/slideLayout8.xml"/><Relationship Id="rId5" Type="http://schemas.openxmlformats.org/officeDocument/2006/relationships/hyperlink" Target="https://hiveonline.org/pericoital-peri-insemination-pre-exposure-prophylaxis-effective-human-immunodeficiency-prevention-vaginal-exposures/" TargetMode="Externa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hyperlink" Target="http://www.publicdomainpictures.net/view-image.php?image=51721&amp;picture=sleeping-baby-boy" TargetMode="External"/><Relationship Id="rId2" Type="http://schemas.openxmlformats.org/officeDocument/2006/relationships/image" Target="../media/image14.jpg"/><Relationship Id="rId1" Type="http://schemas.openxmlformats.org/officeDocument/2006/relationships/slideLayout" Target="../slideLayouts/slideLayout8.xml"/><Relationship Id="rId5" Type="http://schemas.openxmlformats.org/officeDocument/2006/relationships/hyperlink" Target="https://www.pexels.com/photo/photo-of-man-carrying-newborn-baby-3617852/" TargetMode="External"/><Relationship Id="rId4" Type="http://schemas.openxmlformats.org/officeDocument/2006/relationships/image" Target="../media/image1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hyperlink" Target="https://namu.wiki/w/cdc" TargetMode="External"/><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www.progressive-charlestown.com/2021/01/why-it-takes-2-shots-to-make-mrna.html?m=0" TargetMode="External"/><Relationship Id="rId2" Type="http://schemas.openxmlformats.org/officeDocument/2006/relationships/image" Target="../media/image17.0"/><Relationship Id="rId1" Type="http://schemas.openxmlformats.org/officeDocument/2006/relationships/slideLayout" Target="../slideLayouts/slideLayout8.xml"/><Relationship Id="rId4" Type="http://schemas.openxmlformats.org/officeDocument/2006/relationships/hyperlink" Target="https://creativecommons.org/licenses/by-sa/3.0/"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pexels.com/photo/pregnant-woman-lying-on-green-grass-fields-2781219/" TargetMode="External"/><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hyperlink" Target="http://www.foodista.com/blog/2012/02/23/beyonces-post-pregnancy-diet-is-raising-eyebrows" TargetMode="External"/><Relationship Id="rId2" Type="http://schemas.openxmlformats.org/officeDocument/2006/relationships/image" Target="../media/image19.jpg"/><Relationship Id="rId1" Type="http://schemas.openxmlformats.org/officeDocument/2006/relationships/slideLayout" Target="../slideLayouts/slideLayout8.xml"/><Relationship Id="rId4" Type="http://schemas.openxmlformats.org/officeDocument/2006/relationships/hyperlink" Target="https://creativecommons.org/licenses/by/3.0/"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mortgagefit.com/blog/5-important-questions-which-you-need-to-ask-before-taking-out-a-mortgage/" TargetMode="External"/><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cdc.gov/coronavirus/2019-ncov/vaccines/effectiveness.html" TargetMode="External"/><Relationship Id="rId2" Type="http://schemas.openxmlformats.org/officeDocument/2006/relationships/hyperlink" Target="https://www.cdc.gov/coronavirus/2019-ncov/vaccines/safety/safety-of-vaccines.html" TargetMode="External"/><Relationship Id="rId1" Type="http://schemas.openxmlformats.org/officeDocument/2006/relationships/slideLayout" Target="../slideLayouts/slideLayout2.xml"/><Relationship Id="rId4" Type="http://schemas.openxmlformats.org/officeDocument/2006/relationships/hyperlink" Target="https://www.cdc.gov/coronavirus/2019-ncov/vaccines/vaccine-benefits.html"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hyperlink" Target="https://www.genome.gov/genetics-glossary/Virus" TargetMode="External"/><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hyperlink" Target="https://courses.lumenlearning.com/boundless-biology/chapter/virus-infections-and-hosts/"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covidvaccinefacts.org/questions/how-do-viruses-mutate" TargetMode="External"/><Relationship Id="rId2" Type="http://schemas.openxmlformats.org/officeDocument/2006/relationships/hyperlink" Target="https://www.astrazeneca.com/what-science-can-do/topics/covid-19/understanding-viral-variants.html" TargetMode="Externa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ww.cdc.gov/coronavirus/2019-ncov/variants/variant-info.html" TargetMode="Externa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2F904-8475-4C83-9520-C5D5CF8E88A4}"/>
              </a:ext>
            </a:extLst>
          </p:cNvPr>
          <p:cNvSpPr>
            <a:spLocks noGrp="1"/>
          </p:cNvSpPr>
          <p:nvPr>
            <p:ph type="ctrTitle"/>
          </p:nvPr>
        </p:nvSpPr>
        <p:spPr>
          <a:xfrm>
            <a:off x="2589212" y="2297609"/>
            <a:ext cx="8915399" cy="2262781"/>
          </a:xfrm>
        </p:spPr>
        <p:txBody>
          <a:bodyPr>
            <a:normAutofit fontScale="90000"/>
          </a:bodyPr>
          <a:lstStyle/>
          <a:p>
            <a:pPr algn="ctr"/>
            <a:r>
              <a:rPr lang="en-US" sz="6000" dirty="0"/>
              <a:t>COVID-19 Vaccine Info</a:t>
            </a:r>
            <a:br>
              <a:rPr lang="en-US" sz="6000" dirty="0"/>
            </a:br>
            <a:r>
              <a:rPr lang="en-US" sz="6000" dirty="0"/>
              <a:t>October 2021 </a:t>
            </a:r>
            <a:br>
              <a:rPr lang="en-US" sz="6000" dirty="0"/>
            </a:br>
            <a:endParaRPr lang="en-US" sz="6000" dirty="0"/>
          </a:p>
        </p:txBody>
      </p:sp>
      <p:sp>
        <p:nvSpPr>
          <p:cNvPr id="3" name="Subtitle 2">
            <a:extLst>
              <a:ext uri="{FF2B5EF4-FFF2-40B4-BE49-F238E27FC236}">
                <a16:creationId xmlns:a16="http://schemas.microsoft.com/office/drawing/2014/main" id="{D6D10A42-46AF-4989-A771-6B67254D7FD1}"/>
              </a:ext>
            </a:extLst>
          </p:cNvPr>
          <p:cNvSpPr>
            <a:spLocks noGrp="1"/>
          </p:cNvSpPr>
          <p:nvPr>
            <p:ph type="subTitle" idx="1"/>
          </p:nvPr>
        </p:nvSpPr>
        <p:spPr>
          <a:xfrm>
            <a:off x="2589212" y="4383483"/>
            <a:ext cx="8915399" cy="1126283"/>
          </a:xfrm>
        </p:spPr>
        <p:txBody>
          <a:bodyPr>
            <a:normAutofit fontScale="85000" lnSpcReduction="20000"/>
          </a:bodyPr>
          <a:lstStyle/>
          <a:p>
            <a:pPr algn="ctr"/>
            <a:r>
              <a:rPr lang="en-US" sz="2400" dirty="0"/>
              <a:t>Carbon Medical Service Association</a:t>
            </a:r>
          </a:p>
          <a:p>
            <a:pPr algn="ctr"/>
            <a:r>
              <a:rPr lang="en-US" sz="2400" dirty="0"/>
              <a:t>Haven </a:t>
            </a:r>
            <a:r>
              <a:rPr lang="en-US" sz="2400" dirty="0" err="1"/>
              <a:t>Halk</a:t>
            </a:r>
            <a:r>
              <a:rPr lang="en-US" sz="2400" dirty="0"/>
              <a:t> FNP, Russell Scow PharmD, </a:t>
            </a:r>
          </a:p>
          <a:p>
            <a:pPr algn="ctr"/>
            <a:r>
              <a:rPr lang="en-US" sz="2400" dirty="0"/>
              <a:t>Michael Smith PharmD, and Jordan </a:t>
            </a:r>
            <a:r>
              <a:rPr lang="en-US" sz="2400" dirty="0" err="1"/>
              <a:t>Tatton</a:t>
            </a:r>
            <a:r>
              <a:rPr lang="en-US" sz="2400" dirty="0"/>
              <a:t> FNP</a:t>
            </a:r>
          </a:p>
          <a:p>
            <a:pPr algn="ctr"/>
            <a:endParaRPr lang="en-US" sz="2400" dirty="0"/>
          </a:p>
        </p:txBody>
      </p:sp>
    </p:spTree>
    <p:extLst>
      <p:ext uri="{BB962C8B-B14F-4D97-AF65-F5344CB8AC3E}">
        <p14:creationId xmlns:p14="http://schemas.microsoft.com/office/powerpoint/2010/main" val="1794105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12D86-99D9-4649-9870-97F4CB7E013F}"/>
              </a:ext>
            </a:extLst>
          </p:cNvPr>
          <p:cNvSpPr>
            <a:spLocks noGrp="1"/>
          </p:cNvSpPr>
          <p:nvPr>
            <p:ph type="title"/>
          </p:nvPr>
        </p:nvSpPr>
        <p:spPr/>
        <p:txBody>
          <a:bodyPr/>
          <a:lstStyle/>
          <a:p>
            <a:pPr algn="ctr"/>
            <a:r>
              <a:rPr lang="en-US" dirty="0"/>
              <a:t>Why Vaccines?</a:t>
            </a:r>
          </a:p>
        </p:txBody>
      </p:sp>
      <p:sp>
        <p:nvSpPr>
          <p:cNvPr id="3" name="Content Placeholder 2">
            <a:extLst>
              <a:ext uri="{FF2B5EF4-FFF2-40B4-BE49-F238E27FC236}">
                <a16:creationId xmlns:a16="http://schemas.microsoft.com/office/drawing/2014/main" id="{553AF045-54DB-40A9-92E7-4D0A058F98C7}"/>
              </a:ext>
            </a:extLst>
          </p:cNvPr>
          <p:cNvSpPr>
            <a:spLocks noGrp="1"/>
          </p:cNvSpPr>
          <p:nvPr>
            <p:ph idx="1"/>
          </p:nvPr>
        </p:nvSpPr>
        <p:spPr/>
        <p:txBody>
          <a:bodyPr>
            <a:normAutofit/>
          </a:bodyPr>
          <a:lstStyle/>
          <a:p>
            <a:r>
              <a:rPr lang="en-US" sz="3600" dirty="0"/>
              <a:t>Goal of Vaccines?</a:t>
            </a:r>
          </a:p>
          <a:p>
            <a:pPr lvl="1"/>
            <a:r>
              <a:rPr lang="en-US" sz="3200" dirty="0"/>
              <a:t>Eradication of Virus vs Patient Survival</a:t>
            </a:r>
          </a:p>
          <a:p>
            <a:r>
              <a:rPr lang="en-US" sz="3600" dirty="0"/>
              <a:t>Animal Reservoirs and Vectors?</a:t>
            </a:r>
          </a:p>
          <a:p>
            <a:pPr lvl="1"/>
            <a:endParaRPr lang="en-US" sz="3200" dirty="0"/>
          </a:p>
        </p:txBody>
      </p:sp>
      <p:sp>
        <p:nvSpPr>
          <p:cNvPr id="5" name="TextBox 4">
            <a:extLst>
              <a:ext uri="{FF2B5EF4-FFF2-40B4-BE49-F238E27FC236}">
                <a16:creationId xmlns:a16="http://schemas.microsoft.com/office/drawing/2014/main" id="{32BFEEB5-83A9-4C50-B4BB-2DB3F2DF2873}"/>
              </a:ext>
            </a:extLst>
          </p:cNvPr>
          <p:cNvSpPr txBox="1"/>
          <p:nvPr/>
        </p:nvSpPr>
        <p:spPr>
          <a:xfrm>
            <a:off x="1912790" y="6488668"/>
            <a:ext cx="10268243" cy="369332"/>
          </a:xfrm>
          <a:prstGeom prst="rect">
            <a:avLst/>
          </a:prstGeom>
          <a:noFill/>
        </p:spPr>
        <p:txBody>
          <a:bodyPr wrap="square">
            <a:spAutoFit/>
          </a:bodyPr>
          <a:lstStyle/>
          <a:p>
            <a:r>
              <a:rPr lang="en-US" dirty="0"/>
              <a:t>https://asm.org/Articles/2020/March/Disease-Eradication-What-Does-It-Take-to-Wipe-out</a:t>
            </a:r>
          </a:p>
        </p:txBody>
      </p:sp>
    </p:spTree>
    <p:extLst>
      <p:ext uri="{BB962C8B-B14F-4D97-AF65-F5344CB8AC3E}">
        <p14:creationId xmlns:p14="http://schemas.microsoft.com/office/powerpoint/2010/main" val="3544487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B8034C-7BD8-4002-AF9D-CBC340FC0E6A}"/>
              </a:ext>
            </a:extLst>
          </p:cNvPr>
          <p:cNvPicPr>
            <a:picLocks noChangeAspect="1"/>
          </p:cNvPicPr>
          <p:nvPr/>
        </p:nvPicPr>
        <p:blipFill>
          <a:blip r:embed="rId2"/>
          <a:stretch>
            <a:fillRect/>
          </a:stretch>
        </p:blipFill>
        <p:spPr>
          <a:xfrm>
            <a:off x="1171502" y="1345894"/>
            <a:ext cx="9848996" cy="5359273"/>
          </a:xfrm>
          <a:prstGeom prst="rect">
            <a:avLst/>
          </a:prstGeom>
        </p:spPr>
      </p:pic>
      <p:sp>
        <p:nvSpPr>
          <p:cNvPr id="2" name="Title 1">
            <a:extLst>
              <a:ext uri="{FF2B5EF4-FFF2-40B4-BE49-F238E27FC236}">
                <a16:creationId xmlns:a16="http://schemas.microsoft.com/office/drawing/2014/main" id="{7C893456-06EE-40D7-A7FF-E77C7B0B4531}"/>
              </a:ext>
            </a:extLst>
          </p:cNvPr>
          <p:cNvSpPr>
            <a:spLocks noGrp="1"/>
          </p:cNvSpPr>
          <p:nvPr>
            <p:ph type="title"/>
          </p:nvPr>
        </p:nvSpPr>
        <p:spPr>
          <a:xfrm>
            <a:off x="2231136" y="486391"/>
            <a:ext cx="7729728" cy="1188720"/>
          </a:xfrm>
        </p:spPr>
        <p:txBody>
          <a:bodyPr>
            <a:normAutofit/>
          </a:bodyPr>
          <a:lstStyle/>
          <a:p>
            <a:pPr algn="ctr"/>
            <a:r>
              <a:rPr lang="en-US" sz="4000" dirty="0"/>
              <a:t>How Vaccines Work</a:t>
            </a:r>
          </a:p>
        </p:txBody>
      </p:sp>
      <p:sp>
        <p:nvSpPr>
          <p:cNvPr id="6" name="TextBox 5">
            <a:extLst>
              <a:ext uri="{FF2B5EF4-FFF2-40B4-BE49-F238E27FC236}">
                <a16:creationId xmlns:a16="http://schemas.microsoft.com/office/drawing/2014/main" id="{254D1AA1-1749-4655-9FB9-D1E6A35F2FCF}"/>
              </a:ext>
            </a:extLst>
          </p:cNvPr>
          <p:cNvSpPr txBox="1"/>
          <p:nvPr/>
        </p:nvSpPr>
        <p:spPr>
          <a:xfrm>
            <a:off x="2404137" y="6551278"/>
            <a:ext cx="7383726" cy="307777"/>
          </a:xfrm>
          <a:prstGeom prst="rect">
            <a:avLst/>
          </a:prstGeom>
          <a:noFill/>
        </p:spPr>
        <p:txBody>
          <a:bodyPr wrap="square" rtlCol="0">
            <a:spAutoFit/>
          </a:bodyPr>
          <a:lstStyle/>
          <a:p>
            <a:pPr algn="ctr"/>
            <a:r>
              <a:rPr lang="en-US" sz="1400" dirty="0"/>
              <a:t>https://www.who.int/news-room/feature-stories/detail/how-do-vaccines-work</a:t>
            </a:r>
          </a:p>
        </p:txBody>
      </p:sp>
      <p:sp>
        <p:nvSpPr>
          <p:cNvPr id="9" name="TextBox 8">
            <a:extLst>
              <a:ext uri="{FF2B5EF4-FFF2-40B4-BE49-F238E27FC236}">
                <a16:creationId xmlns:a16="http://schemas.microsoft.com/office/drawing/2014/main" id="{DD773A0D-64A1-496D-A0B1-C5E23B3D77D1}"/>
              </a:ext>
            </a:extLst>
          </p:cNvPr>
          <p:cNvSpPr txBox="1"/>
          <p:nvPr/>
        </p:nvSpPr>
        <p:spPr>
          <a:xfrm>
            <a:off x="1364566" y="3425365"/>
            <a:ext cx="1260465" cy="1200329"/>
          </a:xfrm>
          <a:prstGeom prst="rect">
            <a:avLst/>
          </a:prstGeom>
          <a:noFill/>
        </p:spPr>
        <p:txBody>
          <a:bodyPr wrap="square" rtlCol="0">
            <a:spAutoFit/>
          </a:bodyPr>
          <a:lstStyle/>
          <a:p>
            <a:r>
              <a:rPr lang="en-US" dirty="0"/>
              <a:t>T-Cells</a:t>
            </a:r>
          </a:p>
          <a:p>
            <a:r>
              <a:rPr lang="en-US" dirty="0"/>
              <a:t>B-Cells</a:t>
            </a:r>
          </a:p>
          <a:p>
            <a:r>
              <a:rPr lang="en-US" dirty="0"/>
              <a:t>Antigen</a:t>
            </a:r>
          </a:p>
          <a:p>
            <a:r>
              <a:rPr lang="en-US" dirty="0"/>
              <a:t>Antibody</a:t>
            </a:r>
          </a:p>
        </p:txBody>
      </p:sp>
    </p:spTree>
    <p:extLst>
      <p:ext uri="{BB962C8B-B14F-4D97-AF65-F5344CB8AC3E}">
        <p14:creationId xmlns:p14="http://schemas.microsoft.com/office/powerpoint/2010/main" val="2780586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93456-06EE-40D7-A7FF-E77C7B0B4531}"/>
              </a:ext>
            </a:extLst>
          </p:cNvPr>
          <p:cNvSpPr>
            <a:spLocks noGrp="1"/>
          </p:cNvSpPr>
          <p:nvPr>
            <p:ph type="title"/>
          </p:nvPr>
        </p:nvSpPr>
        <p:spPr>
          <a:xfrm>
            <a:off x="2118594" y="597877"/>
            <a:ext cx="7729728" cy="877333"/>
          </a:xfrm>
        </p:spPr>
        <p:txBody>
          <a:bodyPr>
            <a:normAutofit/>
          </a:bodyPr>
          <a:lstStyle/>
          <a:p>
            <a:r>
              <a:rPr lang="en-US" sz="4000" dirty="0"/>
              <a:t>Different types of vaccines</a:t>
            </a:r>
          </a:p>
        </p:txBody>
      </p:sp>
      <p:sp>
        <p:nvSpPr>
          <p:cNvPr id="3" name="Content Placeholder 2">
            <a:extLst>
              <a:ext uri="{FF2B5EF4-FFF2-40B4-BE49-F238E27FC236}">
                <a16:creationId xmlns:a16="http://schemas.microsoft.com/office/drawing/2014/main" id="{1CF12119-8749-4D95-94CE-79E8D9F0333A}"/>
              </a:ext>
            </a:extLst>
          </p:cNvPr>
          <p:cNvSpPr>
            <a:spLocks noGrp="1"/>
          </p:cNvSpPr>
          <p:nvPr>
            <p:ph idx="1"/>
          </p:nvPr>
        </p:nvSpPr>
        <p:spPr/>
        <p:txBody>
          <a:bodyPr>
            <a:normAutofit/>
          </a:bodyPr>
          <a:lstStyle/>
          <a:p>
            <a:pPr lvl="1"/>
            <a:endParaRPr lang="en-US" sz="2000" dirty="0"/>
          </a:p>
          <a:p>
            <a:endParaRPr lang="en-US" sz="2400" dirty="0"/>
          </a:p>
        </p:txBody>
      </p:sp>
      <p:sp>
        <p:nvSpPr>
          <p:cNvPr id="4" name="Content Placeholder 2">
            <a:extLst>
              <a:ext uri="{FF2B5EF4-FFF2-40B4-BE49-F238E27FC236}">
                <a16:creationId xmlns:a16="http://schemas.microsoft.com/office/drawing/2014/main" id="{E54DD02E-BB64-4219-8E9B-855BD79A3423}"/>
              </a:ext>
            </a:extLst>
          </p:cNvPr>
          <p:cNvSpPr txBox="1">
            <a:spLocks/>
          </p:cNvSpPr>
          <p:nvPr/>
        </p:nvSpPr>
        <p:spPr>
          <a:xfrm>
            <a:off x="1730326" y="1475210"/>
            <a:ext cx="10325686" cy="4953726"/>
          </a:xfrm>
          <a:prstGeom prst="rect">
            <a:avLst/>
          </a:prstGeom>
        </p:spPr>
        <p:txBody>
          <a:bodyPr vert="horz" lIns="91440" tIns="45720" rIns="91440" bIns="45720" rtlCol="0">
            <a:normAutofit fontScale="62500" lnSpcReduction="20000"/>
          </a:bodyPr>
          <a:lstStyle>
            <a:lvl1pPr marL="342900" indent="-342900">
              <a:spcBef>
                <a:spcPts val="1000"/>
              </a:spcBef>
              <a:spcAft>
                <a:spcPts val="0"/>
              </a:spcAft>
              <a:buClr>
                <a:schemeClr val="accent1"/>
              </a:buClr>
              <a:buFont typeface="Wingdings 3" charset="2"/>
              <a:buChar char=""/>
              <a:defRPr sz="3200">
                <a:solidFill>
                  <a:schemeClr val="tx1">
                    <a:lumMod val="75000"/>
                    <a:lumOff val="25000"/>
                  </a:schemeClr>
                </a:solidFill>
              </a:defRPr>
            </a:lvl1pPr>
            <a:lvl2pPr marL="742950" lvl="1" indent="-285750">
              <a:spcBef>
                <a:spcPts val="1000"/>
              </a:spcBef>
              <a:spcAft>
                <a:spcPts val="0"/>
              </a:spcAft>
              <a:buClr>
                <a:schemeClr val="accent1"/>
              </a:buClr>
              <a:buFont typeface="Wingdings 3" charset="2"/>
              <a:buChar char=""/>
              <a:defRPr sz="2800">
                <a:solidFill>
                  <a:schemeClr val="tx1">
                    <a:lumMod val="75000"/>
                    <a:lumOff val="25000"/>
                  </a:schemeClr>
                </a:solidFill>
              </a:defRPr>
            </a:lvl2pPr>
            <a:lvl3pPr marL="1143000" indent="-228600">
              <a:spcBef>
                <a:spcPts val="1000"/>
              </a:spcBef>
              <a:spcAft>
                <a:spcPts val="0"/>
              </a:spcAft>
              <a:buClr>
                <a:schemeClr val="accent1"/>
              </a:buClr>
              <a:buFont typeface="Wingdings 3" charset="2"/>
              <a:buChar char=""/>
              <a:defRPr sz="1400">
                <a:solidFill>
                  <a:schemeClr val="tx1">
                    <a:lumMod val="75000"/>
                    <a:lumOff val="25000"/>
                  </a:schemeClr>
                </a:solidFill>
              </a:defRPr>
            </a:lvl3pPr>
            <a:lvl4pPr marL="1600200" indent="-228600">
              <a:spcBef>
                <a:spcPts val="1000"/>
              </a:spcBef>
              <a:spcAft>
                <a:spcPts val="0"/>
              </a:spcAft>
              <a:buClr>
                <a:schemeClr val="accent1"/>
              </a:buClr>
              <a:buFont typeface="Wingdings 3" charset="2"/>
              <a:buChar char=""/>
              <a:defRPr sz="1200">
                <a:solidFill>
                  <a:schemeClr val="tx1">
                    <a:lumMod val="75000"/>
                    <a:lumOff val="25000"/>
                  </a:schemeClr>
                </a:solidFill>
              </a:defRPr>
            </a:lvl4pPr>
            <a:lvl5pPr marL="2057400" indent="-228600">
              <a:spcBef>
                <a:spcPts val="1000"/>
              </a:spcBef>
              <a:spcAft>
                <a:spcPts val="0"/>
              </a:spcAft>
              <a:buClr>
                <a:schemeClr val="accent1"/>
              </a:buClr>
              <a:buFont typeface="Wingdings 3" charset="2"/>
              <a:buChar char=""/>
              <a:defRPr sz="1200">
                <a:solidFill>
                  <a:schemeClr val="tx1">
                    <a:lumMod val="75000"/>
                    <a:lumOff val="25000"/>
                  </a:schemeClr>
                </a:solidFill>
              </a:defRPr>
            </a:lvl5pPr>
            <a:lvl6pPr marL="2514600" indent="-228600">
              <a:spcBef>
                <a:spcPts val="1000"/>
              </a:spcBef>
              <a:spcAft>
                <a:spcPts val="0"/>
              </a:spcAft>
              <a:buClr>
                <a:schemeClr val="accent1"/>
              </a:buClr>
              <a:buFont typeface="Wingdings 3" charset="2"/>
              <a:buChar char=""/>
              <a:defRPr sz="1200">
                <a:solidFill>
                  <a:schemeClr val="tx1">
                    <a:lumMod val="75000"/>
                    <a:lumOff val="25000"/>
                  </a:schemeClr>
                </a:solidFill>
              </a:defRPr>
            </a:lvl6pPr>
            <a:lvl7pPr marL="2971800" indent="-228600">
              <a:spcBef>
                <a:spcPts val="1000"/>
              </a:spcBef>
              <a:spcAft>
                <a:spcPts val="0"/>
              </a:spcAft>
              <a:buClr>
                <a:schemeClr val="accent1"/>
              </a:buClr>
              <a:buFont typeface="Wingdings 3" charset="2"/>
              <a:buChar char=""/>
              <a:defRPr sz="1200">
                <a:solidFill>
                  <a:schemeClr val="tx1">
                    <a:lumMod val="75000"/>
                    <a:lumOff val="25000"/>
                  </a:schemeClr>
                </a:solidFill>
              </a:defRPr>
            </a:lvl7pPr>
            <a:lvl8pPr marL="3429000" indent="-228600">
              <a:spcBef>
                <a:spcPts val="1000"/>
              </a:spcBef>
              <a:spcAft>
                <a:spcPts val="0"/>
              </a:spcAft>
              <a:buClr>
                <a:schemeClr val="accent1"/>
              </a:buClr>
              <a:buFont typeface="Wingdings 3" charset="2"/>
              <a:buChar char=""/>
              <a:defRPr sz="1200">
                <a:solidFill>
                  <a:schemeClr val="tx1">
                    <a:lumMod val="75000"/>
                    <a:lumOff val="25000"/>
                  </a:schemeClr>
                </a:solidFill>
              </a:defRPr>
            </a:lvl8pPr>
            <a:lvl9pPr marL="3886200" indent="-228600">
              <a:spcBef>
                <a:spcPts val="1000"/>
              </a:spcBef>
              <a:spcAft>
                <a:spcPts val="0"/>
              </a:spcAft>
              <a:buClr>
                <a:schemeClr val="accent1"/>
              </a:buClr>
              <a:buFont typeface="Wingdings 3" charset="2"/>
              <a:buChar char=""/>
              <a:defRPr sz="1200">
                <a:solidFill>
                  <a:schemeClr val="tx1">
                    <a:lumMod val="75000"/>
                    <a:lumOff val="25000"/>
                  </a:schemeClr>
                </a:solidFill>
              </a:defRPr>
            </a:lvl9pPr>
          </a:lstStyle>
          <a:p>
            <a:r>
              <a:rPr lang="en-US" dirty="0"/>
              <a:t>Inactivated – (dead virus)</a:t>
            </a:r>
          </a:p>
          <a:p>
            <a:pPr lvl="1"/>
            <a:r>
              <a:rPr lang="en-US" dirty="0"/>
              <a:t>Flu, Polio, Hep A</a:t>
            </a:r>
          </a:p>
          <a:p>
            <a:r>
              <a:rPr lang="en-US" dirty="0"/>
              <a:t>Live-attenuated – (alive but weak)</a:t>
            </a:r>
          </a:p>
          <a:p>
            <a:pPr lvl="1"/>
            <a:r>
              <a:rPr lang="en-US" dirty="0"/>
              <a:t>MMR, varicella, yellow fever</a:t>
            </a:r>
          </a:p>
          <a:p>
            <a:r>
              <a:rPr lang="en-US" dirty="0"/>
              <a:t>Messenger RNA (mRNA) – (info to make protein)</a:t>
            </a:r>
          </a:p>
          <a:p>
            <a:pPr lvl="1"/>
            <a:r>
              <a:rPr lang="en-US" dirty="0"/>
              <a:t>COVID-19 (Pfizer, Moderna)</a:t>
            </a:r>
          </a:p>
          <a:p>
            <a:pPr lvl="1"/>
            <a:r>
              <a:rPr lang="en-US" b="1" dirty="0"/>
              <a:t>Not new</a:t>
            </a:r>
            <a:r>
              <a:rPr lang="en-US" dirty="0"/>
              <a:t>, studied for decades (flu, Zika, cytomegalovirus)</a:t>
            </a:r>
          </a:p>
          <a:p>
            <a:r>
              <a:rPr lang="en-US" dirty="0"/>
              <a:t>Subunit, recombinant, polysaccharide, and conjugate vaccines –  (Specific piece of a germ)</a:t>
            </a:r>
          </a:p>
          <a:p>
            <a:pPr lvl="1"/>
            <a:r>
              <a:rPr lang="en-US" dirty="0"/>
              <a:t>Hep B, Pneumonia, HPV, Pertussis (P in DTAP), Shingles</a:t>
            </a:r>
          </a:p>
          <a:p>
            <a:r>
              <a:rPr lang="en-US" dirty="0"/>
              <a:t>Toxoid vaccines – (immunity to harmful product not germ itself)</a:t>
            </a:r>
          </a:p>
          <a:p>
            <a:pPr lvl="1"/>
            <a:r>
              <a:rPr lang="en-US" dirty="0"/>
              <a:t>Diphtheria, Tetanus</a:t>
            </a:r>
          </a:p>
          <a:p>
            <a:r>
              <a:rPr lang="en-US" dirty="0"/>
              <a:t>Viral vector vaccines – (nonharmful virus delivers instructions for protein)</a:t>
            </a:r>
          </a:p>
          <a:p>
            <a:pPr lvl="1"/>
            <a:r>
              <a:rPr lang="en-US" dirty="0"/>
              <a:t>COVID-19 (J&amp;J)</a:t>
            </a:r>
          </a:p>
          <a:p>
            <a:pPr lvl="1"/>
            <a:endParaRPr lang="en-US" dirty="0"/>
          </a:p>
          <a:p>
            <a:endParaRPr lang="en-US" dirty="0"/>
          </a:p>
        </p:txBody>
      </p:sp>
      <p:sp>
        <p:nvSpPr>
          <p:cNvPr id="6" name="TextBox 5">
            <a:extLst>
              <a:ext uri="{FF2B5EF4-FFF2-40B4-BE49-F238E27FC236}">
                <a16:creationId xmlns:a16="http://schemas.microsoft.com/office/drawing/2014/main" id="{00836C59-8D6C-4BE8-BAC7-9DEF324071FC}"/>
              </a:ext>
            </a:extLst>
          </p:cNvPr>
          <p:cNvSpPr txBox="1"/>
          <p:nvPr/>
        </p:nvSpPr>
        <p:spPr>
          <a:xfrm>
            <a:off x="225084" y="6551278"/>
            <a:ext cx="11966916" cy="461665"/>
          </a:xfrm>
          <a:prstGeom prst="rect">
            <a:avLst/>
          </a:prstGeom>
          <a:noFill/>
        </p:spPr>
        <p:txBody>
          <a:bodyPr wrap="square" rtlCol="0">
            <a:spAutoFit/>
          </a:bodyPr>
          <a:lstStyle/>
          <a:p>
            <a:pPr algn="ctr"/>
            <a:r>
              <a:rPr lang="en-US" sz="1200" dirty="0"/>
              <a:t>https://www.hhs.gov/immunization/basics/types/index.html &amp; https://www.cdc.gov/coronavirus/2019-ncov/vaccines/different-vaccines/mrna.html</a:t>
            </a:r>
          </a:p>
          <a:p>
            <a:pPr algn="ctr"/>
            <a:endParaRPr lang="en-US" sz="1200" dirty="0"/>
          </a:p>
        </p:txBody>
      </p:sp>
    </p:spTree>
    <p:extLst>
      <p:ext uri="{BB962C8B-B14F-4D97-AF65-F5344CB8AC3E}">
        <p14:creationId xmlns:p14="http://schemas.microsoft.com/office/powerpoint/2010/main" val="269986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93456-06EE-40D7-A7FF-E77C7B0B4531}"/>
              </a:ext>
            </a:extLst>
          </p:cNvPr>
          <p:cNvSpPr>
            <a:spLocks noGrp="1"/>
          </p:cNvSpPr>
          <p:nvPr>
            <p:ph type="title"/>
          </p:nvPr>
        </p:nvSpPr>
        <p:spPr>
          <a:xfrm>
            <a:off x="2231136" y="640081"/>
            <a:ext cx="7729728" cy="851095"/>
          </a:xfrm>
        </p:spPr>
        <p:txBody>
          <a:bodyPr>
            <a:normAutofit fontScale="90000"/>
          </a:bodyPr>
          <a:lstStyle/>
          <a:p>
            <a:pPr algn="ctr"/>
            <a:r>
              <a:rPr lang="en-US" sz="4000" dirty="0"/>
              <a:t>Developed from aborted tissue?</a:t>
            </a:r>
          </a:p>
        </p:txBody>
      </p:sp>
      <p:sp>
        <p:nvSpPr>
          <p:cNvPr id="10" name="Content Placeholder 2">
            <a:extLst>
              <a:ext uri="{FF2B5EF4-FFF2-40B4-BE49-F238E27FC236}">
                <a16:creationId xmlns:a16="http://schemas.microsoft.com/office/drawing/2014/main" id="{3FF64283-973F-4A39-8D38-22094DCEC006}"/>
              </a:ext>
            </a:extLst>
          </p:cNvPr>
          <p:cNvSpPr>
            <a:spLocks noGrp="1"/>
          </p:cNvSpPr>
          <p:nvPr>
            <p:ph idx="1"/>
          </p:nvPr>
        </p:nvSpPr>
        <p:spPr>
          <a:xfrm>
            <a:off x="1627942" y="1284417"/>
            <a:ext cx="9921631" cy="4885501"/>
          </a:xfrm>
        </p:spPr>
        <p:txBody>
          <a:bodyPr>
            <a:normAutofit fontScale="85000" lnSpcReduction="10000"/>
          </a:bodyPr>
          <a:lstStyle/>
          <a:p>
            <a:r>
              <a:rPr lang="en-US" sz="3200" dirty="0">
                <a:solidFill>
                  <a:schemeClr val="tx1"/>
                </a:solidFill>
              </a:rPr>
              <a:t>Human cell cultures are commonly used in research and drug development</a:t>
            </a:r>
          </a:p>
          <a:p>
            <a:r>
              <a:rPr lang="en-US" sz="3200" dirty="0">
                <a:solidFill>
                  <a:schemeClr val="tx1"/>
                </a:solidFill>
              </a:rPr>
              <a:t>Cells altered so can keep multiplying over and over</a:t>
            </a:r>
          </a:p>
          <a:p>
            <a:r>
              <a:rPr lang="en-US" sz="3200" dirty="0">
                <a:solidFill>
                  <a:schemeClr val="tx1"/>
                </a:solidFill>
              </a:rPr>
              <a:t>HeLa – 1950’s cervical cancer patient Henrietta Lacks</a:t>
            </a:r>
          </a:p>
          <a:p>
            <a:r>
              <a:rPr lang="en-US" sz="3200" dirty="0">
                <a:solidFill>
                  <a:schemeClr val="tx1"/>
                </a:solidFill>
              </a:rPr>
              <a:t>WI-38 &amp; MRC-5 –fetus lung cells</a:t>
            </a:r>
          </a:p>
          <a:p>
            <a:pPr lvl="1"/>
            <a:r>
              <a:rPr lang="en-US" sz="3000" dirty="0">
                <a:solidFill>
                  <a:schemeClr val="tx1"/>
                </a:solidFill>
              </a:rPr>
              <a:t>Not aborted for purpose of vaccine, but used after mother chose to do in 1960’s</a:t>
            </a:r>
          </a:p>
          <a:p>
            <a:pPr lvl="1"/>
            <a:r>
              <a:rPr lang="en-US" sz="3000" dirty="0">
                <a:solidFill>
                  <a:schemeClr val="tx1"/>
                </a:solidFill>
              </a:rPr>
              <a:t>Used to develop: Hep A, MMR, varicella</a:t>
            </a:r>
          </a:p>
          <a:p>
            <a:r>
              <a:rPr lang="en-US" sz="3200" dirty="0">
                <a:solidFill>
                  <a:schemeClr val="tx1"/>
                </a:solidFill>
              </a:rPr>
              <a:t>HEK293 – 1973 Kidney cell of aborted fetus</a:t>
            </a:r>
          </a:p>
          <a:p>
            <a:r>
              <a:rPr lang="en-US" sz="3200" dirty="0">
                <a:solidFill>
                  <a:schemeClr val="tx1"/>
                </a:solidFill>
              </a:rPr>
              <a:t>PER.C6 – 1985 Retinal cell of aborted fetus</a:t>
            </a:r>
          </a:p>
          <a:p>
            <a:endParaRPr lang="en-US" sz="3200" dirty="0">
              <a:solidFill>
                <a:schemeClr val="tx1"/>
              </a:solidFill>
            </a:endParaRPr>
          </a:p>
          <a:p>
            <a:pPr marL="0" indent="0" algn="l">
              <a:buNone/>
            </a:pPr>
            <a:endParaRPr lang="en-US" sz="3200" b="0" i="0" dirty="0">
              <a:solidFill>
                <a:srgbClr val="000000"/>
              </a:solidFill>
              <a:effectLst/>
              <a:latin typeface="Open Sans" panose="020B0604020202020204" pitchFamily="34" charset="0"/>
            </a:endParaRPr>
          </a:p>
          <a:p>
            <a:pPr lvl="1"/>
            <a:endParaRPr lang="en-US" sz="2600" dirty="0"/>
          </a:p>
          <a:p>
            <a:endParaRPr lang="en-US" sz="3200" dirty="0"/>
          </a:p>
        </p:txBody>
      </p:sp>
      <p:sp>
        <p:nvSpPr>
          <p:cNvPr id="7" name="TextBox 6">
            <a:extLst>
              <a:ext uri="{FF2B5EF4-FFF2-40B4-BE49-F238E27FC236}">
                <a16:creationId xmlns:a16="http://schemas.microsoft.com/office/drawing/2014/main" id="{D31EBA2E-6518-48C8-BD91-D2C03EC6495A}"/>
              </a:ext>
            </a:extLst>
          </p:cNvPr>
          <p:cNvSpPr txBox="1"/>
          <p:nvPr/>
        </p:nvSpPr>
        <p:spPr>
          <a:xfrm>
            <a:off x="0" y="6306644"/>
            <a:ext cx="12192000" cy="523220"/>
          </a:xfrm>
          <a:prstGeom prst="rect">
            <a:avLst/>
          </a:prstGeom>
          <a:noFill/>
        </p:spPr>
        <p:txBody>
          <a:bodyPr wrap="square">
            <a:spAutoFit/>
          </a:bodyPr>
          <a:lstStyle/>
          <a:p>
            <a:pPr algn="ctr"/>
            <a:r>
              <a:rPr lang="en-US" sz="1400" dirty="0"/>
              <a:t>https://medicalxpress.com/news/2020-10-fetal-cells-1970s-power-medical.html &amp; https://www.historyofvaccines.org/index.php/content/articles/human-cell-strains-vaccine-development</a:t>
            </a:r>
          </a:p>
        </p:txBody>
      </p:sp>
    </p:spTree>
    <p:extLst>
      <p:ext uri="{BB962C8B-B14F-4D97-AF65-F5344CB8AC3E}">
        <p14:creationId xmlns:p14="http://schemas.microsoft.com/office/powerpoint/2010/main" val="1747307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93456-06EE-40D7-A7FF-E77C7B0B4531}"/>
              </a:ext>
            </a:extLst>
          </p:cNvPr>
          <p:cNvSpPr>
            <a:spLocks noGrp="1"/>
          </p:cNvSpPr>
          <p:nvPr>
            <p:ph type="title"/>
          </p:nvPr>
        </p:nvSpPr>
        <p:spPr>
          <a:xfrm>
            <a:off x="2231136" y="640081"/>
            <a:ext cx="7729728" cy="851095"/>
          </a:xfrm>
        </p:spPr>
        <p:txBody>
          <a:bodyPr>
            <a:normAutofit fontScale="90000"/>
          </a:bodyPr>
          <a:lstStyle/>
          <a:p>
            <a:pPr algn="ctr"/>
            <a:r>
              <a:rPr lang="en-US" sz="4000" dirty="0"/>
              <a:t>Developed from aborted tissue?</a:t>
            </a:r>
          </a:p>
        </p:txBody>
      </p:sp>
      <p:sp>
        <p:nvSpPr>
          <p:cNvPr id="10" name="Content Placeholder 2">
            <a:extLst>
              <a:ext uri="{FF2B5EF4-FFF2-40B4-BE49-F238E27FC236}">
                <a16:creationId xmlns:a16="http://schemas.microsoft.com/office/drawing/2014/main" id="{3FF64283-973F-4A39-8D38-22094DCEC006}"/>
              </a:ext>
            </a:extLst>
          </p:cNvPr>
          <p:cNvSpPr>
            <a:spLocks noGrp="1"/>
          </p:cNvSpPr>
          <p:nvPr>
            <p:ph idx="1"/>
          </p:nvPr>
        </p:nvSpPr>
        <p:spPr>
          <a:xfrm>
            <a:off x="1627942" y="1284417"/>
            <a:ext cx="9921631" cy="4885501"/>
          </a:xfrm>
        </p:spPr>
        <p:txBody>
          <a:bodyPr>
            <a:normAutofit fontScale="92500" lnSpcReduction="10000"/>
          </a:bodyPr>
          <a:lstStyle/>
          <a:p>
            <a:r>
              <a:rPr lang="en-US" sz="3200" dirty="0">
                <a:solidFill>
                  <a:schemeClr val="tx1"/>
                </a:solidFill>
              </a:rPr>
              <a:t>HEK293 –Pfizer and Moderna development</a:t>
            </a:r>
          </a:p>
          <a:p>
            <a:r>
              <a:rPr lang="en-US" sz="3200" dirty="0">
                <a:solidFill>
                  <a:schemeClr val="tx1"/>
                </a:solidFill>
              </a:rPr>
              <a:t>PER.C6 – J&amp;J development</a:t>
            </a:r>
          </a:p>
          <a:p>
            <a:r>
              <a:rPr lang="en-US" sz="3200" dirty="0">
                <a:solidFill>
                  <a:schemeClr val="tx1"/>
                </a:solidFill>
              </a:rPr>
              <a:t>Do not require nor solicit additional abortions</a:t>
            </a:r>
          </a:p>
          <a:p>
            <a:r>
              <a:rPr lang="en-US" sz="3200" dirty="0">
                <a:solidFill>
                  <a:schemeClr val="tx1"/>
                </a:solidFill>
              </a:rPr>
              <a:t>Vaccines do not contain aborted fetal cells</a:t>
            </a:r>
          </a:p>
          <a:p>
            <a:r>
              <a:rPr lang="en-US" sz="3200" dirty="0">
                <a:solidFill>
                  <a:schemeClr val="tx1"/>
                </a:solidFill>
              </a:rPr>
              <a:t>OTC meds using HEK293 in development:</a:t>
            </a:r>
          </a:p>
          <a:p>
            <a:pPr lvl="1"/>
            <a:r>
              <a:rPr lang="en-US" sz="2600" dirty="0">
                <a:solidFill>
                  <a:schemeClr val="tx1"/>
                </a:solidFill>
              </a:rPr>
              <a:t>Tylenol, Advil, Aspirin, Aleve, Sudafed, Benadryl, Claritin, Tums, etc.</a:t>
            </a:r>
          </a:p>
          <a:p>
            <a:r>
              <a:rPr lang="en-US" sz="3200" dirty="0">
                <a:solidFill>
                  <a:schemeClr val="tx1"/>
                </a:solidFill>
              </a:rPr>
              <a:t>Prescription meds using HEK293 in development</a:t>
            </a:r>
          </a:p>
          <a:p>
            <a:pPr lvl="1"/>
            <a:r>
              <a:rPr lang="en-US" sz="2600" dirty="0">
                <a:solidFill>
                  <a:schemeClr val="tx1"/>
                </a:solidFill>
              </a:rPr>
              <a:t>Levothyroxine, Atorvastatin, Omeprazole, Albuterol, Lisinopril, Azithromycin, Remdesivir, Ivermectin, etc.</a:t>
            </a:r>
          </a:p>
          <a:p>
            <a:endParaRPr lang="en-US" sz="3200" dirty="0">
              <a:solidFill>
                <a:schemeClr val="tx1"/>
              </a:solidFill>
            </a:endParaRPr>
          </a:p>
          <a:p>
            <a:endParaRPr lang="en-US" sz="3200" dirty="0">
              <a:solidFill>
                <a:schemeClr val="tx1"/>
              </a:solidFill>
            </a:endParaRPr>
          </a:p>
          <a:p>
            <a:endParaRPr lang="en-US" sz="3200" dirty="0">
              <a:solidFill>
                <a:schemeClr val="tx1"/>
              </a:solidFill>
            </a:endParaRPr>
          </a:p>
          <a:p>
            <a:pPr marL="0" indent="0" algn="l">
              <a:buNone/>
            </a:pPr>
            <a:endParaRPr lang="en-US" sz="3200" b="0" i="0" dirty="0">
              <a:solidFill>
                <a:srgbClr val="000000"/>
              </a:solidFill>
              <a:effectLst/>
              <a:latin typeface="Open Sans" panose="020B0604020202020204" pitchFamily="34" charset="0"/>
            </a:endParaRPr>
          </a:p>
          <a:p>
            <a:pPr lvl="1"/>
            <a:endParaRPr lang="en-US" sz="2600" dirty="0"/>
          </a:p>
          <a:p>
            <a:endParaRPr lang="en-US" sz="3200" dirty="0"/>
          </a:p>
        </p:txBody>
      </p:sp>
      <p:sp>
        <p:nvSpPr>
          <p:cNvPr id="7" name="TextBox 6">
            <a:extLst>
              <a:ext uri="{FF2B5EF4-FFF2-40B4-BE49-F238E27FC236}">
                <a16:creationId xmlns:a16="http://schemas.microsoft.com/office/drawing/2014/main" id="{D31EBA2E-6518-48C8-BD91-D2C03EC6495A}"/>
              </a:ext>
            </a:extLst>
          </p:cNvPr>
          <p:cNvSpPr txBox="1"/>
          <p:nvPr/>
        </p:nvSpPr>
        <p:spPr>
          <a:xfrm>
            <a:off x="0" y="6306644"/>
            <a:ext cx="12192000" cy="523220"/>
          </a:xfrm>
          <a:prstGeom prst="rect">
            <a:avLst/>
          </a:prstGeom>
          <a:noFill/>
        </p:spPr>
        <p:txBody>
          <a:bodyPr wrap="square">
            <a:spAutoFit/>
          </a:bodyPr>
          <a:lstStyle/>
          <a:p>
            <a:pPr algn="ctr"/>
            <a:r>
              <a:rPr lang="en-US" sz="1400" dirty="0"/>
              <a:t>http://publichealth.lacounty.gov/media/coronavirus/docs/vaccine/VaccineDevelopment_FetalCellLines.pdf &amp; https://www.patheos.com/blogs/throughcatholiclenses/2021/01/if-any-drug-tested-on-hek-293-is-immoral-goodbye-modern-medicine/</a:t>
            </a:r>
          </a:p>
        </p:txBody>
      </p:sp>
    </p:spTree>
    <p:extLst>
      <p:ext uri="{BB962C8B-B14F-4D97-AF65-F5344CB8AC3E}">
        <p14:creationId xmlns:p14="http://schemas.microsoft.com/office/powerpoint/2010/main" val="3227056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93456-06EE-40D7-A7FF-E77C7B0B4531}"/>
              </a:ext>
            </a:extLst>
          </p:cNvPr>
          <p:cNvSpPr>
            <a:spLocks noGrp="1"/>
          </p:cNvSpPr>
          <p:nvPr>
            <p:ph type="title"/>
          </p:nvPr>
        </p:nvSpPr>
        <p:spPr>
          <a:xfrm>
            <a:off x="2231136" y="640081"/>
            <a:ext cx="7729728" cy="851095"/>
          </a:xfrm>
        </p:spPr>
        <p:txBody>
          <a:bodyPr>
            <a:normAutofit/>
          </a:bodyPr>
          <a:lstStyle/>
          <a:p>
            <a:pPr algn="ctr"/>
            <a:r>
              <a:rPr lang="en-US" sz="4000" dirty="0"/>
              <a:t>Concerns with development?</a:t>
            </a:r>
          </a:p>
        </p:txBody>
      </p:sp>
      <p:graphicFrame>
        <p:nvGraphicFramePr>
          <p:cNvPr id="6" name="Table 5">
            <a:extLst>
              <a:ext uri="{FF2B5EF4-FFF2-40B4-BE49-F238E27FC236}">
                <a16:creationId xmlns:a16="http://schemas.microsoft.com/office/drawing/2014/main" id="{E9111C27-0797-4C8A-B517-8FA9948D71E5}"/>
              </a:ext>
            </a:extLst>
          </p:cNvPr>
          <p:cNvGraphicFramePr>
            <a:graphicFrameLocks noGrp="1"/>
          </p:cNvGraphicFramePr>
          <p:nvPr>
            <p:extLst>
              <p:ext uri="{D42A27DB-BD31-4B8C-83A1-F6EECF244321}">
                <p14:modId xmlns:p14="http://schemas.microsoft.com/office/powerpoint/2010/main" val="3260309510"/>
              </p:ext>
            </p:extLst>
          </p:nvPr>
        </p:nvGraphicFramePr>
        <p:xfrm>
          <a:off x="1824891" y="3734788"/>
          <a:ext cx="8542216" cy="2990742"/>
        </p:xfrm>
        <a:graphic>
          <a:graphicData uri="http://schemas.openxmlformats.org/drawingml/2006/table">
            <a:tbl>
              <a:tblPr firstRow="1" bandRow="1">
                <a:tableStyleId>{5C22544A-7EE6-4342-B048-85BDC9FD1C3A}</a:tableStyleId>
              </a:tblPr>
              <a:tblGrid>
                <a:gridCol w="2716849">
                  <a:extLst>
                    <a:ext uri="{9D8B030D-6E8A-4147-A177-3AD203B41FA5}">
                      <a16:colId xmlns:a16="http://schemas.microsoft.com/office/drawing/2014/main" val="1239221859"/>
                    </a:ext>
                  </a:extLst>
                </a:gridCol>
                <a:gridCol w="5825367">
                  <a:extLst>
                    <a:ext uri="{9D8B030D-6E8A-4147-A177-3AD203B41FA5}">
                      <a16:colId xmlns:a16="http://schemas.microsoft.com/office/drawing/2014/main" val="689809336"/>
                    </a:ext>
                  </a:extLst>
                </a:gridCol>
              </a:tblGrid>
              <a:tr h="722142">
                <a:tc>
                  <a:txBody>
                    <a:bodyPr/>
                    <a:lstStyle/>
                    <a:p>
                      <a:endParaRPr lang="en-US" sz="2800" dirty="0"/>
                    </a:p>
                  </a:txBody>
                  <a:tcPr/>
                </a:tc>
                <a:tc>
                  <a:txBody>
                    <a:bodyPr/>
                    <a:lstStyle/>
                    <a:p>
                      <a:r>
                        <a:rPr lang="en-US" sz="2800" dirty="0"/>
                        <a:t>Clinical Trial Participants</a:t>
                      </a:r>
                    </a:p>
                  </a:txBody>
                  <a:tcPr/>
                </a:tc>
                <a:extLst>
                  <a:ext uri="{0D108BD9-81ED-4DB2-BD59-A6C34878D82A}">
                    <a16:rowId xmlns:a16="http://schemas.microsoft.com/office/drawing/2014/main" val="1471770897"/>
                  </a:ext>
                </a:extLst>
              </a:tr>
              <a:tr h="756200">
                <a:tc>
                  <a:txBody>
                    <a:bodyPr/>
                    <a:lstStyle/>
                    <a:p>
                      <a:r>
                        <a:rPr lang="en-US" sz="2800" dirty="0"/>
                        <a:t>Pfizer</a:t>
                      </a:r>
                    </a:p>
                  </a:txBody>
                  <a:tcPr/>
                </a:tc>
                <a:tc>
                  <a:txBody>
                    <a:bodyPr/>
                    <a:lstStyle/>
                    <a:p>
                      <a:r>
                        <a:rPr lang="en-US" sz="2800" dirty="0"/>
                        <a:t>36,621 ratio 1:1 (12/10/20)</a:t>
                      </a:r>
                    </a:p>
                  </a:txBody>
                  <a:tcPr/>
                </a:tc>
                <a:extLst>
                  <a:ext uri="{0D108BD9-81ED-4DB2-BD59-A6C34878D82A}">
                    <a16:rowId xmlns:a16="http://schemas.microsoft.com/office/drawing/2014/main" val="2987934718"/>
                  </a:ext>
                </a:extLst>
              </a:tr>
              <a:tr h="756200">
                <a:tc>
                  <a:txBody>
                    <a:bodyPr/>
                    <a:lstStyle/>
                    <a:p>
                      <a:r>
                        <a:rPr lang="en-US" sz="2800" dirty="0"/>
                        <a:t>Moderna</a:t>
                      </a:r>
                    </a:p>
                  </a:txBody>
                  <a:tcPr/>
                </a:tc>
                <a:tc>
                  <a:txBody>
                    <a:bodyPr/>
                    <a:lstStyle/>
                    <a:p>
                      <a:r>
                        <a:rPr lang="en-US" sz="2800" dirty="0"/>
                        <a:t>27,817 ratio 1:1 (12/17/20)</a:t>
                      </a:r>
                    </a:p>
                  </a:txBody>
                  <a:tcPr/>
                </a:tc>
                <a:extLst>
                  <a:ext uri="{0D108BD9-81ED-4DB2-BD59-A6C34878D82A}">
                    <a16:rowId xmlns:a16="http://schemas.microsoft.com/office/drawing/2014/main" val="1021737588"/>
                  </a:ext>
                </a:extLst>
              </a:tr>
              <a:tr h="756200">
                <a:tc>
                  <a:txBody>
                    <a:bodyPr/>
                    <a:lstStyle/>
                    <a:p>
                      <a:r>
                        <a:rPr lang="en-US" sz="2800" dirty="0"/>
                        <a:t>J&amp;J</a:t>
                      </a:r>
                    </a:p>
                  </a:txBody>
                  <a:tcPr/>
                </a:tc>
                <a:tc>
                  <a:txBody>
                    <a:bodyPr/>
                    <a:lstStyle/>
                    <a:p>
                      <a:r>
                        <a:rPr lang="en-US" sz="2800" dirty="0"/>
                        <a:t>39,321 ratio 1:1 (2/26/21)</a:t>
                      </a:r>
                    </a:p>
                  </a:txBody>
                  <a:tcPr/>
                </a:tc>
                <a:extLst>
                  <a:ext uri="{0D108BD9-81ED-4DB2-BD59-A6C34878D82A}">
                    <a16:rowId xmlns:a16="http://schemas.microsoft.com/office/drawing/2014/main" val="1683038517"/>
                  </a:ext>
                </a:extLst>
              </a:tr>
            </a:tbl>
          </a:graphicData>
        </a:graphic>
      </p:graphicFrame>
      <p:sp>
        <p:nvSpPr>
          <p:cNvPr id="10" name="Content Placeholder 2">
            <a:extLst>
              <a:ext uri="{FF2B5EF4-FFF2-40B4-BE49-F238E27FC236}">
                <a16:creationId xmlns:a16="http://schemas.microsoft.com/office/drawing/2014/main" id="{3FF64283-973F-4A39-8D38-22094DCEC006}"/>
              </a:ext>
            </a:extLst>
          </p:cNvPr>
          <p:cNvSpPr>
            <a:spLocks noGrp="1"/>
          </p:cNvSpPr>
          <p:nvPr>
            <p:ph idx="1"/>
          </p:nvPr>
        </p:nvSpPr>
        <p:spPr>
          <a:xfrm>
            <a:off x="1670147" y="1627841"/>
            <a:ext cx="8851705" cy="1801159"/>
          </a:xfrm>
        </p:spPr>
        <p:txBody>
          <a:bodyPr>
            <a:normAutofit fontScale="92500" lnSpcReduction="20000"/>
          </a:bodyPr>
          <a:lstStyle/>
          <a:p>
            <a:r>
              <a:rPr lang="en-US" sz="3200" dirty="0">
                <a:solidFill>
                  <a:schemeClr val="tx1"/>
                </a:solidFill>
              </a:rPr>
              <a:t>Fast development because of technology developed over last decade</a:t>
            </a:r>
          </a:p>
          <a:p>
            <a:r>
              <a:rPr lang="en-US" sz="3200" dirty="0">
                <a:solidFill>
                  <a:schemeClr val="tx1"/>
                </a:solidFill>
              </a:rPr>
              <a:t> Many companies/governments working simultaneously, lots of funding</a:t>
            </a:r>
          </a:p>
          <a:p>
            <a:endParaRPr lang="en-US" sz="3200" dirty="0"/>
          </a:p>
          <a:p>
            <a:pPr marL="0" indent="0" algn="l">
              <a:buNone/>
            </a:pPr>
            <a:endParaRPr lang="en-US" sz="3200" b="0" i="0" dirty="0">
              <a:solidFill>
                <a:srgbClr val="000000"/>
              </a:solidFill>
              <a:effectLst/>
              <a:latin typeface="Open Sans" panose="020B0604020202020204" pitchFamily="34" charset="0"/>
            </a:endParaRPr>
          </a:p>
          <a:p>
            <a:pPr lvl="1"/>
            <a:endParaRPr lang="en-US" sz="2600" dirty="0"/>
          </a:p>
          <a:p>
            <a:endParaRPr lang="en-US" sz="3200" dirty="0"/>
          </a:p>
        </p:txBody>
      </p:sp>
    </p:spTree>
    <p:extLst>
      <p:ext uri="{BB962C8B-B14F-4D97-AF65-F5344CB8AC3E}">
        <p14:creationId xmlns:p14="http://schemas.microsoft.com/office/powerpoint/2010/main" val="1604986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93456-06EE-40D7-A7FF-E77C7B0B4531}"/>
              </a:ext>
            </a:extLst>
          </p:cNvPr>
          <p:cNvSpPr>
            <a:spLocks noGrp="1"/>
          </p:cNvSpPr>
          <p:nvPr>
            <p:ph type="title"/>
          </p:nvPr>
        </p:nvSpPr>
        <p:spPr>
          <a:xfrm>
            <a:off x="2231136" y="640081"/>
            <a:ext cx="7729728" cy="851095"/>
          </a:xfrm>
        </p:spPr>
        <p:txBody>
          <a:bodyPr>
            <a:normAutofit/>
          </a:bodyPr>
          <a:lstStyle/>
          <a:p>
            <a:pPr algn="ctr"/>
            <a:r>
              <a:rPr lang="en-US" sz="4000" dirty="0"/>
              <a:t>Since Initial Studies?</a:t>
            </a:r>
          </a:p>
        </p:txBody>
      </p:sp>
      <p:pic>
        <p:nvPicPr>
          <p:cNvPr id="4" name="Picture 3" descr="Chart, timeline, bar chart&#10;&#10;Description automatically generated">
            <a:extLst>
              <a:ext uri="{FF2B5EF4-FFF2-40B4-BE49-F238E27FC236}">
                <a16:creationId xmlns:a16="http://schemas.microsoft.com/office/drawing/2014/main" id="{3703DBDE-F2B7-4ACD-B771-D428BC1D49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4654" y="1491176"/>
            <a:ext cx="6869536" cy="5366824"/>
          </a:xfrm>
          <a:prstGeom prst="rect">
            <a:avLst/>
          </a:prstGeom>
        </p:spPr>
      </p:pic>
      <p:sp>
        <p:nvSpPr>
          <p:cNvPr id="7" name="TextBox 6">
            <a:extLst>
              <a:ext uri="{FF2B5EF4-FFF2-40B4-BE49-F238E27FC236}">
                <a16:creationId xmlns:a16="http://schemas.microsoft.com/office/drawing/2014/main" id="{C1CE606D-E729-40F2-AFFD-8F449067B8EC}"/>
              </a:ext>
            </a:extLst>
          </p:cNvPr>
          <p:cNvSpPr txBox="1"/>
          <p:nvPr/>
        </p:nvSpPr>
        <p:spPr>
          <a:xfrm>
            <a:off x="431410" y="6551279"/>
            <a:ext cx="11329180" cy="246221"/>
          </a:xfrm>
          <a:prstGeom prst="rect">
            <a:avLst/>
          </a:prstGeom>
          <a:noFill/>
        </p:spPr>
        <p:txBody>
          <a:bodyPr wrap="square" rtlCol="0">
            <a:spAutoFit/>
          </a:bodyPr>
          <a:lstStyle/>
          <a:p>
            <a:pPr algn="ctr"/>
            <a:r>
              <a:rPr lang="en-US" sz="1000" dirty="0"/>
              <a:t>https://covid.cdc.gov/covid-data-tracker/#vaccinations_vacc-total-admin-rate-total &amp; https://www.bloomberg.com/graphics/covid-vaccine-tracker-global-distribution/#us</a:t>
            </a:r>
          </a:p>
        </p:txBody>
      </p:sp>
      <p:sp>
        <p:nvSpPr>
          <p:cNvPr id="8" name="TextBox 7">
            <a:extLst>
              <a:ext uri="{FF2B5EF4-FFF2-40B4-BE49-F238E27FC236}">
                <a16:creationId xmlns:a16="http://schemas.microsoft.com/office/drawing/2014/main" id="{7FFCB642-3A58-4C33-9EA3-DDEF36A0D717}"/>
              </a:ext>
            </a:extLst>
          </p:cNvPr>
          <p:cNvSpPr txBox="1"/>
          <p:nvPr/>
        </p:nvSpPr>
        <p:spPr>
          <a:xfrm>
            <a:off x="7805223" y="3688962"/>
            <a:ext cx="3235570" cy="1938992"/>
          </a:xfrm>
          <a:prstGeom prst="rect">
            <a:avLst/>
          </a:prstGeom>
          <a:noFill/>
          <a:ln w="25400">
            <a:solidFill>
              <a:schemeClr val="accent1"/>
            </a:solidFill>
          </a:ln>
        </p:spPr>
        <p:txBody>
          <a:bodyPr wrap="square" rtlCol="0">
            <a:spAutoFit/>
          </a:bodyPr>
          <a:lstStyle/>
          <a:p>
            <a:r>
              <a:rPr lang="en-US" sz="2400" dirty="0"/>
              <a:t>397 million doses in United States</a:t>
            </a:r>
          </a:p>
          <a:p>
            <a:r>
              <a:rPr lang="en-US" sz="2400" dirty="0"/>
              <a:t>6 Billion Doses of various vaccines worldwide</a:t>
            </a:r>
          </a:p>
        </p:txBody>
      </p:sp>
    </p:spTree>
    <p:extLst>
      <p:ext uri="{BB962C8B-B14F-4D97-AF65-F5344CB8AC3E}">
        <p14:creationId xmlns:p14="http://schemas.microsoft.com/office/powerpoint/2010/main" val="22721249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93456-06EE-40D7-A7FF-E77C7B0B4531}"/>
              </a:ext>
            </a:extLst>
          </p:cNvPr>
          <p:cNvSpPr>
            <a:spLocks noGrp="1"/>
          </p:cNvSpPr>
          <p:nvPr>
            <p:ph type="title"/>
          </p:nvPr>
        </p:nvSpPr>
        <p:spPr>
          <a:xfrm>
            <a:off x="2231136" y="640081"/>
            <a:ext cx="7729728" cy="851095"/>
          </a:xfrm>
        </p:spPr>
        <p:txBody>
          <a:bodyPr>
            <a:normAutofit/>
          </a:bodyPr>
          <a:lstStyle/>
          <a:p>
            <a:pPr algn="ctr"/>
            <a:r>
              <a:rPr lang="en-US" sz="4000" dirty="0"/>
              <a:t>Since Initial Studies?</a:t>
            </a:r>
          </a:p>
        </p:txBody>
      </p:sp>
      <p:pic>
        <p:nvPicPr>
          <p:cNvPr id="5" name="Picture 4" descr="Chart, timeline&#10;&#10;Description automatically generated">
            <a:extLst>
              <a:ext uri="{FF2B5EF4-FFF2-40B4-BE49-F238E27FC236}">
                <a16:creationId xmlns:a16="http://schemas.microsoft.com/office/drawing/2014/main" id="{B81B2BAE-55DB-4BA6-9C51-085543BF2D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4388" y="1353156"/>
            <a:ext cx="7047915" cy="5504844"/>
          </a:xfrm>
          <a:prstGeom prst="rect">
            <a:avLst/>
          </a:prstGeom>
        </p:spPr>
      </p:pic>
      <p:sp>
        <p:nvSpPr>
          <p:cNvPr id="6" name="TextBox 5">
            <a:extLst>
              <a:ext uri="{FF2B5EF4-FFF2-40B4-BE49-F238E27FC236}">
                <a16:creationId xmlns:a16="http://schemas.microsoft.com/office/drawing/2014/main" id="{858DF046-BBAD-47B4-B0B2-23AFD10624D3}"/>
              </a:ext>
            </a:extLst>
          </p:cNvPr>
          <p:cNvSpPr txBox="1"/>
          <p:nvPr/>
        </p:nvSpPr>
        <p:spPr>
          <a:xfrm>
            <a:off x="431410" y="6551279"/>
            <a:ext cx="11329180" cy="253916"/>
          </a:xfrm>
          <a:prstGeom prst="rect">
            <a:avLst/>
          </a:prstGeom>
          <a:noFill/>
        </p:spPr>
        <p:txBody>
          <a:bodyPr wrap="square" rtlCol="0">
            <a:spAutoFit/>
          </a:bodyPr>
          <a:lstStyle/>
          <a:p>
            <a:pPr algn="ctr"/>
            <a:r>
              <a:rPr lang="en-US" sz="1050" dirty="0"/>
              <a:t>https://covid.cdc.gov/covid-data-tracker/#vaccinations_vacc-total-admin-rate-total &amp; https://www.census.gov/library/stories/2021/04/2020-census-data-release.html</a:t>
            </a:r>
          </a:p>
        </p:txBody>
      </p:sp>
      <p:sp>
        <p:nvSpPr>
          <p:cNvPr id="8" name="TextBox 7">
            <a:extLst>
              <a:ext uri="{FF2B5EF4-FFF2-40B4-BE49-F238E27FC236}">
                <a16:creationId xmlns:a16="http://schemas.microsoft.com/office/drawing/2014/main" id="{4E2C8B28-5643-4748-8C1F-BE313C8336DE}"/>
              </a:ext>
            </a:extLst>
          </p:cNvPr>
          <p:cNvSpPr txBox="1"/>
          <p:nvPr/>
        </p:nvSpPr>
        <p:spPr>
          <a:xfrm>
            <a:off x="7805223" y="3688962"/>
            <a:ext cx="3235570" cy="1815882"/>
          </a:xfrm>
          <a:prstGeom prst="rect">
            <a:avLst/>
          </a:prstGeom>
          <a:noFill/>
          <a:ln w="25400">
            <a:solidFill>
              <a:schemeClr val="accent1"/>
            </a:solidFill>
          </a:ln>
        </p:spPr>
        <p:txBody>
          <a:bodyPr wrap="square" rtlCol="0">
            <a:spAutoFit/>
          </a:bodyPr>
          <a:lstStyle/>
          <a:p>
            <a:r>
              <a:rPr lang="en-US" sz="2800" dirty="0"/>
              <a:t>About 185 million of 331 million Americans are fully vaccinated</a:t>
            </a:r>
          </a:p>
        </p:txBody>
      </p:sp>
    </p:spTree>
    <p:extLst>
      <p:ext uri="{BB962C8B-B14F-4D97-AF65-F5344CB8AC3E}">
        <p14:creationId xmlns:p14="http://schemas.microsoft.com/office/powerpoint/2010/main" val="3383698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51BAC-457F-4A60-9EBD-9460AAC88974}"/>
              </a:ext>
            </a:extLst>
          </p:cNvPr>
          <p:cNvSpPr>
            <a:spLocks noGrp="1"/>
          </p:cNvSpPr>
          <p:nvPr>
            <p:ph type="ctrTitle"/>
          </p:nvPr>
        </p:nvSpPr>
        <p:spPr/>
        <p:txBody>
          <a:bodyPr>
            <a:normAutofit fontScale="90000"/>
          </a:bodyPr>
          <a:lstStyle/>
          <a:p>
            <a:r>
              <a:rPr lang="en-US" dirty="0"/>
              <a:t>Pregnancy and Breastfeeding and the COVID-19 Vaccine</a:t>
            </a:r>
          </a:p>
        </p:txBody>
      </p:sp>
      <p:sp>
        <p:nvSpPr>
          <p:cNvPr id="3" name="Subtitle 2">
            <a:extLst>
              <a:ext uri="{FF2B5EF4-FFF2-40B4-BE49-F238E27FC236}">
                <a16:creationId xmlns:a16="http://schemas.microsoft.com/office/drawing/2014/main" id="{BA1EACA0-F908-4A81-A055-A9E51158D249}"/>
              </a:ext>
            </a:extLst>
          </p:cNvPr>
          <p:cNvSpPr>
            <a:spLocks noGrp="1"/>
          </p:cNvSpPr>
          <p:nvPr>
            <p:ph type="subTitle" idx="1"/>
          </p:nvPr>
        </p:nvSpPr>
        <p:spPr/>
        <p:txBody>
          <a:bodyPr/>
          <a:lstStyle/>
          <a:p>
            <a:r>
              <a:rPr lang="en-US" dirty="0"/>
              <a:t>Carbon Medical Service</a:t>
            </a:r>
          </a:p>
          <a:p>
            <a:r>
              <a:rPr lang="en-US" dirty="0"/>
              <a:t>Information compiled by Russell Scow, PharmD and Haven Halk, FNP</a:t>
            </a:r>
          </a:p>
        </p:txBody>
      </p:sp>
    </p:spTree>
    <p:extLst>
      <p:ext uri="{BB962C8B-B14F-4D97-AF65-F5344CB8AC3E}">
        <p14:creationId xmlns:p14="http://schemas.microsoft.com/office/powerpoint/2010/main" val="3720380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7E37-7B71-4547-9CED-2C68E3F42B17}"/>
              </a:ext>
            </a:extLst>
          </p:cNvPr>
          <p:cNvSpPr>
            <a:spLocks noGrp="1"/>
          </p:cNvSpPr>
          <p:nvPr>
            <p:ph type="title"/>
          </p:nvPr>
        </p:nvSpPr>
        <p:spPr/>
        <p:txBody>
          <a:bodyPr/>
          <a:lstStyle/>
          <a:p>
            <a:r>
              <a:rPr lang="en-US" dirty="0"/>
              <a:t>Maternal Concerns are real!</a:t>
            </a:r>
          </a:p>
        </p:txBody>
      </p:sp>
      <p:pic>
        <p:nvPicPr>
          <p:cNvPr id="7" name="Picture 6" descr="A baby being held by a person&#10;&#10;Description automatically generated with low confidence">
            <a:extLst>
              <a:ext uri="{FF2B5EF4-FFF2-40B4-BE49-F238E27FC236}">
                <a16:creationId xmlns:a16="http://schemas.microsoft.com/office/drawing/2014/main" id="{381BD275-790C-406F-B6AD-0E72E476683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584290" y="2133600"/>
            <a:ext cx="7315200" cy="2562225"/>
          </a:xfrm>
          <a:prstGeom prst="rect">
            <a:avLst/>
          </a:prstGeom>
        </p:spPr>
      </p:pic>
      <p:sp>
        <p:nvSpPr>
          <p:cNvPr id="8" name="TextBox 7">
            <a:extLst>
              <a:ext uri="{FF2B5EF4-FFF2-40B4-BE49-F238E27FC236}">
                <a16:creationId xmlns:a16="http://schemas.microsoft.com/office/drawing/2014/main" id="{69FBC855-7F14-4AA1-818A-70BF4BACC3FD}"/>
              </a:ext>
            </a:extLst>
          </p:cNvPr>
          <p:cNvSpPr txBox="1"/>
          <p:nvPr/>
        </p:nvSpPr>
        <p:spPr>
          <a:xfrm>
            <a:off x="4584290" y="4695825"/>
            <a:ext cx="7315200" cy="230832"/>
          </a:xfrm>
          <a:prstGeom prst="rect">
            <a:avLst/>
          </a:prstGeom>
          <a:noFill/>
        </p:spPr>
        <p:txBody>
          <a:bodyPr wrap="square" rtlCol="0">
            <a:spAutoFit/>
          </a:bodyPr>
          <a:lstStyle/>
          <a:p>
            <a:r>
              <a:rPr lang="en-US" sz="900">
                <a:hlinkClick r:id="rId3" tooltip="https://policyoptions.irpp.org/magazines/march-2017/promoting-a-breastfeeding-culture-in-canada/wordpress-image-breastfeeding/"/>
              </a:rPr>
              <a:t>This Photo</a:t>
            </a:r>
            <a:r>
              <a:rPr lang="en-US" sz="900"/>
              <a:t> by Unknown Author is licensed under </a:t>
            </a:r>
            <a:r>
              <a:rPr lang="en-US" sz="900">
                <a:hlinkClick r:id="rId4" tooltip="https://creativecommons.org/licenses/by-nd/3.0/"/>
              </a:rPr>
              <a:t>CC BY-ND</a:t>
            </a:r>
            <a:endParaRPr lang="en-US" sz="900"/>
          </a:p>
        </p:txBody>
      </p:sp>
      <p:pic>
        <p:nvPicPr>
          <p:cNvPr id="5" name="Content Placeholder 4" descr="Pregnant person with presents">
            <a:extLst>
              <a:ext uri="{FF2B5EF4-FFF2-40B4-BE49-F238E27FC236}">
                <a16:creationId xmlns:a16="http://schemas.microsoft.com/office/drawing/2014/main" id="{FE814FD7-0839-4526-9A50-77D6186A96F7}"/>
              </a:ext>
            </a:extLst>
          </p:cNvPr>
          <p:cNvPicPr>
            <a:picLocks noGrp="1" noChangeAspect="1"/>
          </p:cNvPicPr>
          <p:nvPr>
            <p:ph idx="1"/>
          </p:nvPr>
        </p:nvPicPr>
        <p:blipFill>
          <a:blip r:embed="rId5"/>
          <a:stretch>
            <a:fillRect/>
          </a:stretch>
        </p:blipFill>
        <p:spPr>
          <a:xfrm>
            <a:off x="1258309" y="2716161"/>
            <a:ext cx="5677904" cy="3778250"/>
          </a:xfrm>
        </p:spPr>
      </p:pic>
    </p:spTree>
    <p:extLst>
      <p:ext uri="{BB962C8B-B14F-4D97-AF65-F5344CB8AC3E}">
        <p14:creationId xmlns:p14="http://schemas.microsoft.com/office/powerpoint/2010/main" val="160869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93456-06EE-40D7-A7FF-E77C7B0B4531}"/>
              </a:ext>
            </a:extLst>
          </p:cNvPr>
          <p:cNvSpPr>
            <a:spLocks noGrp="1"/>
          </p:cNvSpPr>
          <p:nvPr>
            <p:ph type="title"/>
          </p:nvPr>
        </p:nvSpPr>
        <p:spPr>
          <a:xfrm>
            <a:off x="2231136" y="640081"/>
            <a:ext cx="7729728" cy="851095"/>
          </a:xfrm>
        </p:spPr>
        <p:txBody>
          <a:bodyPr>
            <a:normAutofit/>
          </a:bodyPr>
          <a:lstStyle/>
          <a:p>
            <a:pPr algn="ctr"/>
            <a:r>
              <a:rPr lang="en-US" sz="4000" dirty="0"/>
              <a:t>Why Train?</a:t>
            </a:r>
          </a:p>
        </p:txBody>
      </p:sp>
      <p:sp>
        <p:nvSpPr>
          <p:cNvPr id="3" name="Content Placeholder 2">
            <a:extLst>
              <a:ext uri="{FF2B5EF4-FFF2-40B4-BE49-F238E27FC236}">
                <a16:creationId xmlns:a16="http://schemas.microsoft.com/office/drawing/2014/main" id="{1CF12119-8749-4D95-94CE-79E8D9F0333A}"/>
              </a:ext>
            </a:extLst>
          </p:cNvPr>
          <p:cNvSpPr>
            <a:spLocks noGrp="1"/>
          </p:cNvSpPr>
          <p:nvPr>
            <p:ph idx="1"/>
          </p:nvPr>
        </p:nvSpPr>
        <p:spPr>
          <a:xfrm>
            <a:off x="2039815" y="1786597"/>
            <a:ext cx="9425354" cy="4783015"/>
          </a:xfrm>
        </p:spPr>
        <p:txBody>
          <a:bodyPr>
            <a:normAutofit fontScale="92500" lnSpcReduction="20000"/>
          </a:bodyPr>
          <a:lstStyle/>
          <a:p>
            <a:r>
              <a:rPr lang="en-US" sz="3200" dirty="0"/>
              <a:t>Understanding COVID-19 Vaccines</a:t>
            </a:r>
          </a:p>
          <a:p>
            <a:pPr lvl="1"/>
            <a:r>
              <a:rPr lang="en-US" sz="2800" dirty="0"/>
              <a:t>Help us respond to patients' questions</a:t>
            </a:r>
          </a:p>
          <a:p>
            <a:pPr lvl="1"/>
            <a:r>
              <a:rPr lang="en-US" sz="2800" dirty="0"/>
              <a:t>Not propagate false information</a:t>
            </a:r>
          </a:p>
          <a:p>
            <a:pPr lvl="1"/>
            <a:r>
              <a:rPr lang="en-US" sz="2800" dirty="0"/>
              <a:t>Help keep us safe</a:t>
            </a:r>
          </a:p>
          <a:p>
            <a:r>
              <a:rPr lang="en-US" sz="3200" dirty="0"/>
              <a:t>Plan to Share Facts – I respect your opinions</a:t>
            </a:r>
          </a:p>
          <a:p>
            <a:pPr lvl="1"/>
            <a:r>
              <a:rPr lang="en-US" sz="2800" dirty="0"/>
              <a:t>Thank you for the good questions</a:t>
            </a:r>
          </a:p>
          <a:p>
            <a:pPr lvl="1"/>
            <a:r>
              <a:rPr lang="en-US" sz="2800" dirty="0"/>
              <a:t>Please ask more as we go</a:t>
            </a:r>
          </a:p>
          <a:p>
            <a:pPr lvl="2"/>
            <a:r>
              <a:rPr lang="en-US" sz="2600" dirty="0"/>
              <a:t>If disagree with data happy to meet 1:1</a:t>
            </a:r>
          </a:p>
          <a:p>
            <a:pPr lvl="1"/>
            <a:r>
              <a:rPr lang="en-US" sz="2800" dirty="0"/>
              <a:t>Sorry if too simplified or complicated</a:t>
            </a:r>
          </a:p>
          <a:p>
            <a:pPr lvl="2"/>
            <a:r>
              <a:rPr lang="en-US" sz="2600" dirty="0"/>
              <a:t>Personal Bias: pro-vaccine but disagree with mandate</a:t>
            </a:r>
            <a:endParaRPr lang="en-US" sz="3200" dirty="0"/>
          </a:p>
        </p:txBody>
      </p:sp>
    </p:spTree>
    <p:extLst>
      <p:ext uri="{BB962C8B-B14F-4D97-AF65-F5344CB8AC3E}">
        <p14:creationId xmlns:p14="http://schemas.microsoft.com/office/powerpoint/2010/main" val="3634691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3F191-D5ED-49B9-BF97-47F180839C59}"/>
              </a:ext>
            </a:extLst>
          </p:cNvPr>
          <p:cNvSpPr>
            <a:spLocks noGrp="1"/>
          </p:cNvSpPr>
          <p:nvPr>
            <p:ph type="title"/>
          </p:nvPr>
        </p:nvSpPr>
        <p:spPr>
          <a:xfrm>
            <a:off x="1687669" y="624110"/>
            <a:ext cx="4137059" cy="1280890"/>
          </a:xfrm>
        </p:spPr>
        <p:txBody>
          <a:bodyPr vert="horz" lIns="91440" tIns="45720" rIns="91440" bIns="45720" rtlCol="0" anchor="t">
            <a:normAutofit/>
          </a:bodyPr>
          <a:lstStyle/>
          <a:p>
            <a:pPr>
              <a:lnSpc>
                <a:spcPct val="90000"/>
              </a:lnSpc>
            </a:pPr>
            <a:r>
              <a:rPr lang="en-US" sz="2500"/>
              <a:t>If I want to get pregnant in the future, should I get the vaccine?</a:t>
            </a:r>
          </a:p>
        </p:txBody>
      </p:sp>
      <p:sp>
        <p:nvSpPr>
          <p:cNvPr id="4" name="Text Placeholder 3">
            <a:extLst>
              <a:ext uri="{FF2B5EF4-FFF2-40B4-BE49-F238E27FC236}">
                <a16:creationId xmlns:a16="http://schemas.microsoft.com/office/drawing/2014/main" id="{7667664E-5ADD-4A1D-A54F-5EFB8B29F609}"/>
              </a:ext>
            </a:extLst>
          </p:cNvPr>
          <p:cNvSpPr>
            <a:spLocks noGrp="1"/>
          </p:cNvSpPr>
          <p:nvPr>
            <p:ph type="body" sz="half" idx="2"/>
          </p:nvPr>
        </p:nvSpPr>
        <p:spPr>
          <a:xfrm>
            <a:off x="1683956" y="2133600"/>
            <a:ext cx="4140772" cy="3777622"/>
          </a:xfrm>
        </p:spPr>
        <p:txBody>
          <a:bodyPr vert="horz" lIns="91440" tIns="45720" rIns="91440" bIns="45720" rtlCol="0">
            <a:normAutofit/>
          </a:bodyPr>
          <a:lstStyle/>
          <a:p>
            <a:pPr>
              <a:buFont typeface="Wingdings 3" charset="2"/>
              <a:buChar char=""/>
            </a:pPr>
            <a:r>
              <a:rPr lang="en-US" sz="1600" b="1" dirty="0">
                <a:solidFill>
                  <a:schemeClr val="tx1"/>
                </a:solidFill>
              </a:rPr>
              <a:t>In short, YES! </a:t>
            </a:r>
          </a:p>
          <a:p>
            <a:pPr>
              <a:buFont typeface="Wingdings 3" charset="2"/>
              <a:buChar char=""/>
            </a:pPr>
            <a:r>
              <a:rPr lang="en-US" sz="1600" dirty="0">
                <a:solidFill>
                  <a:schemeClr val="tx1"/>
                </a:solidFill>
              </a:rPr>
              <a:t> Getting the vaccine now protects your health allowing you to be a healthy mom in the future!</a:t>
            </a:r>
          </a:p>
          <a:p>
            <a:pPr>
              <a:buFont typeface="Wingdings 3" charset="2"/>
              <a:buChar char=""/>
            </a:pPr>
            <a:r>
              <a:rPr lang="en-US" sz="1600" dirty="0">
                <a:solidFill>
                  <a:schemeClr val="tx1"/>
                </a:solidFill>
              </a:rPr>
              <a:t> Your antibodies can pass on to your infant protecting them after birth! (More on this later)</a:t>
            </a:r>
          </a:p>
          <a:p>
            <a:pPr>
              <a:buFont typeface="Wingdings 3" charset="2"/>
              <a:buChar char=""/>
            </a:pPr>
            <a:r>
              <a:rPr lang="en-US" sz="1600" dirty="0">
                <a:solidFill>
                  <a:schemeClr val="tx1"/>
                </a:solidFill>
              </a:rPr>
              <a:t>Also, there is no need to delay getting pregnant until after you get the vaccine.</a:t>
            </a:r>
          </a:p>
          <a:p>
            <a:pPr>
              <a:buFont typeface="Wingdings 3" charset="2"/>
              <a:buChar char=""/>
            </a:pPr>
            <a:r>
              <a:rPr lang="en-US" sz="1600" dirty="0">
                <a:solidFill>
                  <a:schemeClr val="tx1"/>
                </a:solidFill>
              </a:rPr>
              <a:t> The vaccine </a:t>
            </a:r>
            <a:r>
              <a:rPr lang="en-US" sz="1600" b="1" dirty="0">
                <a:solidFill>
                  <a:schemeClr val="tx1"/>
                </a:solidFill>
              </a:rPr>
              <a:t>does not </a:t>
            </a:r>
            <a:r>
              <a:rPr lang="en-US" sz="1600" dirty="0">
                <a:solidFill>
                  <a:schemeClr val="tx1"/>
                </a:solidFill>
              </a:rPr>
              <a:t>cause infertility.</a:t>
            </a:r>
            <a:endParaRPr lang="en-US" sz="2000" i="1" dirty="0">
              <a:solidFill>
                <a:schemeClr val="tx1"/>
              </a:solidFill>
            </a:endParaRPr>
          </a:p>
          <a:p>
            <a:pPr algn="ctr"/>
            <a:r>
              <a:rPr lang="en-US" sz="2000" i="1" dirty="0">
                <a:solidFill>
                  <a:schemeClr val="tx1"/>
                </a:solidFill>
              </a:rPr>
              <a:t>Wait. What? I heard that it did!</a:t>
            </a:r>
          </a:p>
          <a:p>
            <a:endParaRPr lang="en-US" sz="1600" dirty="0">
              <a:solidFill>
                <a:schemeClr val="tx1"/>
              </a:solidFill>
            </a:endParaRPr>
          </a:p>
        </p:txBody>
      </p:sp>
      <p:pic>
        <p:nvPicPr>
          <p:cNvPr id="6" name="Content Placeholder 5" descr="A picture containing person&#10;&#10;Description automatically generated">
            <a:extLst>
              <a:ext uri="{FF2B5EF4-FFF2-40B4-BE49-F238E27FC236}">
                <a16:creationId xmlns:a16="http://schemas.microsoft.com/office/drawing/2014/main" id="{6132978B-A667-4B8C-95EB-0CCE251E3920}"/>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r="40626" b="-1"/>
          <a:stretch/>
        </p:blipFill>
        <p:spPr>
          <a:xfrm>
            <a:off x="6091916" y="10"/>
            <a:ext cx="6100084" cy="6857990"/>
          </a:xfrm>
          <a:prstGeom prst="rect">
            <a:avLst/>
          </a:prstGeom>
        </p:spPr>
      </p:pic>
      <p:sp>
        <p:nvSpPr>
          <p:cNvPr id="7" name="TextBox 6">
            <a:extLst>
              <a:ext uri="{FF2B5EF4-FFF2-40B4-BE49-F238E27FC236}">
                <a16:creationId xmlns:a16="http://schemas.microsoft.com/office/drawing/2014/main" id="{50DABC62-EA0E-4A4B-A33B-70A78CF0C832}"/>
              </a:ext>
            </a:extLst>
          </p:cNvPr>
          <p:cNvSpPr txBox="1"/>
          <p:nvPr/>
        </p:nvSpPr>
        <p:spPr>
          <a:xfrm>
            <a:off x="9489017" y="6657945"/>
            <a:ext cx="270298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quoimedia.com/more-is-not-always-better-in-fertility-treatment/">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d/3.0/">
                  <a:extLst>
                    <a:ext uri="{A12FA001-AC4F-418D-AE19-62706E023703}">
                      <ahyp:hlinkClr xmlns:ahyp="http://schemas.microsoft.com/office/drawing/2018/hyperlinkcolor" val="tx"/>
                    </a:ext>
                  </a:extLst>
                </a:hlinkClick>
              </a:rPr>
              <a:t>CC BY-ND</a:t>
            </a:r>
            <a:endParaRPr lang="en-US" sz="700">
              <a:solidFill>
                <a:srgbClr val="FFFFFF"/>
              </a:solidFill>
            </a:endParaRPr>
          </a:p>
        </p:txBody>
      </p:sp>
    </p:spTree>
    <p:extLst>
      <p:ext uri="{BB962C8B-B14F-4D97-AF65-F5344CB8AC3E}">
        <p14:creationId xmlns:p14="http://schemas.microsoft.com/office/powerpoint/2010/main" val="2735058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E8B31-71FE-4272-9ABC-3A6EA0B0B2E9}"/>
              </a:ext>
            </a:extLst>
          </p:cNvPr>
          <p:cNvSpPr>
            <a:spLocks noGrp="1"/>
          </p:cNvSpPr>
          <p:nvPr>
            <p:ph type="title"/>
          </p:nvPr>
        </p:nvSpPr>
        <p:spPr/>
        <p:txBody>
          <a:bodyPr/>
          <a:lstStyle/>
          <a:p>
            <a:r>
              <a:rPr lang="en-US" dirty="0"/>
              <a:t>Does the COVID-19 Vaccine cause infertility? </a:t>
            </a:r>
          </a:p>
        </p:txBody>
      </p:sp>
      <p:pic>
        <p:nvPicPr>
          <p:cNvPr id="6" name="Content Placeholder 5" descr="Diagram&#10;&#10;Description automatically generated">
            <a:extLst>
              <a:ext uri="{FF2B5EF4-FFF2-40B4-BE49-F238E27FC236}">
                <a16:creationId xmlns:a16="http://schemas.microsoft.com/office/drawing/2014/main" id="{35EADCBC-566C-4E89-89A9-8C081230CFFB}"/>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7061200" y="2447925"/>
            <a:ext cx="4762500" cy="1962150"/>
          </a:xfrm>
        </p:spPr>
      </p:pic>
      <p:sp>
        <p:nvSpPr>
          <p:cNvPr id="4" name="Text Placeholder 3">
            <a:extLst>
              <a:ext uri="{FF2B5EF4-FFF2-40B4-BE49-F238E27FC236}">
                <a16:creationId xmlns:a16="http://schemas.microsoft.com/office/drawing/2014/main" id="{6AB2D750-F45D-4691-9D5C-5355CD225C95}"/>
              </a:ext>
            </a:extLst>
          </p:cNvPr>
          <p:cNvSpPr>
            <a:spLocks noGrp="1"/>
          </p:cNvSpPr>
          <p:nvPr>
            <p:ph type="body" sz="half" idx="2"/>
          </p:nvPr>
        </p:nvSpPr>
        <p:spPr>
          <a:xfrm>
            <a:off x="2071688" y="1422400"/>
            <a:ext cx="4893468" cy="5228431"/>
          </a:xfrm>
        </p:spPr>
        <p:txBody>
          <a:bodyPr>
            <a:normAutofit/>
          </a:bodyPr>
          <a:lstStyle/>
          <a:p>
            <a:r>
              <a:rPr lang="en-US" b="0" i="0" dirty="0">
                <a:solidFill>
                  <a:srgbClr val="444444"/>
                </a:solidFill>
                <a:effectLst/>
              </a:rPr>
              <a:t>Where did this idea start? </a:t>
            </a:r>
          </a:p>
          <a:p>
            <a:pPr marL="285750" indent="-285750">
              <a:buFont typeface="Arial" panose="020B0604020202020204" pitchFamily="34" charset="0"/>
              <a:buChar char="•"/>
            </a:pPr>
            <a:r>
              <a:rPr lang="en-US" b="0" i="0" dirty="0">
                <a:solidFill>
                  <a:srgbClr val="444444"/>
                </a:solidFill>
                <a:effectLst/>
              </a:rPr>
              <a:t>In December 2020 by a German doctor and epidemiologist named Wolfgang </a:t>
            </a:r>
            <a:r>
              <a:rPr lang="en-US" b="0" i="0" dirty="0" err="1">
                <a:solidFill>
                  <a:srgbClr val="444444"/>
                </a:solidFill>
                <a:effectLst/>
              </a:rPr>
              <a:t>Wodarg</a:t>
            </a:r>
            <a:endParaRPr lang="en-US" b="0" i="0" dirty="0">
              <a:solidFill>
                <a:srgbClr val="444444"/>
              </a:solidFill>
              <a:effectLst/>
            </a:endParaRPr>
          </a:p>
          <a:p>
            <a:r>
              <a:rPr lang="en-US" dirty="0">
                <a:solidFill>
                  <a:srgbClr val="444444"/>
                </a:solidFill>
              </a:rPr>
              <a:t>What was the concern? </a:t>
            </a:r>
          </a:p>
          <a:p>
            <a:pPr marL="285750" indent="-285750">
              <a:buFont typeface="Arial" panose="020B0604020202020204" pitchFamily="34" charset="0"/>
              <a:buChar char="•"/>
            </a:pPr>
            <a:r>
              <a:rPr lang="en-US" b="0" i="0" dirty="0">
                <a:solidFill>
                  <a:srgbClr val="444444"/>
                </a:solidFill>
                <a:effectLst/>
              </a:rPr>
              <a:t>The concern was about a protein called syncytin-1, which shares similar genetic instructions with part of the spike protein of the novel coronavirus.  The syncytin-1 protein is an important component of the placenta in mammals, and they worried the vaccine would cause women’s bodies to reject the human placent</a:t>
            </a:r>
            <a:r>
              <a:rPr lang="en-US" dirty="0">
                <a:solidFill>
                  <a:srgbClr val="444444"/>
                </a:solidFill>
              </a:rPr>
              <a:t>a. </a:t>
            </a:r>
          </a:p>
          <a:p>
            <a:r>
              <a:rPr lang="en-US" dirty="0">
                <a:solidFill>
                  <a:srgbClr val="444444"/>
                </a:solidFill>
              </a:rPr>
              <a:t>What do the data say? </a:t>
            </a:r>
          </a:p>
          <a:p>
            <a:pPr marL="285750" indent="-285750">
              <a:buFont typeface="Arial" panose="020B0604020202020204" pitchFamily="34" charset="0"/>
              <a:buChar char="•"/>
            </a:pPr>
            <a:r>
              <a:rPr lang="en-US" b="0" i="0" dirty="0">
                <a:solidFill>
                  <a:srgbClr val="444444"/>
                </a:solidFill>
                <a:effectLst/>
              </a:rPr>
              <a:t>The coronavirus spike protein and syncytin-1 share small stretches of the same genetic code, but not enough to make them a match and affect the mammal (including human!) placentas.</a:t>
            </a:r>
          </a:p>
          <a:p>
            <a:r>
              <a:rPr lang="en-US" sz="2000" b="1" i="0" dirty="0">
                <a:solidFill>
                  <a:srgbClr val="444444"/>
                </a:solidFill>
                <a:effectLst/>
              </a:rPr>
              <a:t>Infertility has not been caused by the COVID-19 Vaccine or any previous vaccine! </a:t>
            </a:r>
          </a:p>
          <a:p>
            <a:endParaRPr lang="en-US" dirty="0"/>
          </a:p>
        </p:txBody>
      </p:sp>
    </p:spTree>
    <p:extLst>
      <p:ext uri="{BB962C8B-B14F-4D97-AF65-F5344CB8AC3E}">
        <p14:creationId xmlns:p14="http://schemas.microsoft.com/office/powerpoint/2010/main" val="1497997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CE8DF-6734-4432-A591-03D4EB955E4C}"/>
              </a:ext>
            </a:extLst>
          </p:cNvPr>
          <p:cNvSpPr>
            <a:spLocks noGrp="1"/>
          </p:cNvSpPr>
          <p:nvPr>
            <p:ph type="title"/>
          </p:nvPr>
        </p:nvSpPr>
        <p:spPr>
          <a:xfrm>
            <a:off x="649224" y="645106"/>
            <a:ext cx="5122652" cy="1259894"/>
          </a:xfrm>
        </p:spPr>
        <p:txBody>
          <a:bodyPr vert="horz" lIns="91440" tIns="45720" rIns="91440" bIns="45720" rtlCol="0" anchor="t">
            <a:normAutofit/>
          </a:bodyPr>
          <a:lstStyle/>
          <a:p>
            <a:pPr>
              <a:lnSpc>
                <a:spcPct val="90000"/>
              </a:lnSpc>
            </a:pPr>
            <a:r>
              <a:rPr lang="en-US" sz="3100" dirty="0"/>
              <a:t>If I’m pregnant, should I get the vaccine? </a:t>
            </a:r>
          </a:p>
        </p:txBody>
      </p:sp>
      <p:sp>
        <p:nvSpPr>
          <p:cNvPr id="4" name="Text Placeholder 3">
            <a:extLst>
              <a:ext uri="{FF2B5EF4-FFF2-40B4-BE49-F238E27FC236}">
                <a16:creationId xmlns:a16="http://schemas.microsoft.com/office/drawing/2014/main" id="{C7BC01BA-94B4-491A-872E-9BF2876406AE}"/>
              </a:ext>
            </a:extLst>
          </p:cNvPr>
          <p:cNvSpPr>
            <a:spLocks noGrp="1"/>
          </p:cNvSpPr>
          <p:nvPr>
            <p:ph type="body" sz="half" idx="2"/>
          </p:nvPr>
        </p:nvSpPr>
        <p:spPr>
          <a:xfrm>
            <a:off x="649225" y="1569238"/>
            <a:ext cx="5122652" cy="4748536"/>
          </a:xfrm>
        </p:spPr>
        <p:txBody>
          <a:bodyPr vert="horz" lIns="91440" tIns="45720" rIns="91440" bIns="45720" rtlCol="0">
            <a:normAutofit fontScale="92500" lnSpcReduction="10000"/>
          </a:bodyPr>
          <a:lstStyle/>
          <a:p>
            <a:pPr>
              <a:buFont typeface="Wingdings 3" charset="2"/>
              <a:buChar char=""/>
            </a:pPr>
            <a:r>
              <a:rPr lang="en-US" sz="1700" b="1" dirty="0"/>
              <a:t>In short, YES! </a:t>
            </a:r>
          </a:p>
          <a:p>
            <a:pPr>
              <a:buFont typeface="Wingdings 3" charset="2"/>
              <a:buChar char=""/>
            </a:pPr>
            <a:r>
              <a:rPr lang="en-US" sz="1700" dirty="0"/>
              <a:t>All the national medical organizations strongly support vaccine during pregnancy (ACOG, AANP, AMA, and the CDC, etc.)</a:t>
            </a:r>
          </a:p>
          <a:p>
            <a:pPr>
              <a:buFont typeface="Wingdings 3" charset="2"/>
              <a:buChar char=""/>
            </a:pPr>
            <a:r>
              <a:rPr lang="en-US" sz="1700" dirty="0"/>
              <a:t>But what are the facts?</a:t>
            </a:r>
          </a:p>
          <a:p>
            <a:pPr>
              <a:buFont typeface="Wingdings 3" charset="2"/>
              <a:buChar char=""/>
            </a:pPr>
            <a:r>
              <a:rPr lang="en-US" sz="1700" dirty="0"/>
              <a:t>Pregnant women are at low risk of getting COVID-19 </a:t>
            </a:r>
            <a:r>
              <a:rPr lang="en-US" sz="1700" b="1" dirty="0"/>
              <a:t>but they are at high risk of severe illness, hospitalization, ICU stay and death if they get it! </a:t>
            </a:r>
            <a:endParaRPr lang="en-US" sz="1700" dirty="0"/>
          </a:p>
          <a:p>
            <a:pPr>
              <a:buFont typeface="Wingdings 3" charset="2"/>
              <a:buChar char=""/>
            </a:pPr>
            <a:r>
              <a:rPr lang="en-US" sz="1700" dirty="0"/>
              <a:t>According to American College of Gynecology (ACOG): </a:t>
            </a:r>
            <a:r>
              <a:rPr lang="en-US" sz="1700" dirty="0">
                <a:effectLst/>
              </a:rPr>
              <a:t>“A growing amount of data confirms that COVID-19 vaccines are safe during pregnancy. Scientists have compared the pregnancies of women who have received COVID-19 vaccines and women who have not. The reports show that these women have had similar pregnancy outcomes. </a:t>
            </a:r>
            <a:r>
              <a:rPr lang="en-US" sz="1700" b="1" dirty="0">
                <a:effectLst/>
              </a:rPr>
              <a:t>Data do not show any safety concerns</a:t>
            </a:r>
            <a:r>
              <a:rPr lang="en-US" sz="1700" dirty="0">
                <a:effectLst/>
              </a:rPr>
              <a:t>.”</a:t>
            </a:r>
          </a:p>
          <a:p>
            <a:pPr>
              <a:buFont typeface="Wingdings 3" charset="2"/>
              <a:buChar char=""/>
            </a:pPr>
            <a:endParaRPr lang="en-US" dirty="0"/>
          </a:p>
        </p:txBody>
      </p:sp>
      <p:pic>
        <p:nvPicPr>
          <p:cNvPr id="6" name="Content Placeholder 5" descr="Shape&#10;&#10;Description automatically generated with low confidence">
            <a:extLst>
              <a:ext uri="{FF2B5EF4-FFF2-40B4-BE49-F238E27FC236}">
                <a16:creationId xmlns:a16="http://schemas.microsoft.com/office/drawing/2014/main" id="{8874B19E-5BB8-4ED4-8963-4221DCE1B29A}"/>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7541028" y="809698"/>
            <a:ext cx="2534239" cy="2534239"/>
          </a:xfrm>
          <a:prstGeom prst="rect">
            <a:avLst/>
          </a:prstGeom>
        </p:spPr>
      </p:pic>
      <p:pic>
        <p:nvPicPr>
          <p:cNvPr id="9" name="Picture 8" descr="Logo&#10;&#10;Description automatically generated">
            <a:extLst>
              <a:ext uri="{FF2B5EF4-FFF2-40B4-BE49-F238E27FC236}">
                <a16:creationId xmlns:a16="http://schemas.microsoft.com/office/drawing/2014/main" id="{A89C161B-0844-4DDA-BA1D-67E6A5CB9F4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255642" y="3823595"/>
            <a:ext cx="5112423" cy="1584851"/>
          </a:xfrm>
          <a:prstGeom prst="rect">
            <a:avLst/>
          </a:prstGeom>
        </p:spPr>
      </p:pic>
    </p:spTree>
    <p:extLst>
      <p:ext uri="{BB962C8B-B14F-4D97-AF65-F5344CB8AC3E}">
        <p14:creationId xmlns:p14="http://schemas.microsoft.com/office/powerpoint/2010/main" val="26052159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baby sleeping in a blanket&#10;&#10;Description automatically generated with low confidence">
            <a:extLst>
              <a:ext uri="{FF2B5EF4-FFF2-40B4-BE49-F238E27FC236}">
                <a16:creationId xmlns:a16="http://schemas.microsoft.com/office/drawing/2014/main" id="{48EDBBAA-9A95-40B1-B795-AB9026BD0F94}"/>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t="8598" r="-1" b="24743"/>
          <a:stretch/>
        </p:blipFill>
        <p:spPr>
          <a:xfrm>
            <a:off x="4485555" y="10"/>
            <a:ext cx="7706444" cy="3428990"/>
          </a:xfrm>
          <a:prstGeom prst="rect">
            <a:avLst/>
          </a:prstGeom>
        </p:spPr>
      </p:pic>
      <p:pic>
        <p:nvPicPr>
          <p:cNvPr id="8" name="Picture 7" descr="A person holding a baby&#10;&#10;Description automatically generated with medium confidence">
            <a:extLst>
              <a:ext uri="{FF2B5EF4-FFF2-40B4-BE49-F238E27FC236}">
                <a16:creationId xmlns:a16="http://schemas.microsoft.com/office/drawing/2014/main" id="{24E9725B-1FA3-441F-8352-7DA5648BA1DF}"/>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t="12641" r="-1" b="24244"/>
          <a:stretch/>
        </p:blipFill>
        <p:spPr>
          <a:xfrm>
            <a:off x="4485557" y="3429000"/>
            <a:ext cx="7706443" cy="3429000"/>
          </a:xfrm>
          <a:prstGeom prst="rect">
            <a:avLst/>
          </a:prstGeom>
        </p:spPr>
      </p:pic>
      <p:sp>
        <p:nvSpPr>
          <p:cNvPr id="2" name="Title 1">
            <a:extLst>
              <a:ext uri="{FF2B5EF4-FFF2-40B4-BE49-F238E27FC236}">
                <a16:creationId xmlns:a16="http://schemas.microsoft.com/office/drawing/2014/main" id="{93A2911A-AC29-4D55-867D-A5EE4B46FC58}"/>
              </a:ext>
            </a:extLst>
          </p:cNvPr>
          <p:cNvSpPr>
            <a:spLocks noGrp="1"/>
          </p:cNvSpPr>
          <p:nvPr>
            <p:ph type="title"/>
          </p:nvPr>
        </p:nvSpPr>
        <p:spPr>
          <a:xfrm>
            <a:off x="535525" y="624110"/>
            <a:ext cx="4623955" cy="1280890"/>
          </a:xfrm>
        </p:spPr>
        <p:txBody>
          <a:bodyPr vert="horz" lIns="91440" tIns="45720" rIns="91440" bIns="45720" rtlCol="0" anchor="t">
            <a:normAutofit/>
          </a:bodyPr>
          <a:lstStyle/>
          <a:p>
            <a:pPr>
              <a:lnSpc>
                <a:spcPct val="90000"/>
              </a:lnSpc>
            </a:pPr>
            <a:r>
              <a:rPr lang="en-US" sz="2800" dirty="0"/>
              <a:t>Are there benefits or risks to my baby if I get the vaccine while pregnant? </a:t>
            </a:r>
          </a:p>
        </p:txBody>
      </p:sp>
      <p:sp>
        <p:nvSpPr>
          <p:cNvPr id="4" name="Text Placeholder 3">
            <a:extLst>
              <a:ext uri="{FF2B5EF4-FFF2-40B4-BE49-F238E27FC236}">
                <a16:creationId xmlns:a16="http://schemas.microsoft.com/office/drawing/2014/main" id="{B0203A2F-7509-491F-B0B9-731C96512B62}"/>
              </a:ext>
            </a:extLst>
          </p:cNvPr>
          <p:cNvSpPr>
            <a:spLocks noGrp="1"/>
          </p:cNvSpPr>
          <p:nvPr>
            <p:ph type="body" sz="half" idx="2"/>
          </p:nvPr>
        </p:nvSpPr>
        <p:spPr>
          <a:xfrm>
            <a:off x="531812" y="2133600"/>
            <a:ext cx="4625882" cy="3777622"/>
          </a:xfrm>
        </p:spPr>
        <p:txBody>
          <a:bodyPr vert="horz" lIns="91440" tIns="45720" rIns="91440" bIns="45720" rtlCol="0">
            <a:normAutofit/>
          </a:bodyPr>
          <a:lstStyle/>
          <a:p>
            <a:pPr marL="0" marR="0">
              <a:buFont typeface="Wingdings 3" charset="2"/>
              <a:buChar char=""/>
            </a:pPr>
            <a:r>
              <a:rPr lang="en-US" sz="1600" dirty="0">
                <a:effectLst/>
              </a:rPr>
              <a:t>Women who had the vaccine during pregnancy had</a:t>
            </a:r>
            <a:r>
              <a:rPr lang="en-US" sz="1600" b="1" dirty="0">
                <a:effectLst/>
              </a:rPr>
              <a:t> </a:t>
            </a:r>
            <a:r>
              <a:rPr lang="en-US" sz="1600" dirty="0">
                <a:effectLst/>
              </a:rPr>
              <a:t>higher levels of antibodies than women who had been infected with COVID-19 during pregnancy. </a:t>
            </a:r>
            <a:r>
              <a:rPr lang="en-US" sz="1600" b="1" dirty="0">
                <a:effectLst/>
              </a:rPr>
              <a:t>This means ther</a:t>
            </a:r>
            <a:r>
              <a:rPr lang="en-US" sz="1600" b="1" dirty="0"/>
              <a:t>e was likely a</a:t>
            </a:r>
            <a:r>
              <a:rPr lang="en-US" sz="1600" b="1" dirty="0">
                <a:effectLst/>
              </a:rPr>
              <a:t> better immune response from the mRNA vaccine than with natural immunity alone. </a:t>
            </a:r>
          </a:p>
          <a:p>
            <a:pPr marL="0" marR="0">
              <a:buFont typeface="Wingdings 3" charset="2"/>
              <a:buChar char=""/>
            </a:pPr>
            <a:r>
              <a:rPr lang="en-US" sz="1600" dirty="0">
                <a:effectLst/>
              </a:rPr>
              <a:t>Antibodies have been found in umbilical cord blood showing the antibodies </a:t>
            </a:r>
            <a:r>
              <a:rPr lang="en-US" sz="1600" b="1" dirty="0">
                <a:effectLst/>
              </a:rPr>
              <a:t>are capable of crossing to the placenta </a:t>
            </a:r>
            <a:r>
              <a:rPr lang="en-US" sz="1600" dirty="0">
                <a:effectLst/>
              </a:rPr>
              <a:t>to confer neonate immunity.</a:t>
            </a:r>
          </a:p>
          <a:p>
            <a:pPr marL="0" marR="0">
              <a:buFont typeface="Wingdings 3" charset="2"/>
              <a:buChar char=""/>
            </a:pPr>
            <a:r>
              <a:rPr lang="en-US" sz="1600" dirty="0">
                <a:effectLst/>
              </a:rPr>
              <a:t> 2 doses show better transfer than 1 dose. </a:t>
            </a:r>
          </a:p>
          <a:p>
            <a:pPr marL="0" marR="0"/>
            <a:r>
              <a:rPr lang="en-US" sz="1600" dirty="0"/>
              <a:t>AJOG, 2021</a:t>
            </a:r>
            <a:endParaRPr lang="en-US" sz="1600" dirty="0">
              <a:effectLst/>
            </a:endParaRPr>
          </a:p>
          <a:p>
            <a:pPr>
              <a:buFont typeface="Wingdings 3" charset="2"/>
              <a:buChar char=""/>
            </a:pPr>
            <a:endParaRPr lang="en-US" dirty="0"/>
          </a:p>
        </p:txBody>
      </p:sp>
    </p:spTree>
    <p:extLst>
      <p:ext uri="{BB962C8B-B14F-4D97-AF65-F5344CB8AC3E}">
        <p14:creationId xmlns:p14="http://schemas.microsoft.com/office/powerpoint/2010/main" val="1472141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1C7036-698E-4620-B16B-71F4DFA085C1}"/>
              </a:ext>
            </a:extLst>
          </p:cNvPr>
          <p:cNvSpPr>
            <a:spLocks noGrp="1"/>
          </p:cNvSpPr>
          <p:nvPr>
            <p:ph type="title"/>
          </p:nvPr>
        </p:nvSpPr>
        <p:spPr>
          <a:xfrm>
            <a:off x="2590801" y="2452688"/>
            <a:ext cx="3505199" cy="976312"/>
          </a:xfrm>
        </p:spPr>
        <p:txBody>
          <a:bodyPr>
            <a:noAutofit/>
          </a:bodyPr>
          <a:lstStyle/>
          <a:p>
            <a:r>
              <a:rPr lang="en-US" sz="2800" dirty="0"/>
              <a:t>But isn’t the vaccine new? Has it been studied? </a:t>
            </a:r>
          </a:p>
        </p:txBody>
      </p:sp>
      <p:sp>
        <p:nvSpPr>
          <p:cNvPr id="6" name="Text Placeholder 5">
            <a:extLst>
              <a:ext uri="{FF2B5EF4-FFF2-40B4-BE49-F238E27FC236}">
                <a16:creationId xmlns:a16="http://schemas.microsoft.com/office/drawing/2014/main" id="{990B0CD7-4F8A-4032-88A9-E30D441F2600}"/>
              </a:ext>
            </a:extLst>
          </p:cNvPr>
          <p:cNvSpPr>
            <a:spLocks noGrp="1"/>
          </p:cNvSpPr>
          <p:nvPr>
            <p:ph type="body" sz="half" idx="2"/>
          </p:nvPr>
        </p:nvSpPr>
        <p:spPr>
          <a:xfrm>
            <a:off x="6655129" y="1297782"/>
            <a:ext cx="3505199" cy="4262436"/>
          </a:xfrm>
        </p:spPr>
        <p:txBody>
          <a:bodyPr>
            <a:normAutofit/>
          </a:bodyPr>
          <a:lstStyle/>
          <a:p>
            <a:pPr marL="0" marR="0">
              <a:lnSpc>
                <a:spcPct val="107000"/>
              </a:lnSpc>
              <a:spcBef>
                <a:spcPts val="0"/>
              </a:spcBef>
              <a:spcAft>
                <a:spcPts val="1875"/>
              </a:spcAft>
            </a:pPr>
            <a:r>
              <a:rPr lang="en-US" sz="1800" b="1" dirty="0">
                <a:solidFill>
                  <a:srgbClr val="2F2F2F"/>
                </a:solidFill>
                <a:effectLst/>
                <a:ea typeface="Times New Roman" panose="02020603050405020304" pitchFamily="18" charset="0"/>
                <a:cs typeface="Times New Roman" panose="02020603050405020304" pitchFamily="18" charset="0"/>
              </a:rPr>
              <a:t>The mRNA Vaccine have been studied on pregnant women more than any other vaccine to date </a:t>
            </a:r>
            <a:r>
              <a:rPr lang="en-US" sz="1800" dirty="0">
                <a:solidFill>
                  <a:srgbClr val="2F2F2F"/>
                </a:solidFill>
                <a:effectLst/>
                <a:ea typeface="Times New Roman" panose="02020603050405020304" pitchFamily="18" charset="0"/>
                <a:cs typeface="Times New Roman" panose="02020603050405020304" pitchFamily="18" charset="0"/>
              </a:rPr>
              <a:t>and the data shows that the benefits significantly outweigh the risks.</a:t>
            </a:r>
          </a:p>
          <a:p>
            <a:pPr marL="0" marR="0">
              <a:lnSpc>
                <a:spcPct val="107000"/>
              </a:lnSpc>
              <a:spcBef>
                <a:spcPts val="0"/>
              </a:spcBef>
              <a:spcAft>
                <a:spcPts val="1875"/>
              </a:spcAft>
            </a:pPr>
            <a:r>
              <a:rPr lang="en-US" sz="1800" i="1" dirty="0">
                <a:solidFill>
                  <a:srgbClr val="2F2F2F"/>
                </a:solidFill>
                <a:effectLst/>
                <a:ea typeface="Times New Roman" panose="02020603050405020304" pitchFamily="18" charset="0"/>
                <a:cs typeface="Times New Roman" panose="02020603050405020304" pitchFamily="18" charset="0"/>
              </a:rPr>
              <a:t>	Pregnancy Risk Hotline</a:t>
            </a:r>
          </a:p>
          <a:p>
            <a:pPr marL="0" marR="0">
              <a:lnSpc>
                <a:spcPct val="107000"/>
              </a:lnSpc>
              <a:spcBef>
                <a:spcPts val="0"/>
              </a:spcBef>
              <a:spcAft>
                <a:spcPts val="1875"/>
              </a:spcAft>
            </a:pPr>
            <a:r>
              <a:rPr lang="en-US" sz="1800" i="1" dirty="0">
                <a:solidFill>
                  <a:srgbClr val="2F2F2F"/>
                </a:solidFill>
                <a:effectLst/>
                <a:ea typeface="Calibri" panose="020F0502020204030204" pitchFamily="34" charset="0"/>
                <a:cs typeface="Times New Roman" panose="02020603050405020304" pitchFamily="18" charset="0"/>
              </a:rPr>
              <a:t>That said, studies will continue to be on-going, which is as it should be! </a:t>
            </a:r>
            <a:endParaRPr lang="en-US" sz="1800" dirty="0">
              <a:effectLst/>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7377753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92F15-A921-4CEC-AC21-095E0C5308EE}"/>
              </a:ext>
            </a:extLst>
          </p:cNvPr>
          <p:cNvSpPr>
            <a:spLocks noGrp="1"/>
          </p:cNvSpPr>
          <p:nvPr>
            <p:ph type="title"/>
          </p:nvPr>
        </p:nvSpPr>
        <p:spPr/>
        <p:txBody>
          <a:bodyPr>
            <a:normAutofit/>
          </a:bodyPr>
          <a:lstStyle/>
          <a:p>
            <a:r>
              <a:rPr lang="en-US" dirty="0"/>
              <a:t>Vaccines in pregnancy are not new!</a:t>
            </a:r>
          </a:p>
        </p:txBody>
      </p:sp>
      <p:sp>
        <p:nvSpPr>
          <p:cNvPr id="5" name="Content Placeholder 4">
            <a:extLst>
              <a:ext uri="{FF2B5EF4-FFF2-40B4-BE49-F238E27FC236}">
                <a16:creationId xmlns:a16="http://schemas.microsoft.com/office/drawing/2014/main" id="{DDC06D7D-2029-4145-A7EC-8EAB98DEE50F}"/>
              </a:ext>
            </a:extLst>
          </p:cNvPr>
          <p:cNvSpPr>
            <a:spLocks noGrp="1"/>
          </p:cNvSpPr>
          <p:nvPr>
            <p:ph sz="half" idx="1"/>
          </p:nvPr>
        </p:nvSpPr>
        <p:spPr/>
        <p:txBody>
          <a:bodyPr/>
          <a:lstStyle/>
          <a:p>
            <a:r>
              <a:rPr lang="en-US" dirty="0"/>
              <a:t>According to the CDC there are 2 other vaccines recommended during pregnancy: Flu and Tdap</a:t>
            </a:r>
          </a:p>
          <a:p>
            <a:r>
              <a:rPr lang="en-US" dirty="0"/>
              <a:t>Other vaccines are recommended prior to pregnancy. </a:t>
            </a:r>
          </a:p>
        </p:txBody>
      </p:sp>
      <p:sp>
        <p:nvSpPr>
          <p:cNvPr id="6" name="Content Placeholder 5">
            <a:extLst>
              <a:ext uri="{FF2B5EF4-FFF2-40B4-BE49-F238E27FC236}">
                <a16:creationId xmlns:a16="http://schemas.microsoft.com/office/drawing/2014/main" id="{1FC7CAEB-682E-42B6-BB95-7A9DD3CCF6F9}"/>
              </a:ext>
            </a:extLst>
          </p:cNvPr>
          <p:cNvSpPr>
            <a:spLocks noGrp="1"/>
          </p:cNvSpPr>
          <p:nvPr>
            <p:ph sz="half" idx="2"/>
          </p:nvPr>
        </p:nvSpPr>
        <p:spPr/>
        <p:txBody>
          <a:bodyPr/>
          <a:lstStyle/>
          <a:p>
            <a:r>
              <a:rPr lang="en-US" dirty="0"/>
              <a:t>The following vaccines are advised to be avoided during pregnancy:</a:t>
            </a:r>
          </a:p>
          <a:p>
            <a:r>
              <a:rPr lang="en-US" sz="1800" dirty="0">
                <a:solidFill>
                  <a:srgbClr val="2F2F2F"/>
                </a:solidFill>
                <a:effectLst/>
                <a:latin typeface="Roboto" panose="02000000000000000000" pitchFamily="2" charset="0"/>
                <a:ea typeface="Times New Roman" panose="02020603050405020304" pitchFamily="18" charset="0"/>
              </a:rPr>
              <a:t>HPV, MMR, live flu vaccine, Varicella and some travel vaccines such as yellow fever, typhoid, and Japanese encephalitis</a:t>
            </a:r>
            <a:endParaRPr lang="en-US" sz="1800" dirty="0">
              <a:effectLst/>
              <a:latin typeface="Times New Roman" panose="02020603050405020304" pitchFamily="18" charset="0"/>
              <a:ea typeface="Times New Roman" panose="02020603050405020304" pitchFamily="18" charset="0"/>
            </a:endParaRPr>
          </a:p>
          <a:p>
            <a:pPr marL="0" indent="0">
              <a:buNone/>
            </a:pPr>
            <a:endParaRPr lang="en-US" dirty="0"/>
          </a:p>
        </p:txBody>
      </p:sp>
      <p:pic>
        <p:nvPicPr>
          <p:cNvPr id="8" name="Picture 7" descr="Graphical user interface&#10;&#10;Description automatically generated">
            <a:extLst>
              <a:ext uri="{FF2B5EF4-FFF2-40B4-BE49-F238E27FC236}">
                <a16:creationId xmlns:a16="http://schemas.microsoft.com/office/drawing/2014/main" id="{A3CA27CE-6CD9-4C8A-A3DB-7B8F64C8048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456981" y="4463479"/>
            <a:ext cx="2639019" cy="1572825"/>
          </a:xfrm>
          <a:prstGeom prst="rect">
            <a:avLst/>
          </a:prstGeom>
        </p:spPr>
      </p:pic>
    </p:spTree>
    <p:extLst>
      <p:ext uri="{BB962C8B-B14F-4D97-AF65-F5344CB8AC3E}">
        <p14:creationId xmlns:p14="http://schemas.microsoft.com/office/powerpoint/2010/main" val="1072056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32752-BD07-4B73-99C1-BC442A8E6695}"/>
              </a:ext>
            </a:extLst>
          </p:cNvPr>
          <p:cNvSpPr>
            <a:spLocks noGrp="1"/>
          </p:cNvSpPr>
          <p:nvPr>
            <p:ph type="title"/>
          </p:nvPr>
        </p:nvSpPr>
        <p:spPr>
          <a:xfrm>
            <a:off x="2592925" y="624110"/>
            <a:ext cx="8911687" cy="1280890"/>
          </a:xfrm>
        </p:spPr>
        <p:txBody>
          <a:bodyPr vert="horz" lIns="91440" tIns="45720" rIns="91440" bIns="45720" rtlCol="0" anchor="t">
            <a:normAutofit/>
          </a:bodyPr>
          <a:lstStyle/>
          <a:p>
            <a:r>
              <a:rPr lang="en-US" sz="3600" dirty="0"/>
              <a:t>If I’m pregnant, should I get </a:t>
            </a:r>
            <a:br>
              <a:rPr lang="en-US" sz="3600" dirty="0"/>
            </a:br>
            <a:r>
              <a:rPr lang="en-US" sz="3600" dirty="0"/>
              <a:t>the booster shot? </a:t>
            </a:r>
          </a:p>
        </p:txBody>
      </p:sp>
      <p:sp>
        <p:nvSpPr>
          <p:cNvPr id="4" name="Text Placeholder 3">
            <a:extLst>
              <a:ext uri="{FF2B5EF4-FFF2-40B4-BE49-F238E27FC236}">
                <a16:creationId xmlns:a16="http://schemas.microsoft.com/office/drawing/2014/main" id="{FD372D57-0561-4FF9-A888-E0FEB8D039AE}"/>
              </a:ext>
            </a:extLst>
          </p:cNvPr>
          <p:cNvSpPr>
            <a:spLocks noGrp="1"/>
          </p:cNvSpPr>
          <p:nvPr>
            <p:ph type="body" sz="half" idx="2"/>
          </p:nvPr>
        </p:nvSpPr>
        <p:spPr>
          <a:xfrm>
            <a:off x="2589212" y="2125362"/>
            <a:ext cx="5835121" cy="3785860"/>
          </a:xfrm>
        </p:spPr>
        <p:txBody>
          <a:bodyPr vert="horz" lIns="91440" tIns="45720" rIns="91440" bIns="45720" rtlCol="0">
            <a:normAutofit/>
          </a:bodyPr>
          <a:lstStyle/>
          <a:p>
            <a:pPr marL="0" marR="0">
              <a:buFont typeface="Wingdings 3" charset="2"/>
              <a:buChar char=""/>
            </a:pPr>
            <a:r>
              <a:rPr lang="en-US" sz="2000" b="1" dirty="0"/>
              <a:t>In short, Yes!</a:t>
            </a:r>
            <a:r>
              <a:rPr lang="en-US" sz="2000" b="1" dirty="0">
                <a:effectLst/>
              </a:rPr>
              <a:t> </a:t>
            </a:r>
            <a:endParaRPr lang="en-US" sz="2000" dirty="0"/>
          </a:p>
          <a:p>
            <a:pPr marL="0" marR="0">
              <a:buFont typeface="Wingdings 3" charset="2"/>
              <a:buChar char=""/>
            </a:pPr>
            <a:r>
              <a:rPr lang="en-US" sz="2000" dirty="0">
                <a:effectLst/>
              </a:rPr>
              <a:t>ACOG recommends that if you are pregnant and got the Pfizer vaccine at least 6 months ago you get a booster dose. You can get a booster dose at any time during pregnancy.</a:t>
            </a:r>
            <a:endParaRPr lang="en-US" sz="2000" dirty="0"/>
          </a:p>
          <a:p>
            <a:pPr marL="0" marR="0">
              <a:buFont typeface="Wingdings 3" charset="2"/>
              <a:buChar char=""/>
            </a:pPr>
            <a:r>
              <a:rPr lang="en-US" sz="2000" dirty="0">
                <a:effectLst/>
              </a:rPr>
              <a:t>This is recommended due to th</a:t>
            </a:r>
            <a:r>
              <a:rPr lang="en-US" sz="2000" dirty="0"/>
              <a:t>e increased risk for severe disease in pregnant people. </a:t>
            </a:r>
            <a:endParaRPr lang="en-US" sz="2000" dirty="0">
              <a:effectLst/>
            </a:endParaRPr>
          </a:p>
          <a:p>
            <a:pPr>
              <a:buFont typeface="Wingdings 3" charset="2"/>
              <a:buChar char=""/>
            </a:pPr>
            <a:endParaRPr lang="en-US" dirty="0"/>
          </a:p>
        </p:txBody>
      </p:sp>
      <p:pic>
        <p:nvPicPr>
          <p:cNvPr id="6" name="Content Placeholder 5" descr="A close-up of a fish&#10;&#10;Description automatically generated with low confidence">
            <a:extLst>
              <a:ext uri="{FF2B5EF4-FFF2-40B4-BE49-F238E27FC236}">
                <a16:creationId xmlns:a16="http://schemas.microsoft.com/office/drawing/2014/main" id="{36FFC198-662B-4274-9AFB-E01E6AF03A15}"/>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l="24779" r="24871" b="-3"/>
          <a:stretch/>
        </p:blipFill>
        <p:spPr>
          <a:xfrm>
            <a:off x="8631452" y="2129586"/>
            <a:ext cx="2873159" cy="3737814"/>
          </a:xfrm>
          <a:prstGeom prst="rect">
            <a:avLst/>
          </a:prstGeom>
        </p:spPr>
      </p:pic>
      <p:sp>
        <p:nvSpPr>
          <p:cNvPr id="7" name="TextBox 6">
            <a:extLst>
              <a:ext uri="{FF2B5EF4-FFF2-40B4-BE49-F238E27FC236}">
                <a16:creationId xmlns:a16="http://schemas.microsoft.com/office/drawing/2014/main" id="{B6E65DC8-3A76-4C83-BED0-13EFF8FE5A4F}"/>
              </a:ext>
            </a:extLst>
          </p:cNvPr>
          <p:cNvSpPr txBox="1"/>
          <p:nvPr/>
        </p:nvSpPr>
        <p:spPr>
          <a:xfrm>
            <a:off x="8824070" y="5667345"/>
            <a:ext cx="268054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www.progressive-charlestown.com/2021/01/why-it-takes-2-shots-to-make-mrna.html?m=0">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948217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7435F-139E-41FA-A3C8-F5272F4AE6A4}"/>
              </a:ext>
            </a:extLst>
          </p:cNvPr>
          <p:cNvSpPr>
            <a:spLocks noGrp="1"/>
          </p:cNvSpPr>
          <p:nvPr>
            <p:ph type="title"/>
          </p:nvPr>
        </p:nvSpPr>
        <p:spPr/>
        <p:txBody>
          <a:bodyPr/>
          <a:lstStyle/>
          <a:p>
            <a:r>
              <a:rPr lang="en-US" dirty="0"/>
              <a:t>Let’s breakdown the research data!</a:t>
            </a:r>
          </a:p>
        </p:txBody>
      </p:sp>
      <p:sp>
        <p:nvSpPr>
          <p:cNvPr id="3" name="Content Placeholder 2">
            <a:extLst>
              <a:ext uri="{FF2B5EF4-FFF2-40B4-BE49-F238E27FC236}">
                <a16:creationId xmlns:a16="http://schemas.microsoft.com/office/drawing/2014/main" id="{22DB6B73-ECFE-4E08-8AEF-73ED3EB058F1}"/>
              </a:ext>
            </a:extLst>
          </p:cNvPr>
          <p:cNvSpPr>
            <a:spLocks noGrp="1"/>
          </p:cNvSpPr>
          <p:nvPr>
            <p:ph idx="1"/>
          </p:nvPr>
        </p:nvSpPr>
        <p:spPr>
          <a:xfrm>
            <a:off x="6323012" y="446088"/>
            <a:ext cx="5181600" cy="5961856"/>
          </a:xfrm>
        </p:spPr>
        <p:txBody>
          <a:bodyPr>
            <a:normAutofit fontScale="92500" lnSpcReduction="10000"/>
          </a:bodyPr>
          <a:lstStyle/>
          <a:p>
            <a:pPr>
              <a:lnSpc>
                <a:spcPct val="107000"/>
              </a:lnSpc>
              <a:spcBef>
                <a:spcPts val="0"/>
              </a:spcBef>
              <a:spcAft>
                <a:spcPts val="1875"/>
              </a:spcAft>
            </a:pPr>
            <a:endParaRPr lang="en-US" sz="1400" dirty="0">
              <a:solidFill>
                <a:srgbClr val="2F2F2F"/>
              </a:solidFill>
              <a:effectLst/>
              <a:ea typeface="Times New Roman" panose="02020603050405020304" pitchFamily="18" charset="0"/>
              <a:cs typeface="Times New Roman" panose="02020603050405020304" pitchFamily="18" charset="0"/>
            </a:endParaRPr>
          </a:p>
          <a:p>
            <a:pPr>
              <a:lnSpc>
                <a:spcPct val="107000"/>
              </a:lnSpc>
              <a:spcBef>
                <a:spcPts val="0"/>
              </a:spcBef>
              <a:spcAft>
                <a:spcPts val="1875"/>
              </a:spcAft>
            </a:pPr>
            <a:r>
              <a:rPr lang="en-US" sz="1500" dirty="0">
                <a:solidFill>
                  <a:srgbClr val="2F2F2F"/>
                </a:solidFill>
                <a:effectLst/>
                <a:ea typeface="Times New Roman" panose="02020603050405020304" pitchFamily="18" charset="0"/>
                <a:cs typeface="Times New Roman" panose="02020603050405020304" pitchFamily="18" charset="0"/>
              </a:rPr>
              <a:t>No safety concerns in pregnancy have been found in animal studies.</a:t>
            </a:r>
            <a:endParaRPr lang="en-US" sz="1500" dirty="0">
              <a:effectLst/>
              <a:ea typeface="Calibri" panose="020F0502020204030204" pitchFamily="34" charset="0"/>
              <a:cs typeface="Times New Roman" panose="02020603050405020304" pitchFamily="18" charset="0"/>
            </a:endParaRPr>
          </a:p>
          <a:p>
            <a:pPr>
              <a:lnSpc>
                <a:spcPct val="107000"/>
              </a:lnSpc>
              <a:spcBef>
                <a:spcPts val="0"/>
              </a:spcBef>
              <a:spcAft>
                <a:spcPts val="1875"/>
              </a:spcAft>
            </a:pPr>
            <a:r>
              <a:rPr lang="en-US" sz="1500" dirty="0">
                <a:solidFill>
                  <a:srgbClr val="2F2F2F"/>
                </a:solidFill>
                <a:effectLst/>
                <a:ea typeface="Times New Roman" panose="02020603050405020304" pitchFamily="18" charset="0"/>
                <a:cs typeface="Times New Roman" panose="02020603050405020304" pitchFamily="18" charset="0"/>
              </a:rPr>
              <a:t>No adverse pregnancy-related outcomes occurred during </a:t>
            </a:r>
            <a:r>
              <a:rPr lang="en-US" sz="1500" dirty="0">
                <a:solidFill>
                  <a:srgbClr val="2F2F2F"/>
                </a:solidFill>
                <a:ea typeface="Times New Roman" panose="02020603050405020304" pitchFamily="18" charset="0"/>
                <a:cs typeface="Times New Roman" panose="02020603050405020304" pitchFamily="18" charset="0"/>
              </a:rPr>
              <a:t>other </a:t>
            </a:r>
            <a:r>
              <a:rPr lang="en-US" sz="1500" dirty="0">
                <a:solidFill>
                  <a:srgbClr val="2F2F2F"/>
                </a:solidFill>
                <a:effectLst/>
                <a:ea typeface="Times New Roman" panose="02020603050405020304" pitchFamily="18" charset="0"/>
                <a:cs typeface="Times New Roman" panose="02020603050405020304" pitchFamily="18" charset="0"/>
              </a:rPr>
              <a:t>clinical trials that used the same vaccine platform as the J&amp;J vaccine.</a:t>
            </a:r>
            <a:endParaRPr lang="en-US" sz="1500" dirty="0">
              <a:effectLst/>
              <a:ea typeface="Calibri" panose="020F0502020204030204" pitchFamily="34" charset="0"/>
              <a:cs typeface="Times New Roman" panose="02020603050405020304" pitchFamily="18" charset="0"/>
            </a:endParaRPr>
          </a:p>
          <a:p>
            <a:pPr>
              <a:lnSpc>
                <a:spcPct val="107000"/>
              </a:lnSpc>
              <a:spcBef>
                <a:spcPts val="0"/>
              </a:spcBef>
              <a:spcAft>
                <a:spcPts val="1875"/>
              </a:spcAft>
            </a:pPr>
            <a:r>
              <a:rPr lang="en-US" sz="1500" dirty="0">
                <a:solidFill>
                  <a:srgbClr val="2F2F2F"/>
                </a:solidFill>
                <a:effectLst/>
                <a:ea typeface="Times New Roman" panose="02020603050405020304" pitchFamily="18" charset="0"/>
                <a:cs typeface="Times New Roman" panose="02020603050405020304" pitchFamily="18" charset="0"/>
              </a:rPr>
              <a:t>Vaccine does not cause the COVID-19 infection in pregnant people or their babies (or anyone!)</a:t>
            </a:r>
            <a:endParaRPr lang="en-US" sz="1500" dirty="0">
              <a:effectLst/>
              <a:ea typeface="Calibri" panose="020F0502020204030204" pitchFamily="34" charset="0"/>
              <a:cs typeface="Times New Roman" panose="02020603050405020304" pitchFamily="18" charset="0"/>
            </a:endParaRPr>
          </a:p>
          <a:p>
            <a:pPr>
              <a:lnSpc>
                <a:spcPct val="107000"/>
              </a:lnSpc>
              <a:spcBef>
                <a:spcPts val="0"/>
              </a:spcBef>
              <a:spcAft>
                <a:spcPts val="1875"/>
              </a:spcAft>
            </a:pPr>
            <a:r>
              <a:rPr lang="en-US" sz="1500" dirty="0">
                <a:solidFill>
                  <a:srgbClr val="2F2F2F"/>
                </a:solidFill>
                <a:effectLst/>
                <a:ea typeface="Times New Roman" panose="02020603050405020304" pitchFamily="18" charset="0"/>
                <a:cs typeface="Times New Roman" panose="02020603050405020304" pitchFamily="18" charset="0"/>
              </a:rPr>
              <a:t>Data on mRNA vaccines are reassuring for no increased risk of miscarriage, early labor, </a:t>
            </a:r>
            <a:r>
              <a:rPr lang="en-US" sz="1500" dirty="0">
                <a:solidFill>
                  <a:srgbClr val="2F2F2F"/>
                </a:solidFill>
                <a:ea typeface="Times New Roman" panose="02020603050405020304" pitchFamily="18" charset="0"/>
                <a:cs typeface="Times New Roman" panose="02020603050405020304" pitchFamily="18" charset="0"/>
              </a:rPr>
              <a:t>newborn harm.</a:t>
            </a:r>
          </a:p>
          <a:p>
            <a:pPr>
              <a:lnSpc>
                <a:spcPct val="107000"/>
              </a:lnSpc>
              <a:spcBef>
                <a:spcPts val="0"/>
              </a:spcBef>
              <a:spcAft>
                <a:spcPts val="1875"/>
              </a:spcAft>
            </a:pPr>
            <a:r>
              <a:rPr lang="en-US" sz="1500" dirty="0">
                <a:solidFill>
                  <a:srgbClr val="2F2F2F"/>
                </a:solidFill>
                <a:effectLst/>
                <a:ea typeface="Times New Roman" panose="02020603050405020304" pitchFamily="18" charset="0"/>
                <a:cs typeface="Times New Roman" panose="02020603050405020304" pitchFamily="18" charset="0"/>
              </a:rPr>
              <a:t>Pregnant people have not reported different side effects to the vaccines than non-pregnant people.</a:t>
            </a:r>
            <a:endParaRPr lang="en-US" sz="1500" dirty="0">
              <a:effectLst/>
              <a:ea typeface="Calibri" panose="020F0502020204030204" pitchFamily="34" charset="0"/>
              <a:cs typeface="Times New Roman" panose="02020603050405020304" pitchFamily="18" charset="0"/>
            </a:endParaRPr>
          </a:p>
          <a:p>
            <a:pPr>
              <a:lnSpc>
                <a:spcPct val="107000"/>
              </a:lnSpc>
              <a:spcBef>
                <a:spcPts val="0"/>
              </a:spcBef>
              <a:spcAft>
                <a:spcPts val="1875"/>
              </a:spcAft>
            </a:pPr>
            <a:r>
              <a:rPr lang="en-US" sz="1500" dirty="0">
                <a:solidFill>
                  <a:srgbClr val="2F2F2F"/>
                </a:solidFill>
                <a:effectLst/>
                <a:ea typeface="Times New Roman" panose="02020603050405020304" pitchFamily="18" charset="0"/>
                <a:cs typeface="Times New Roman" panose="02020603050405020304" pitchFamily="18" charset="0"/>
              </a:rPr>
              <a:t>mRNA vaccine during pregnancy reduces risk of COVID-19 infection.</a:t>
            </a:r>
          </a:p>
          <a:p>
            <a:pPr>
              <a:lnSpc>
                <a:spcPct val="107000"/>
              </a:lnSpc>
              <a:spcBef>
                <a:spcPts val="0"/>
              </a:spcBef>
              <a:spcAft>
                <a:spcPts val="1875"/>
              </a:spcAft>
            </a:pPr>
            <a:r>
              <a:rPr lang="en-US" sz="1500" dirty="0">
                <a:solidFill>
                  <a:srgbClr val="2F2F2F"/>
                </a:solidFill>
                <a:effectLst/>
                <a:ea typeface="Times New Roman" panose="02020603050405020304" pitchFamily="18" charset="0"/>
              </a:rPr>
              <a:t>Antibodies made by the pregnant person were found in umbilical cord blood indicating passing of immune response to the infant.</a:t>
            </a:r>
            <a:r>
              <a:rPr lang="en-US" sz="1500" b="1" dirty="0">
                <a:solidFill>
                  <a:srgbClr val="2F2F2F"/>
                </a:solidFill>
                <a:effectLst/>
                <a:ea typeface="Times New Roman" panose="02020603050405020304" pitchFamily="18" charset="0"/>
              </a:rPr>
              <a:t> </a:t>
            </a:r>
            <a:endParaRPr lang="en-US" sz="1500" dirty="0">
              <a:effectLst/>
              <a:ea typeface="Times New Roman" panose="02020603050405020304" pitchFamily="18" charset="0"/>
            </a:endParaRPr>
          </a:p>
          <a:p>
            <a:pPr marL="0" indent="0">
              <a:buNone/>
            </a:pPr>
            <a:endParaRPr lang="en-US" dirty="0"/>
          </a:p>
        </p:txBody>
      </p:sp>
      <p:pic>
        <p:nvPicPr>
          <p:cNvPr id="6" name="Picture 5" descr="A person lying in the grass&#10;&#10;Description automatically generated with medium confidence">
            <a:extLst>
              <a:ext uri="{FF2B5EF4-FFF2-40B4-BE49-F238E27FC236}">
                <a16:creationId xmlns:a16="http://schemas.microsoft.com/office/drawing/2014/main" id="{87EC8986-0DF7-465A-A608-5DB18A23FF7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357710" y="1925240"/>
            <a:ext cx="4511279" cy="3007519"/>
          </a:xfrm>
          <a:prstGeom prst="rect">
            <a:avLst/>
          </a:prstGeom>
        </p:spPr>
      </p:pic>
    </p:spTree>
    <p:extLst>
      <p:ext uri="{BB962C8B-B14F-4D97-AF65-F5344CB8AC3E}">
        <p14:creationId xmlns:p14="http://schemas.microsoft.com/office/powerpoint/2010/main" val="18428130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erson holding a baby&#10;&#10;Description automatically generated">
            <a:extLst>
              <a:ext uri="{FF2B5EF4-FFF2-40B4-BE49-F238E27FC236}">
                <a16:creationId xmlns:a16="http://schemas.microsoft.com/office/drawing/2014/main" id="{DFAE25CA-3266-4399-AA2F-853FAE519685}"/>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l="10881" r="16223" b="-1"/>
          <a:stretch/>
        </p:blipFill>
        <p:spPr>
          <a:xfrm>
            <a:off x="1" y="10"/>
            <a:ext cx="7574440" cy="6857990"/>
          </a:xfrm>
          <a:prstGeom prst="rect">
            <a:avLst/>
          </a:prstGeom>
        </p:spPr>
      </p:pic>
      <p:sp>
        <p:nvSpPr>
          <p:cNvPr id="2" name="Title 1">
            <a:extLst>
              <a:ext uri="{FF2B5EF4-FFF2-40B4-BE49-F238E27FC236}">
                <a16:creationId xmlns:a16="http://schemas.microsoft.com/office/drawing/2014/main" id="{2FE6DAD7-447C-441E-80CE-11A8A2F9E92D}"/>
              </a:ext>
            </a:extLst>
          </p:cNvPr>
          <p:cNvSpPr>
            <a:spLocks noGrp="1"/>
          </p:cNvSpPr>
          <p:nvPr>
            <p:ph type="title"/>
          </p:nvPr>
        </p:nvSpPr>
        <p:spPr>
          <a:xfrm>
            <a:off x="541867" y="787400"/>
            <a:ext cx="7145866" cy="778933"/>
          </a:xfrm>
        </p:spPr>
        <p:txBody>
          <a:bodyPr vert="horz" lIns="91440" tIns="45720" rIns="91440" bIns="45720" rtlCol="0" anchor="ctr">
            <a:normAutofit/>
          </a:bodyPr>
          <a:lstStyle/>
          <a:p>
            <a:pPr>
              <a:lnSpc>
                <a:spcPct val="90000"/>
              </a:lnSpc>
            </a:pPr>
            <a:r>
              <a:rPr lang="en-US" sz="2500">
                <a:solidFill>
                  <a:srgbClr val="FEFFFF"/>
                </a:solidFill>
              </a:rPr>
              <a:t>If I’m breastfeeding my child(ren) should I get the vaccine? </a:t>
            </a:r>
          </a:p>
        </p:txBody>
      </p:sp>
      <p:sp>
        <p:nvSpPr>
          <p:cNvPr id="4" name="Text Placeholder 3">
            <a:extLst>
              <a:ext uri="{FF2B5EF4-FFF2-40B4-BE49-F238E27FC236}">
                <a16:creationId xmlns:a16="http://schemas.microsoft.com/office/drawing/2014/main" id="{903D0D26-3A4A-488D-9534-1520DEE90F2C}"/>
              </a:ext>
            </a:extLst>
          </p:cNvPr>
          <p:cNvSpPr>
            <a:spLocks noGrp="1"/>
          </p:cNvSpPr>
          <p:nvPr>
            <p:ph type="body" sz="half" idx="2"/>
          </p:nvPr>
        </p:nvSpPr>
        <p:spPr>
          <a:xfrm>
            <a:off x="7860770" y="2017667"/>
            <a:ext cx="3750205" cy="4582673"/>
          </a:xfrm>
        </p:spPr>
        <p:txBody>
          <a:bodyPr vert="horz" lIns="91440" tIns="45720" rIns="91440" bIns="45720" rtlCol="0">
            <a:noAutofit/>
          </a:bodyPr>
          <a:lstStyle/>
          <a:p>
            <a:pPr>
              <a:buFont typeface="Wingdings 3" charset="2"/>
              <a:buChar char=""/>
            </a:pPr>
            <a:r>
              <a:rPr lang="en-US" sz="1800" dirty="0">
                <a:solidFill>
                  <a:schemeClr val="tx1">
                    <a:lumMod val="95000"/>
                    <a:lumOff val="5000"/>
                  </a:schemeClr>
                </a:solidFill>
              </a:rPr>
              <a:t> </a:t>
            </a:r>
            <a:r>
              <a:rPr lang="en-US" sz="1800" b="1" dirty="0">
                <a:solidFill>
                  <a:schemeClr val="tx1">
                    <a:lumMod val="95000"/>
                    <a:lumOff val="5000"/>
                  </a:schemeClr>
                </a:solidFill>
              </a:rPr>
              <a:t>In short, YES! </a:t>
            </a:r>
          </a:p>
          <a:p>
            <a:pPr>
              <a:buFont typeface="Wingdings 3" charset="2"/>
              <a:buChar char=""/>
            </a:pPr>
            <a:endParaRPr lang="en-US" sz="1800" dirty="0">
              <a:solidFill>
                <a:schemeClr val="tx1">
                  <a:lumMod val="95000"/>
                  <a:lumOff val="5000"/>
                </a:schemeClr>
              </a:solidFill>
            </a:endParaRPr>
          </a:p>
          <a:p>
            <a:pPr>
              <a:buFont typeface="Wingdings 3" charset="2"/>
              <a:buChar char=""/>
            </a:pPr>
            <a:r>
              <a:rPr lang="en-US" sz="1800" dirty="0">
                <a:solidFill>
                  <a:schemeClr val="tx1">
                    <a:lumMod val="95000"/>
                    <a:lumOff val="5000"/>
                  </a:schemeClr>
                </a:solidFill>
                <a:effectLst/>
              </a:rPr>
              <a:t>ACOG recommends that breastfeeding women get a COVID-19 vaccine. </a:t>
            </a:r>
            <a:r>
              <a:rPr lang="en-US" sz="1800" b="1" dirty="0">
                <a:solidFill>
                  <a:schemeClr val="tx1">
                    <a:lumMod val="95000"/>
                    <a:lumOff val="5000"/>
                  </a:schemeClr>
                </a:solidFill>
                <a:effectLst/>
              </a:rPr>
              <a:t>There is no need to stop breastfeeding if you want to get a vaccine. </a:t>
            </a:r>
          </a:p>
          <a:p>
            <a:pPr>
              <a:buFont typeface="Wingdings 3" charset="2"/>
              <a:buChar char=""/>
            </a:pPr>
            <a:endParaRPr lang="en-US" sz="1800" dirty="0">
              <a:solidFill>
                <a:schemeClr val="tx1">
                  <a:lumMod val="95000"/>
                  <a:lumOff val="5000"/>
                </a:schemeClr>
              </a:solidFill>
              <a:effectLst/>
            </a:endParaRPr>
          </a:p>
          <a:p>
            <a:pPr>
              <a:buFont typeface="Wingdings 3" charset="2"/>
              <a:buChar char=""/>
            </a:pPr>
            <a:r>
              <a:rPr lang="en-US" sz="1800" dirty="0">
                <a:solidFill>
                  <a:schemeClr val="tx1">
                    <a:lumMod val="95000"/>
                    <a:lumOff val="5000"/>
                  </a:schemeClr>
                </a:solidFill>
              </a:rPr>
              <a:t>In studies the </a:t>
            </a:r>
            <a:r>
              <a:rPr lang="en-US" sz="1800" b="1" dirty="0">
                <a:solidFill>
                  <a:schemeClr val="tx1">
                    <a:lumMod val="95000"/>
                    <a:lumOff val="5000"/>
                  </a:schemeClr>
                </a:solidFill>
              </a:rPr>
              <a:t>antibodies created by the mother have been present in breast milk </a:t>
            </a:r>
            <a:r>
              <a:rPr lang="en-US" sz="1800" dirty="0">
                <a:solidFill>
                  <a:schemeClr val="tx1">
                    <a:lumMod val="95000"/>
                    <a:lumOff val="5000"/>
                  </a:schemeClr>
                </a:solidFill>
              </a:rPr>
              <a:t>indicating possible immune protection transferred to the infant. </a:t>
            </a:r>
          </a:p>
        </p:txBody>
      </p:sp>
      <p:sp>
        <p:nvSpPr>
          <p:cNvPr id="7" name="TextBox 6">
            <a:extLst>
              <a:ext uri="{FF2B5EF4-FFF2-40B4-BE49-F238E27FC236}">
                <a16:creationId xmlns:a16="http://schemas.microsoft.com/office/drawing/2014/main" id="{2D6AB548-FDE8-4A98-8BDA-C79F81373DC1}"/>
              </a:ext>
            </a:extLst>
          </p:cNvPr>
          <p:cNvSpPr txBox="1"/>
          <p:nvPr/>
        </p:nvSpPr>
        <p:spPr>
          <a:xfrm>
            <a:off x="5034964" y="6657945"/>
            <a:ext cx="253947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www.foodista.com/blog/2012/02/23/beyonces-post-pregnancy-diet-is-raising-eyebrow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6681920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D1F25-B049-44BA-B345-7EFA1711684F}"/>
              </a:ext>
            </a:extLst>
          </p:cNvPr>
          <p:cNvSpPr>
            <a:spLocks noGrp="1"/>
          </p:cNvSpPr>
          <p:nvPr>
            <p:ph type="title"/>
          </p:nvPr>
        </p:nvSpPr>
        <p:spPr/>
        <p:txBody>
          <a:bodyPr/>
          <a:lstStyle/>
          <a:p>
            <a:r>
              <a:rPr lang="en-US" dirty="0"/>
              <a:t>Are there side effects specific to breastfeeding mother &amp; their infants?</a:t>
            </a:r>
          </a:p>
        </p:txBody>
      </p:sp>
      <p:sp>
        <p:nvSpPr>
          <p:cNvPr id="3" name="Text Placeholder 2">
            <a:extLst>
              <a:ext uri="{FF2B5EF4-FFF2-40B4-BE49-F238E27FC236}">
                <a16:creationId xmlns:a16="http://schemas.microsoft.com/office/drawing/2014/main" id="{31134870-CB07-45BB-821D-C8E7ECD9D2EA}"/>
              </a:ext>
            </a:extLst>
          </p:cNvPr>
          <p:cNvSpPr>
            <a:spLocks noGrp="1"/>
          </p:cNvSpPr>
          <p:nvPr>
            <p:ph type="body" idx="1"/>
          </p:nvPr>
        </p:nvSpPr>
        <p:spPr/>
        <p:txBody>
          <a:bodyPr/>
          <a:lstStyle/>
          <a:p>
            <a:r>
              <a:rPr lang="en-US" dirty="0"/>
              <a:t>Mothers	</a:t>
            </a:r>
          </a:p>
        </p:txBody>
      </p:sp>
      <p:sp>
        <p:nvSpPr>
          <p:cNvPr id="4" name="Content Placeholder 3">
            <a:extLst>
              <a:ext uri="{FF2B5EF4-FFF2-40B4-BE49-F238E27FC236}">
                <a16:creationId xmlns:a16="http://schemas.microsoft.com/office/drawing/2014/main" id="{9E79F271-9293-4B79-B420-4E14BA243020}"/>
              </a:ext>
            </a:extLst>
          </p:cNvPr>
          <p:cNvSpPr>
            <a:spLocks noGrp="1"/>
          </p:cNvSpPr>
          <p:nvPr>
            <p:ph sz="half" idx="2"/>
          </p:nvPr>
        </p:nvSpPr>
        <p:spPr/>
        <p:txBody>
          <a:bodyPr>
            <a:normAutofit lnSpcReduction="10000"/>
          </a:bodyPr>
          <a:lstStyle/>
          <a:p>
            <a:r>
              <a:rPr lang="en-US" dirty="0"/>
              <a:t>In some studies, there was a decrease in breast milk production</a:t>
            </a:r>
          </a:p>
          <a:p>
            <a:r>
              <a:rPr lang="en-US" dirty="0"/>
              <a:t>This lasted up to 72 hours and resolved without treatment in 100% of the women studied. </a:t>
            </a:r>
          </a:p>
          <a:p>
            <a:r>
              <a:rPr lang="en-US" dirty="0"/>
              <a:t>All other side effects were the same as the non-breastfeeding population</a:t>
            </a:r>
          </a:p>
        </p:txBody>
      </p:sp>
      <p:sp>
        <p:nvSpPr>
          <p:cNvPr id="5" name="Text Placeholder 4">
            <a:extLst>
              <a:ext uri="{FF2B5EF4-FFF2-40B4-BE49-F238E27FC236}">
                <a16:creationId xmlns:a16="http://schemas.microsoft.com/office/drawing/2014/main" id="{C294D42A-9259-4F9F-8B38-DE6B43958216}"/>
              </a:ext>
            </a:extLst>
          </p:cNvPr>
          <p:cNvSpPr>
            <a:spLocks noGrp="1"/>
          </p:cNvSpPr>
          <p:nvPr>
            <p:ph type="body" sz="quarter" idx="3"/>
          </p:nvPr>
        </p:nvSpPr>
        <p:spPr/>
        <p:txBody>
          <a:bodyPr/>
          <a:lstStyle/>
          <a:p>
            <a:r>
              <a:rPr lang="en-US" dirty="0"/>
              <a:t>Infants</a:t>
            </a:r>
          </a:p>
        </p:txBody>
      </p:sp>
      <p:sp>
        <p:nvSpPr>
          <p:cNvPr id="6" name="Content Placeholder 5">
            <a:extLst>
              <a:ext uri="{FF2B5EF4-FFF2-40B4-BE49-F238E27FC236}">
                <a16:creationId xmlns:a16="http://schemas.microsoft.com/office/drawing/2014/main" id="{28CECAFD-FDCA-4362-8AC0-2BD80CEA29F3}"/>
              </a:ext>
            </a:extLst>
          </p:cNvPr>
          <p:cNvSpPr>
            <a:spLocks noGrp="1"/>
          </p:cNvSpPr>
          <p:nvPr>
            <p:ph sz="quarter" idx="4"/>
          </p:nvPr>
        </p:nvSpPr>
        <p:spPr/>
        <p:txBody>
          <a:bodyPr>
            <a:normAutofit lnSpcReduction="10000"/>
          </a:bodyPr>
          <a:lstStyle/>
          <a:p>
            <a:r>
              <a:rPr lang="en-US" dirty="0"/>
              <a:t>Some mild irritability was noted in a few of the breastfeeding mother’s infants.</a:t>
            </a:r>
          </a:p>
          <a:p>
            <a:r>
              <a:rPr lang="en-US" dirty="0"/>
              <a:t>This also resolved quickly and without treatment.</a:t>
            </a:r>
          </a:p>
          <a:p>
            <a:endParaRPr lang="en-US" dirty="0"/>
          </a:p>
          <a:p>
            <a:endParaRPr lang="en-US" dirty="0"/>
          </a:p>
          <a:p>
            <a:endParaRPr lang="en-US" dirty="0"/>
          </a:p>
          <a:p>
            <a:pPr marL="0" indent="0">
              <a:buNone/>
            </a:pPr>
            <a:r>
              <a:rPr lang="en-US" sz="1800" i="1" dirty="0">
                <a:solidFill>
                  <a:srgbClr val="2F2F2F"/>
                </a:solidFill>
                <a:effectLst/>
                <a:latin typeface="Roboto" panose="02000000000000000000" pitchFamily="2" charset="0"/>
                <a:ea typeface="Calibri" panose="020F0502020204030204" pitchFamily="34" charset="0"/>
                <a:cs typeface="Times New Roman" panose="02020603050405020304" pitchFamily="18" charset="0"/>
              </a:rPr>
              <a:t>UC. San Diego Health, 2021 &amp; Breastfeeding Medicine, 2021</a:t>
            </a:r>
            <a:endParaRPr lang="en-US" dirty="0"/>
          </a:p>
        </p:txBody>
      </p:sp>
    </p:spTree>
    <p:extLst>
      <p:ext uri="{BB962C8B-B14F-4D97-AF65-F5344CB8AC3E}">
        <p14:creationId xmlns:p14="http://schemas.microsoft.com/office/powerpoint/2010/main" val="1033832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93456-06EE-40D7-A7FF-E77C7B0B4531}"/>
              </a:ext>
            </a:extLst>
          </p:cNvPr>
          <p:cNvSpPr>
            <a:spLocks noGrp="1"/>
          </p:cNvSpPr>
          <p:nvPr>
            <p:ph type="title"/>
          </p:nvPr>
        </p:nvSpPr>
        <p:spPr>
          <a:xfrm>
            <a:off x="2231136" y="640081"/>
            <a:ext cx="7729728" cy="851095"/>
          </a:xfrm>
        </p:spPr>
        <p:txBody>
          <a:bodyPr>
            <a:normAutofit/>
          </a:bodyPr>
          <a:lstStyle/>
          <a:p>
            <a:pPr algn="ctr"/>
            <a:r>
              <a:rPr lang="en-US" sz="4000" dirty="0"/>
              <a:t>How Bad is COVID-19 Really?</a:t>
            </a:r>
          </a:p>
        </p:txBody>
      </p:sp>
      <p:sp>
        <p:nvSpPr>
          <p:cNvPr id="4" name="TextBox 3">
            <a:extLst>
              <a:ext uri="{FF2B5EF4-FFF2-40B4-BE49-F238E27FC236}">
                <a16:creationId xmlns:a16="http://schemas.microsoft.com/office/drawing/2014/main" id="{E0BEFAA6-F1EC-4DCC-8C52-8A45ECABAE70}"/>
              </a:ext>
            </a:extLst>
          </p:cNvPr>
          <p:cNvSpPr txBox="1"/>
          <p:nvPr/>
        </p:nvSpPr>
        <p:spPr>
          <a:xfrm>
            <a:off x="0" y="6551279"/>
            <a:ext cx="12192000" cy="306721"/>
          </a:xfrm>
          <a:prstGeom prst="rect">
            <a:avLst/>
          </a:prstGeom>
          <a:noFill/>
        </p:spPr>
        <p:txBody>
          <a:bodyPr wrap="square" rtlCol="0">
            <a:spAutoFit/>
          </a:bodyPr>
          <a:lstStyle/>
          <a:p>
            <a:pPr algn="ctr"/>
            <a:r>
              <a:rPr lang="en-US" sz="1400" dirty="0"/>
              <a:t>https://www.cdc.gov/mmwr/volumes/70/wr/mm7014e1.htm</a:t>
            </a:r>
          </a:p>
        </p:txBody>
      </p:sp>
      <p:pic>
        <p:nvPicPr>
          <p:cNvPr id="9" name="Picture 8">
            <a:extLst>
              <a:ext uri="{FF2B5EF4-FFF2-40B4-BE49-F238E27FC236}">
                <a16:creationId xmlns:a16="http://schemas.microsoft.com/office/drawing/2014/main" id="{6F443092-999D-43A2-B116-6EDA1203D686}"/>
              </a:ext>
            </a:extLst>
          </p:cNvPr>
          <p:cNvPicPr>
            <a:picLocks noChangeAspect="1"/>
          </p:cNvPicPr>
          <p:nvPr/>
        </p:nvPicPr>
        <p:blipFill>
          <a:blip r:embed="rId2"/>
          <a:stretch>
            <a:fillRect/>
          </a:stretch>
        </p:blipFill>
        <p:spPr>
          <a:xfrm>
            <a:off x="1797109" y="1357767"/>
            <a:ext cx="8597781" cy="4860152"/>
          </a:xfrm>
          <a:prstGeom prst="rect">
            <a:avLst/>
          </a:prstGeom>
        </p:spPr>
      </p:pic>
    </p:spTree>
    <p:extLst>
      <p:ext uri="{BB962C8B-B14F-4D97-AF65-F5344CB8AC3E}">
        <p14:creationId xmlns:p14="http://schemas.microsoft.com/office/powerpoint/2010/main" val="30453200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956E77C7-B175-424A-BEFF-B25333F8568A}"/>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9476" r="34338"/>
          <a:stretch/>
        </p:blipFill>
        <p:spPr>
          <a:xfrm>
            <a:off x="4485557" y="10"/>
            <a:ext cx="7706443" cy="6857990"/>
          </a:xfrm>
          <a:prstGeom prst="rect">
            <a:avLst/>
          </a:prstGeom>
        </p:spPr>
      </p:pic>
      <p:sp>
        <p:nvSpPr>
          <p:cNvPr id="2" name="Title 1">
            <a:extLst>
              <a:ext uri="{FF2B5EF4-FFF2-40B4-BE49-F238E27FC236}">
                <a16:creationId xmlns:a16="http://schemas.microsoft.com/office/drawing/2014/main" id="{2792BFAA-A2C3-4741-AE4C-0AEDB8FB1CF7}"/>
              </a:ext>
            </a:extLst>
          </p:cNvPr>
          <p:cNvSpPr>
            <a:spLocks noGrp="1"/>
          </p:cNvSpPr>
          <p:nvPr>
            <p:ph type="title"/>
          </p:nvPr>
        </p:nvSpPr>
        <p:spPr>
          <a:xfrm>
            <a:off x="1864585" y="2888678"/>
            <a:ext cx="4623955" cy="1280890"/>
          </a:xfrm>
        </p:spPr>
        <p:txBody>
          <a:bodyPr>
            <a:normAutofit/>
          </a:bodyPr>
          <a:lstStyle/>
          <a:p>
            <a:r>
              <a:rPr lang="en-US" dirty="0"/>
              <a:t>Questions?</a:t>
            </a:r>
          </a:p>
        </p:txBody>
      </p:sp>
      <p:sp>
        <p:nvSpPr>
          <p:cNvPr id="6" name="TextBox 5">
            <a:extLst>
              <a:ext uri="{FF2B5EF4-FFF2-40B4-BE49-F238E27FC236}">
                <a16:creationId xmlns:a16="http://schemas.microsoft.com/office/drawing/2014/main" id="{80810ED2-418F-4BDF-A9B6-EE347DA0D7E7}"/>
              </a:ext>
            </a:extLst>
          </p:cNvPr>
          <p:cNvSpPr txBox="1"/>
          <p:nvPr/>
        </p:nvSpPr>
        <p:spPr>
          <a:xfrm>
            <a:off x="9652523" y="6657945"/>
            <a:ext cx="253947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mortgagefit.com/blog/5-important-questions-which-you-need-to-ask-before-taking-out-a-mortgag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23656408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93456-06EE-40D7-A7FF-E77C7B0B4531}"/>
              </a:ext>
            </a:extLst>
          </p:cNvPr>
          <p:cNvSpPr>
            <a:spLocks noGrp="1"/>
          </p:cNvSpPr>
          <p:nvPr>
            <p:ph type="title"/>
          </p:nvPr>
        </p:nvSpPr>
        <p:spPr>
          <a:xfrm>
            <a:off x="2231136" y="640081"/>
            <a:ext cx="7729728" cy="851095"/>
          </a:xfrm>
        </p:spPr>
        <p:txBody>
          <a:bodyPr>
            <a:normAutofit fontScale="90000"/>
          </a:bodyPr>
          <a:lstStyle/>
          <a:p>
            <a:pPr algn="ctr"/>
            <a:r>
              <a:rPr lang="en-US" sz="4000" dirty="0"/>
              <a:t>Which COVID-19 Vaccine is Best?</a:t>
            </a:r>
          </a:p>
        </p:txBody>
      </p:sp>
      <p:sp>
        <p:nvSpPr>
          <p:cNvPr id="3" name="Content Placeholder 2">
            <a:extLst>
              <a:ext uri="{FF2B5EF4-FFF2-40B4-BE49-F238E27FC236}">
                <a16:creationId xmlns:a16="http://schemas.microsoft.com/office/drawing/2014/main" id="{1CF12119-8749-4D95-94CE-79E8D9F0333A}"/>
              </a:ext>
            </a:extLst>
          </p:cNvPr>
          <p:cNvSpPr>
            <a:spLocks noGrp="1"/>
          </p:cNvSpPr>
          <p:nvPr>
            <p:ph idx="1"/>
          </p:nvPr>
        </p:nvSpPr>
        <p:spPr>
          <a:xfrm>
            <a:off x="2231136" y="1786597"/>
            <a:ext cx="7729728" cy="4783015"/>
          </a:xfrm>
        </p:spPr>
        <p:txBody>
          <a:bodyPr>
            <a:normAutofit fontScale="92500" lnSpcReduction="10000"/>
          </a:bodyPr>
          <a:lstStyle/>
          <a:p>
            <a:r>
              <a:rPr lang="en-US" sz="3200" dirty="0">
                <a:solidFill>
                  <a:schemeClr val="tx1"/>
                </a:solidFill>
              </a:rPr>
              <a:t>CDC</a:t>
            </a:r>
          </a:p>
          <a:p>
            <a:pPr marL="0" indent="0">
              <a:buNone/>
            </a:pPr>
            <a:r>
              <a:rPr lang="en-US" sz="3200" dirty="0">
                <a:solidFill>
                  <a:schemeClr val="tx1"/>
                </a:solidFill>
                <a:latin typeface="Open Sans" panose="020B0604020202020204" pitchFamily="34" charset="0"/>
              </a:rPr>
              <a:t>“All currently authorized and recommended COVID-19 vaccines:</a:t>
            </a:r>
          </a:p>
          <a:p>
            <a:pPr>
              <a:buFont typeface="Arial" panose="020B0604020202020204" pitchFamily="34" charset="0"/>
              <a:buChar char="•"/>
            </a:pPr>
            <a:r>
              <a:rPr lang="en-US" sz="3200" dirty="0">
                <a:solidFill>
                  <a:schemeClr val="tx1"/>
                </a:solidFill>
                <a:latin typeface="Open Sans" panose="020B0604020202020204" pitchFamily="34" charset="0"/>
              </a:rPr>
              <a:t>are </a:t>
            </a:r>
            <a:r>
              <a:rPr lang="en-US" sz="3200" u="sng" dirty="0">
                <a:solidFill>
                  <a:schemeClr val="tx1"/>
                </a:solidFill>
                <a:latin typeface="Open Sans" panose="020B0604020202020204" pitchFamily="34" charset="0"/>
                <a:hlinkClick r:id="rId2">
                  <a:extLst>
                    <a:ext uri="{A12FA001-AC4F-418D-AE19-62706E023703}">
                      <ahyp:hlinkClr xmlns:ahyp="http://schemas.microsoft.com/office/drawing/2018/hyperlinkcolor" val="tx"/>
                    </a:ext>
                  </a:extLst>
                </a:hlinkClick>
              </a:rPr>
              <a:t>safe</a:t>
            </a:r>
            <a:r>
              <a:rPr lang="en-US" sz="3200" dirty="0">
                <a:solidFill>
                  <a:schemeClr val="tx1"/>
                </a:solidFill>
                <a:latin typeface="Open Sans" panose="020B0604020202020204" pitchFamily="34" charset="0"/>
              </a:rPr>
              <a:t>,</a:t>
            </a:r>
          </a:p>
          <a:p>
            <a:pPr>
              <a:buFont typeface="Arial" panose="020B0604020202020204" pitchFamily="34" charset="0"/>
              <a:buChar char="•"/>
            </a:pPr>
            <a:r>
              <a:rPr lang="en-US" sz="3200" dirty="0">
                <a:solidFill>
                  <a:schemeClr val="tx1"/>
                </a:solidFill>
                <a:latin typeface="Open Sans" panose="020B0604020202020204" pitchFamily="34" charset="0"/>
              </a:rPr>
              <a:t>are </a:t>
            </a:r>
            <a:r>
              <a:rPr lang="en-US" sz="3200" u="sng" dirty="0">
                <a:solidFill>
                  <a:schemeClr val="tx1"/>
                </a:solidFill>
                <a:latin typeface="Open Sans" panose="020B0604020202020204" pitchFamily="34" charset="0"/>
                <a:hlinkClick r:id="rId3">
                  <a:extLst>
                    <a:ext uri="{A12FA001-AC4F-418D-AE19-62706E023703}">
                      <ahyp:hlinkClr xmlns:ahyp="http://schemas.microsoft.com/office/drawing/2018/hyperlinkcolor" val="tx"/>
                    </a:ext>
                  </a:extLst>
                </a:hlinkClick>
              </a:rPr>
              <a:t>effective</a:t>
            </a:r>
            <a:r>
              <a:rPr lang="en-US" sz="3200" dirty="0">
                <a:solidFill>
                  <a:schemeClr val="tx1"/>
                </a:solidFill>
                <a:latin typeface="Open Sans" panose="020B0604020202020204" pitchFamily="34" charset="0"/>
              </a:rPr>
              <a:t>, and</a:t>
            </a:r>
          </a:p>
          <a:p>
            <a:pPr>
              <a:buFont typeface="Arial" panose="020B0604020202020204" pitchFamily="34" charset="0"/>
              <a:buChar char="•"/>
            </a:pPr>
            <a:r>
              <a:rPr lang="en-US" sz="3200" u="sng" dirty="0">
                <a:solidFill>
                  <a:schemeClr val="tx1"/>
                </a:solidFill>
                <a:latin typeface="Open Sans" panose="020B0604020202020204" pitchFamily="34" charset="0"/>
                <a:hlinkClick r:id="rId4">
                  <a:extLst>
                    <a:ext uri="{A12FA001-AC4F-418D-AE19-62706E023703}">
                      <ahyp:hlinkClr xmlns:ahyp="http://schemas.microsoft.com/office/drawing/2018/hyperlinkcolor" val="tx"/>
                    </a:ext>
                  </a:extLst>
                </a:hlinkClick>
              </a:rPr>
              <a:t>reduce your risk</a:t>
            </a:r>
            <a:r>
              <a:rPr lang="en-US" sz="3200" dirty="0">
                <a:solidFill>
                  <a:schemeClr val="tx1"/>
                </a:solidFill>
                <a:latin typeface="Open Sans" panose="020B0604020202020204" pitchFamily="34" charset="0"/>
              </a:rPr>
              <a:t> of severe illness.</a:t>
            </a:r>
          </a:p>
          <a:p>
            <a:pPr marL="0" indent="0">
              <a:buNone/>
            </a:pPr>
            <a:r>
              <a:rPr lang="en-US" sz="3200" dirty="0">
                <a:solidFill>
                  <a:schemeClr val="tx1"/>
                </a:solidFill>
                <a:latin typeface="Open Sans" panose="020B0604020202020204" pitchFamily="34" charset="0"/>
              </a:rPr>
              <a:t>CDC does not recommend one vaccine over another.”</a:t>
            </a:r>
          </a:p>
          <a:p>
            <a:r>
              <a:rPr lang="en-US" sz="3200" dirty="0">
                <a:solidFill>
                  <a:schemeClr val="tx1"/>
                </a:solidFill>
              </a:rPr>
              <a:t>How to Pick ‘Best for You’</a:t>
            </a:r>
          </a:p>
          <a:p>
            <a:endParaRPr lang="en-US" sz="3200" dirty="0"/>
          </a:p>
          <a:p>
            <a:pPr marL="0" indent="0" algn="l">
              <a:buNone/>
            </a:pPr>
            <a:endParaRPr lang="en-US" sz="3200" b="0" i="0" dirty="0">
              <a:solidFill>
                <a:srgbClr val="000000"/>
              </a:solidFill>
              <a:effectLst/>
              <a:latin typeface="Open Sans" panose="020B0604020202020204" pitchFamily="34" charset="0"/>
            </a:endParaRPr>
          </a:p>
          <a:p>
            <a:pPr lvl="1"/>
            <a:endParaRPr lang="en-US" sz="2600" dirty="0"/>
          </a:p>
          <a:p>
            <a:endParaRPr lang="en-US" sz="3200" dirty="0"/>
          </a:p>
        </p:txBody>
      </p:sp>
      <p:sp>
        <p:nvSpPr>
          <p:cNvPr id="4" name="TextBox 3">
            <a:extLst>
              <a:ext uri="{FF2B5EF4-FFF2-40B4-BE49-F238E27FC236}">
                <a16:creationId xmlns:a16="http://schemas.microsoft.com/office/drawing/2014/main" id="{F7B2C924-EF60-41F9-BA51-61708C106B32}"/>
              </a:ext>
            </a:extLst>
          </p:cNvPr>
          <p:cNvSpPr txBox="1"/>
          <p:nvPr/>
        </p:nvSpPr>
        <p:spPr>
          <a:xfrm>
            <a:off x="2404137" y="6551278"/>
            <a:ext cx="7383726" cy="307777"/>
          </a:xfrm>
          <a:prstGeom prst="rect">
            <a:avLst/>
          </a:prstGeom>
          <a:noFill/>
        </p:spPr>
        <p:txBody>
          <a:bodyPr wrap="square" rtlCol="0">
            <a:spAutoFit/>
          </a:bodyPr>
          <a:lstStyle/>
          <a:p>
            <a:pPr algn="ctr"/>
            <a:r>
              <a:rPr lang="en-US" sz="1400" dirty="0"/>
              <a:t>https://www.cdc.gov/coronavirus/2019-ncov/vaccines/different-vaccines.html</a:t>
            </a:r>
          </a:p>
        </p:txBody>
      </p:sp>
    </p:spTree>
    <p:extLst>
      <p:ext uri="{BB962C8B-B14F-4D97-AF65-F5344CB8AC3E}">
        <p14:creationId xmlns:p14="http://schemas.microsoft.com/office/powerpoint/2010/main" val="27332741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3C682F-D614-4DCA-9172-88C4060E5056}"/>
              </a:ext>
            </a:extLst>
          </p:cNvPr>
          <p:cNvSpPr>
            <a:spLocks noGrp="1"/>
          </p:cNvSpPr>
          <p:nvPr>
            <p:ph type="title"/>
          </p:nvPr>
        </p:nvSpPr>
        <p:spPr/>
        <p:txBody>
          <a:bodyPr/>
          <a:lstStyle/>
          <a:p>
            <a:pPr algn="ctr"/>
            <a:r>
              <a:rPr lang="en-US" dirty="0"/>
              <a:t>Balance Risk vs Benefit</a:t>
            </a:r>
          </a:p>
        </p:txBody>
      </p:sp>
      <p:pic>
        <p:nvPicPr>
          <p:cNvPr id="1030" name="Picture 6" descr="Chapter 9: Managing UDT Results – HARMS">
            <a:extLst>
              <a:ext uri="{FF2B5EF4-FFF2-40B4-BE49-F238E27FC236}">
                <a16:creationId xmlns:a16="http://schemas.microsoft.com/office/drawing/2014/main" id="{57365236-7C9D-4DD6-94DE-064D980FAD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3577" y="1651710"/>
            <a:ext cx="5335498" cy="5031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2292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93456-06EE-40D7-A7FF-E77C7B0B4531}"/>
              </a:ext>
            </a:extLst>
          </p:cNvPr>
          <p:cNvSpPr>
            <a:spLocks noGrp="1"/>
          </p:cNvSpPr>
          <p:nvPr>
            <p:ph type="title"/>
          </p:nvPr>
        </p:nvSpPr>
        <p:spPr>
          <a:xfrm>
            <a:off x="2231136" y="640081"/>
            <a:ext cx="7729728" cy="851095"/>
          </a:xfrm>
        </p:spPr>
        <p:txBody>
          <a:bodyPr>
            <a:normAutofit fontScale="90000"/>
          </a:bodyPr>
          <a:lstStyle/>
          <a:p>
            <a:pPr algn="ctr"/>
            <a:r>
              <a:rPr lang="en-US" sz="4000" dirty="0"/>
              <a:t>Pfizer BioNTech (COMIRNATY)</a:t>
            </a:r>
            <a:br>
              <a:rPr lang="en-US" sz="4000" dirty="0"/>
            </a:br>
            <a:endParaRPr lang="en-US" sz="4000" dirty="0"/>
          </a:p>
        </p:txBody>
      </p:sp>
      <p:sp>
        <p:nvSpPr>
          <p:cNvPr id="3" name="Content Placeholder 2">
            <a:extLst>
              <a:ext uri="{FF2B5EF4-FFF2-40B4-BE49-F238E27FC236}">
                <a16:creationId xmlns:a16="http://schemas.microsoft.com/office/drawing/2014/main" id="{1CF12119-8749-4D95-94CE-79E8D9F0333A}"/>
              </a:ext>
            </a:extLst>
          </p:cNvPr>
          <p:cNvSpPr>
            <a:spLocks noGrp="1"/>
          </p:cNvSpPr>
          <p:nvPr>
            <p:ph idx="1"/>
          </p:nvPr>
        </p:nvSpPr>
        <p:spPr>
          <a:xfrm>
            <a:off x="2231135" y="1786597"/>
            <a:ext cx="9529455" cy="4783015"/>
          </a:xfrm>
        </p:spPr>
        <p:txBody>
          <a:bodyPr>
            <a:normAutofit fontScale="92500" lnSpcReduction="10000"/>
          </a:bodyPr>
          <a:lstStyle/>
          <a:p>
            <a:r>
              <a:rPr lang="en-US" sz="3200" dirty="0"/>
              <a:t>FDA Approved August 23, 2021 for 16+</a:t>
            </a:r>
          </a:p>
          <a:p>
            <a:r>
              <a:rPr lang="en-US" sz="3200" dirty="0"/>
              <a:t>EUA for age 12-16</a:t>
            </a:r>
          </a:p>
          <a:p>
            <a:r>
              <a:rPr lang="en-US" sz="3200" dirty="0"/>
              <a:t>mRNA vaccine</a:t>
            </a:r>
          </a:p>
          <a:p>
            <a:r>
              <a:rPr lang="en-US" sz="3200" dirty="0"/>
              <a:t>2 shots, 21 days apart (full 14 days post 2</a:t>
            </a:r>
            <a:r>
              <a:rPr lang="en-US" sz="3200" baseline="30000" dirty="0"/>
              <a:t>nd</a:t>
            </a:r>
            <a:r>
              <a:rPr lang="en-US" sz="3200" dirty="0"/>
              <a:t> dose)</a:t>
            </a:r>
          </a:p>
          <a:p>
            <a:pPr lvl="2"/>
            <a:r>
              <a:rPr lang="en-US" sz="2800" dirty="0"/>
              <a:t>Immunocompromised 3</a:t>
            </a:r>
            <a:r>
              <a:rPr lang="en-US" sz="2800" baseline="30000" dirty="0"/>
              <a:t>rd</a:t>
            </a:r>
            <a:r>
              <a:rPr lang="en-US" sz="2800" dirty="0"/>
              <a:t> dose 28 days after</a:t>
            </a:r>
          </a:p>
          <a:p>
            <a:r>
              <a:rPr lang="en-US" sz="3200" dirty="0"/>
              <a:t>Booster 6 months after 2</a:t>
            </a:r>
            <a:r>
              <a:rPr lang="en-US" sz="3200" baseline="30000" dirty="0"/>
              <a:t>nd</a:t>
            </a:r>
            <a:r>
              <a:rPr lang="en-US" sz="3200" dirty="0"/>
              <a:t> shot</a:t>
            </a:r>
          </a:p>
          <a:p>
            <a:r>
              <a:rPr lang="en-US" sz="3200" dirty="0"/>
              <a:t>Only available at Health Department</a:t>
            </a:r>
          </a:p>
          <a:p>
            <a:r>
              <a:rPr lang="en-US" sz="3200" dirty="0"/>
              <a:t>Strict cold storage requirements (dry ice)</a:t>
            </a:r>
          </a:p>
          <a:p>
            <a:pPr lvl="2"/>
            <a:r>
              <a:rPr lang="en-US" sz="2800" dirty="0"/>
              <a:t>Relaxed storage requirements with FDA approval</a:t>
            </a:r>
          </a:p>
          <a:p>
            <a:endParaRPr lang="en-US" sz="3200" dirty="0"/>
          </a:p>
          <a:p>
            <a:pPr lvl="1"/>
            <a:endParaRPr lang="en-US" sz="2600" dirty="0"/>
          </a:p>
          <a:p>
            <a:endParaRPr lang="en-US" sz="3200" dirty="0"/>
          </a:p>
        </p:txBody>
      </p:sp>
      <p:sp>
        <p:nvSpPr>
          <p:cNvPr id="4" name="TextBox 3">
            <a:extLst>
              <a:ext uri="{FF2B5EF4-FFF2-40B4-BE49-F238E27FC236}">
                <a16:creationId xmlns:a16="http://schemas.microsoft.com/office/drawing/2014/main" id="{F2569AE6-6CEA-4BDC-BD11-37B25EF4E599}"/>
              </a:ext>
            </a:extLst>
          </p:cNvPr>
          <p:cNvSpPr txBox="1"/>
          <p:nvPr/>
        </p:nvSpPr>
        <p:spPr>
          <a:xfrm>
            <a:off x="431410" y="6551279"/>
            <a:ext cx="11329180" cy="313754"/>
          </a:xfrm>
          <a:prstGeom prst="rect">
            <a:avLst/>
          </a:prstGeom>
          <a:noFill/>
        </p:spPr>
        <p:txBody>
          <a:bodyPr wrap="square" rtlCol="0">
            <a:spAutoFit/>
          </a:bodyPr>
          <a:lstStyle/>
          <a:p>
            <a:pPr algn="ctr"/>
            <a:r>
              <a:rPr lang="en-US" sz="1400" dirty="0"/>
              <a:t>https://www.cdc.gov/coronavirus/2019-ncov/vaccines/different-vaccines/Pfizer-BioNTech.html</a:t>
            </a:r>
          </a:p>
        </p:txBody>
      </p:sp>
    </p:spTree>
    <p:extLst>
      <p:ext uri="{BB962C8B-B14F-4D97-AF65-F5344CB8AC3E}">
        <p14:creationId xmlns:p14="http://schemas.microsoft.com/office/powerpoint/2010/main" val="15113211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93456-06EE-40D7-A7FF-E77C7B0B4531}"/>
              </a:ext>
            </a:extLst>
          </p:cNvPr>
          <p:cNvSpPr>
            <a:spLocks noGrp="1"/>
          </p:cNvSpPr>
          <p:nvPr>
            <p:ph type="title"/>
          </p:nvPr>
        </p:nvSpPr>
        <p:spPr>
          <a:xfrm>
            <a:off x="2231136" y="640081"/>
            <a:ext cx="7729728" cy="851095"/>
          </a:xfrm>
        </p:spPr>
        <p:txBody>
          <a:bodyPr>
            <a:normAutofit/>
          </a:bodyPr>
          <a:lstStyle/>
          <a:p>
            <a:pPr algn="ctr"/>
            <a:r>
              <a:rPr lang="en-US" sz="4000" dirty="0"/>
              <a:t>Moderna</a:t>
            </a:r>
          </a:p>
        </p:txBody>
      </p:sp>
      <p:sp>
        <p:nvSpPr>
          <p:cNvPr id="4" name="TextBox 3">
            <a:extLst>
              <a:ext uri="{FF2B5EF4-FFF2-40B4-BE49-F238E27FC236}">
                <a16:creationId xmlns:a16="http://schemas.microsoft.com/office/drawing/2014/main" id="{E4AC25E2-1141-45DC-886A-D2E609B05F93}"/>
              </a:ext>
            </a:extLst>
          </p:cNvPr>
          <p:cNvSpPr txBox="1"/>
          <p:nvPr/>
        </p:nvSpPr>
        <p:spPr>
          <a:xfrm>
            <a:off x="431410" y="6551279"/>
            <a:ext cx="11329180" cy="313754"/>
          </a:xfrm>
          <a:prstGeom prst="rect">
            <a:avLst/>
          </a:prstGeom>
          <a:noFill/>
        </p:spPr>
        <p:txBody>
          <a:bodyPr wrap="square" rtlCol="0">
            <a:spAutoFit/>
          </a:bodyPr>
          <a:lstStyle/>
          <a:p>
            <a:pPr algn="ctr"/>
            <a:r>
              <a:rPr lang="en-US" sz="1400" dirty="0"/>
              <a:t>https://www.cdc.gov/coronavirus/2019-ncov/vaccines/different-vaccines/Moderna.html</a:t>
            </a:r>
          </a:p>
        </p:txBody>
      </p:sp>
      <p:sp>
        <p:nvSpPr>
          <p:cNvPr id="8" name="Content Placeholder 2">
            <a:extLst>
              <a:ext uri="{FF2B5EF4-FFF2-40B4-BE49-F238E27FC236}">
                <a16:creationId xmlns:a16="http://schemas.microsoft.com/office/drawing/2014/main" id="{8042FB22-AC08-4C86-96AD-2DA17A2F0626}"/>
              </a:ext>
            </a:extLst>
          </p:cNvPr>
          <p:cNvSpPr txBox="1">
            <a:spLocks/>
          </p:cNvSpPr>
          <p:nvPr/>
        </p:nvSpPr>
        <p:spPr>
          <a:xfrm>
            <a:off x="2231135" y="1786597"/>
            <a:ext cx="9627930" cy="4783015"/>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3200" dirty="0"/>
              <a:t>EUA for ages 18+ </a:t>
            </a:r>
          </a:p>
          <a:p>
            <a:pPr lvl="2"/>
            <a:r>
              <a:rPr lang="en-US" sz="2800" dirty="0"/>
              <a:t>In Europe age 12-17 since July </a:t>
            </a:r>
          </a:p>
          <a:p>
            <a:r>
              <a:rPr lang="en-US" sz="3200" dirty="0"/>
              <a:t>mRNA vaccine</a:t>
            </a:r>
          </a:p>
          <a:p>
            <a:pPr lvl="1"/>
            <a:r>
              <a:rPr lang="en-US" sz="3000" dirty="0"/>
              <a:t>Higher dose than Pfizer, cause higher titers or AE</a:t>
            </a:r>
          </a:p>
          <a:p>
            <a:r>
              <a:rPr lang="en-US" sz="3200" dirty="0"/>
              <a:t>2 shots, 28 days apart (full 14 days post 2</a:t>
            </a:r>
            <a:r>
              <a:rPr lang="en-US" sz="3200" baseline="30000" dirty="0"/>
              <a:t>nd</a:t>
            </a:r>
            <a:r>
              <a:rPr lang="en-US" sz="3200" dirty="0"/>
              <a:t> dose)</a:t>
            </a:r>
          </a:p>
          <a:p>
            <a:pPr lvl="2"/>
            <a:r>
              <a:rPr lang="en-US" sz="3000" dirty="0"/>
              <a:t>Immunocompromised 3</a:t>
            </a:r>
            <a:r>
              <a:rPr lang="en-US" sz="3000" baseline="30000" dirty="0"/>
              <a:t>rd</a:t>
            </a:r>
            <a:r>
              <a:rPr lang="en-US" sz="3000" dirty="0"/>
              <a:t> dose 28 days after</a:t>
            </a:r>
            <a:endParaRPr lang="en-US" sz="2800" dirty="0"/>
          </a:p>
          <a:p>
            <a:r>
              <a:rPr lang="en-US" sz="3200" dirty="0"/>
              <a:t>Not approved for a booster … yet</a:t>
            </a:r>
          </a:p>
          <a:p>
            <a:r>
              <a:rPr lang="en-US" sz="3200" dirty="0"/>
              <a:t>Most accessible in our area (we give)</a:t>
            </a:r>
          </a:p>
          <a:p>
            <a:r>
              <a:rPr lang="en-US" sz="3200" dirty="0"/>
              <a:t>Regular freezer temperature – preferred rural</a:t>
            </a:r>
          </a:p>
          <a:p>
            <a:pPr lvl="1"/>
            <a:endParaRPr lang="en-US" sz="2600" dirty="0"/>
          </a:p>
          <a:p>
            <a:endParaRPr lang="en-US" sz="3200" dirty="0"/>
          </a:p>
        </p:txBody>
      </p:sp>
    </p:spTree>
    <p:extLst>
      <p:ext uri="{BB962C8B-B14F-4D97-AF65-F5344CB8AC3E}">
        <p14:creationId xmlns:p14="http://schemas.microsoft.com/office/powerpoint/2010/main" val="42618696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93456-06EE-40D7-A7FF-E77C7B0B4531}"/>
              </a:ext>
            </a:extLst>
          </p:cNvPr>
          <p:cNvSpPr>
            <a:spLocks noGrp="1"/>
          </p:cNvSpPr>
          <p:nvPr>
            <p:ph type="title"/>
          </p:nvPr>
        </p:nvSpPr>
        <p:spPr>
          <a:xfrm>
            <a:off x="2231136" y="640081"/>
            <a:ext cx="7729728" cy="851095"/>
          </a:xfrm>
        </p:spPr>
        <p:txBody>
          <a:bodyPr>
            <a:normAutofit fontScale="90000"/>
          </a:bodyPr>
          <a:lstStyle/>
          <a:p>
            <a:pPr algn="ctr"/>
            <a:r>
              <a:rPr lang="en-US" sz="4000" dirty="0"/>
              <a:t>Johnson &amp; Johnson (Janssen)</a:t>
            </a:r>
            <a:br>
              <a:rPr lang="en-US" sz="4000" dirty="0"/>
            </a:br>
            <a:endParaRPr lang="en-US" sz="4000" dirty="0"/>
          </a:p>
        </p:txBody>
      </p:sp>
      <p:sp>
        <p:nvSpPr>
          <p:cNvPr id="3" name="Content Placeholder 2">
            <a:extLst>
              <a:ext uri="{FF2B5EF4-FFF2-40B4-BE49-F238E27FC236}">
                <a16:creationId xmlns:a16="http://schemas.microsoft.com/office/drawing/2014/main" id="{1CF12119-8749-4D95-94CE-79E8D9F0333A}"/>
              </a:ext>
            </a:extLst>
          </p:cNvPr>
          <p:cNvSpPr>
            <a:spLocks noGrp="1"/>
          </p:cNvSpPr>
          <p:nvPr>
            <p:ph idx="1"/>
          </p:nvPr>
        </p:nvSpPr>
        <p:spPr>
          <a:xfrm>
            <a:off x="2231135" y="1786597"/>
            <a:ext cx="9529455" cy="4783015"/>
          </a:xfrm>
        </p:spPr>
        <p:txBody>
          <a:bodyPr>
            <a:normAutofit/>
          </a:bodyPr>
          <a:lstStyle/>
          <a:p>
            <a:r>
              <a:rPr lang="en-US" sz="3200" dirty="0"/>
              <a:t>EUA for ages 18+</a:t>
            </a:r>
          </a:p>
          <a:p>
            <a:r>
              <a:rPr lang="en-US" sz="3200" dirty="0"/>
              <a:t>Viral vector vaccine</a:t>
            </a:r>
          </a:p>
          <a:p>
            <a:r>
              <a:rPr lang="en-US" sz="3200" dirty="0"/>
              <a:t>1 shot (full 14 days post dose)</a:t>
            </a:r>
          </a:p>
          <a:p>
            <a:r>
              <a:rPr lang="en-US" sz="3200" dirty="0"/>
              <a:t>No booster shot yet … expected soon</a:t>
            </a:r>
          </a:p>
          <a:p>
            <a:r>
              <a:rPr lang="en-US" sz="3200" dirty="0"/>
              <a:t>Less availability locally but some</a:t>
            </a:r>
          </a:p>
          <a:p>
            <a:r>
              <a:rPr lang="en-US" sz="3200" dirty="0"/>
              <a:t>Regular fridge temperature</a:t>
            </a:r>
          </a:p>
          <a:p>
            <a:endParaRPr lang="en-US" sz="3200" dirty="0"/>
          </a:p>
          <a:p>
            <a:endParaRPr lang="en-US" sz="3200" dirty="0"/>
          </a:p>
          <a:p>
            <a:pPr lvl="1"/>
            <a:endParaRPr lang="en-US" sz="2600" dirty="0"/>
          </a:p>
          <a:p>
            <a:endParaRPr lang="en-US" sz="3200" dirty="0"/>
          </a:p>
        </p:txBody>
      </p:sp>
      <p:sp>
        <p:nvSpPr>
          <p:cNvPr id="4" name="TextBox 3">
            <a:extLst>
              <a:ext uri="{FF2B5EF4-FFF2-40B4-BE49-F238E27FC236}">
                <a16:creationId xmlns:a16="http://schemas.microsoft.com/office/drawing/2014/main" id="{F2569AE6-6CEA-4BDC-BD11-37B25EF4E599}"/>
              </a:ext>
            </a:extLst>
          </p:cNvPr>
          <p:cNvSpPr txBox="1"/>
          <p:nvPr/>
        </p:nvSpPr>
        <p:spPr>
          <a:xfrm>
            <a:off x="431410" y="6551279"/>
            <a:ext cx="11329180" cy="313754"/>
          </a:xfrm>
          <a:prstGeom prst="rect">
            <a:avLst/>
          </a:prstGeom>
          <a:noFill/>
        </p:spPr>
        <p:txBody>
          <a:bodyPr wrap="square" rtlCol="0">
            <a:spAutoFit/>
          </a:bodyPr>
          <a:lstStyle/>
          <a:p>
            <a:pPr algn="ctr"/>
            <a:r>
              <a:rPr lang="en-US" sz="1400" dirty="0"/>
              <a:t>https://www.cdc.gov/coronavirus/2019-ncov/vaccines/different-vaccines/janssen.html</a:t>
            </a:r>
          </a:p>
        </p:txBody>
      </p:sp>
    </p:spTree>
    <p:extLst>
      <p:ext uri="{BB962C8B-B14F-4D97-AF65-F5344CB8AC3E}">
        <p14:creationId xmlns:p14="http://schemas.microsoft.com/office/powerpoint/2010/main" val="38971242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93456-06EE-40D7-A7FF-E77C7B0B4531}"/>
              </a:ext>
            </a:extLst>
          </p:cNvPr>
          <p:cNvSpPr>
            <a:spLocks noGrp="1"/>
          </p:cNvSpPr>
          <p:nvPr>
            <p:ph type="title"/>
          </p:nvPr>
        </p:nvSpPr>
        <p:spPr>
          <a:xfrm>
            <a:off x="2231136" y="640081"/>
            <a:ext cx="7729728" cy="851095"/>
          </a:xfrm>
        </p:spPr>
        <p:txBody>
          <a:bodyPr>
            <a:normAutofit/>
          </a:bodyPr>
          <a:lstStyle/>
          <a:p>
            <a:pPr algn="ctr"/>
            <a:r>
              <a:rPr lang="en-US" sz="4000" dirty="0"/>
              <a:t>Pfizer Side Effects???</a:t>
            </a:r>
          </a:p>
        </p:txBody>
      </p:sp>
      <p:sp>
        <p:nvSpPr>
          <p:cNvPr id="4" name="TextBox 3">
            <a:extLst>
              <a:ext uri="{FF2B5EF4-FFF2-40B4-BE49-F238E27FC236}">
                <a16:creationId xmlns:a16="http://schemas.microsoft.com/office/drawing/2014/main" id="{E0BEFAA6-F1EC-4DCC-8C52-8A45ECABAE70}"/>
              </a:ext>
            </a:extLst>
          </p:cNvPr>
          <p:cNvSpPr txBox="1"/>
          <p:nvPr/>
        </p:nvSpPr>
        <p:spPr>
          <a:xfrm>
            <a:off x="431410" y="6551279"/>
            <a:ext cx="11329180" cy="313754"/>
          </a:xfrm>
          <a:prstGeom prst="rect">
            <a:avLst/>
          </a:prstGeom>
          <a:noFill/>
        </p:spPr>
        <p:txBody>
          <a:bodyPr wrap="square" rtlCol="0">
            <a:spAutoFit/>
          </a:bodyPr>
          <a:lstStyle/>
          <a:p>
            <a:pPr algn="ctr"/>
            <a:r>
              <a:rPr lang="en-US" sz="1400" dirty="0"/>
              <a:t>https://www.uptodate.com/contents/covid-19-vaccines-to-prevent-sars-cov-2-infection#H2581314898</a:t>
            </a:r>
          </a:p>
        </p:txBody>
      </p:sp>
      <p:graphicFrame>
        <p:nvGraphicFramePr>
          <p:cNvPr id="6" name="Table 5">
            <a:extLst>
              <a:ext uri="{FF2B5EF4-FFF2-40B4-BE49-F238E27FC236}">
                <a16:creationId xmlns:a16="http://schemas.microsoft.com/office/drawing/2014/main" id="{0B343014-34B0-40A3-97E9-60BFA0B834FC}"/>
              </a:ext>
            </a:extLst>
          </p:cNvPr>
          <p:cNvGraphicFramePr>
            <a:graphicFrameLocks noGrp="1"/>
          </p:cNvGraphicFramePr>
          <p:nvPr>
            <p:extLst>
              <p:ext uri="{D42A27DB-BD31-4B8C-83A1-F6EECF244321}">
                <p14:modId xmlns:p14="http://schemas.microsoft.com/office/powerpoint/2010/main" val="893500964"/>
              </p:ext>
            </p:extLst>
          </p:nvPr>
        </p:nvGraphicFramePr>
        <p:xfrm>
          <a:off x="2574701" y="1323975"/>
          <a:ext cx="8127999" cy="2494280"/>
        </p:xfrm>
        <a:graphic>
          <a:graphicData uri="http://schemas.openxmlformats.org/drawingml/2006/table">
            <a:tbl>
              <a:tblPr firstRow="1" bandRow="1">
                <a:tableStyleId>{5C22544A-7EE6-4342-B048-85BDC9FD1C3A}</a:tableStyleId>
              </a:tblPr>
              <a:tblGrid>
                <a:gridCol w="4203739">
                  <a:extLst>
                    <a:ext uri="{9D8B030D-6E8A-4147-A177-3AD203B41FA5}">
                      <a16:colId xmlns:a16="http://schemas.microsoft.com/office/drawing/2014/main" val="2687424838"/>
                    </a:ext>
                  </a:extLst>
                </a:gridCol>
                <a:gridCol w="2053883">
                  <a:extLst>
                    <a:ext uri="{9D8B030D-6E8A-4147-A177-3AD203B41FA5}">
                      <a16:colId xmlns:a16="http://schemas.microsoft.com/office/drawing/2014/main" val="1168241889"/>
                    </a:ext>
                  </a:extLst>
                </a:gridCol>
                <a:gridCol w="1870377">
                  <a:extLst>
                    <a:ext uri="{9D8B030D-6E8A-4147-A177-3AD203B41FA5}">
                      <a16:colId xmlns:a16="http://schemas.microsoft.com/office/drawing/2014/main" val="933040682"/>
                    </a:ext>
                  </a:extLst>
                </a:gridCol>
              </a:tblGrid>
              <a:tr h="370840">
                <a:tc>
                  <a:txBody>
                    <a:bodyPr/>
                    <a:lstStyle/>
                    <a:p>
                      <a:r>
                        <a:rPr lang="en-US" dirty="0"/>
                        <a:t>Reaction</a:t>
                      </a:r>
                    </a:p>
                  </a:txBody>
                  <a:tcPr/>
                </a:tc>
                <a:tc>
                  <a:txBody>
                    <a:bodyPr/>
                    <a:lstStyle/>
                    <a:p>
                      <a:r>
                        <a:rPr lang="en-US" dirty="0"/>
                        <a:t>After 1</a:t>
                      </a:r>
                      <a:r>
                        <a:rPr lang="en-US" baseline="30000" dirty="0"/>
                        <a:t>st</a:t>
                      </a:r>
                      <a:r>
                        <a:rPr lang="en-US" dirty="0"/>
                        <a:t> Dose</a:t>
                      </a:r>
                    </a:p>
                  </a:txBody>
                  <a:tcPr/>
                </a:tc>
                <a:tc>
                  <a:txBody>
                    <a:bodyPr/>
                    <a:lstStyle/>
                    <a:p>
                      <a:r>
                        <a:rPr lang="en-US" dirty="0"/>
                        <a:t>After 2</a:t>
                      </a:r>
                      <a:r>
                        <a:rPr lang="en-US" baseline="30000" dirty="0"/>
                        <a:t>nd</a:t>
                      </a:r>
                      <a:r>
                        <a:rPr lang="en-US" dirty="0"/>
                        <a:t> Dose</a:t>
                      </a:r>
                    </a:p>
                  </a:txBody>
                  <a:tcPr/>
                </a:tc>
                <a:extLst>
                  <a:ext uri="{0D108BD9-81ED-4DB2-BD59-A6C34878D82A}">
                    <a16:rowId xmlns:a16="http://schemas.microsoft.com/office/drawing/2014/main" val="2247514221"/>
                  </a:ext>
                </a:extLst>
              </a:tr>
              <a:tr h="370840">
                <a:tc>
                  <a:txBody>
                    <a:bodyPr/>
                    <a:lstStyle/>
                    <a:p>
                      <a:r>
                        <a:rPr lang="en-US" dirty="0"/>
                        <a:t>Local Reaction (Pain, Redness, Swelling, Itching) most mild/mod</a:t>
                      </a:r>
                    </a:p>
                  </a:txBody>
                  <a:tcPr/>
                </a:tc>
                <a:tc>
                  <a:txBody>
                    <a:bodyPr/>
                    <a:lstStyle/>
                    <a:p>
                      <a:r>
                        <a:rPr lang="en-US" dirty="0"/>
                        <a:t>65%</a:t>
                      </a:r>
                    </a:p>
                  </a:txBody>
                  <a:tcPr/>
                </a:tc>
                <a:tc>
                  <a:txBody>
                    <a:bodyPr/>
                    <a:lstStyle/>
                    <a:p>
                      <a:r>
                        <a:rPr lang="en-US" dirty="0"/>
                        <a:t>65%</a:t>
                      </a:r>
                    </a:p>
                  </a:txBody>
                  <a:tcPr/>
                </a:tc>
                <a:extLst>
                  <a:ext uri="{0D108BD9-81ED-4DB2-BD59-A6C34878D82A}">
                    <a16:rowId xmlns:a16="http://schemas.microsoft.com/office/drawing/2014/main" val="954284617"/>
                  </a:ext>
                </a:extLst>
              </a:tr>
              <a:tr h="370840">
                <a:tc>
                  <a:txBody>
                    <a:bodyPr/>
                    <a:lstStyle/>
                    <a:p>
                      <a:r>
                        <a:rPr lang="en-US" dirty="0"/>
                        <a:t>Fatigue</a:t>
                      </a:r>
                    </a:p>
                  </a:txBody>
                  <a:tcPr/>
                </a:tc>
                <a:tc>
                  <a:txBody>
                    <a:bodyPr/>
                    <a:lstStyle/>
                    <a:p>
                      <a:r>
                        <a:rPr lang="en-US" dirty="0"/>
                        <a:t>29%</a:t>
                      </a:r>
                    </a:p>
                  </a:txBody>
                  <a:tcPr/>
                </a:tc>
                <a:tc>
                  <a:txBody>
                    <a:bodyPr/>
                    <a:lstStyle/>
                    <a:p>
                      <a:r>
                        <a:rPr lang="en-US" dirty="0"/>
                        <a:t>48%</a:t>
                      </a:r>
                    </a:p>
                  </a:txBody>
                  <a:tcPr/>
                </a:tc>
                <a:extLst>
                  <a:ext uri="{0D108BD9-81ED-4DB2-BD59-A6C34878D82A}">
                    <a16:rowId xmlns:a16="http://schemas.microsoft.com/office/drawing/2014/main" val="1083387765"/>
                  </a:ext>
                </a:extLst>
              </a:tr>
              <a:tr h="370840">
                <a:tc>
                  <a:txBody>
                    <a:bodyPr/>
                    <a:lstStyle/>
                    <a:p>
                      <a:r>
                        <a:rPr lang="en-US" dirty="0"/>
                        <a:t>Headache</a:t>
                      </a:r>
                    </a:p>
                  </a:txBody>
                  <a:tcPr/>
                </a:tc>
                <a:tc>
                  <a:txBody>
                    <a:bodyPr/>
                    <a:lstStyle/>
                    <a:p>
                      <a:r>
                        <a:rPr lang="en-US" dirty="0"/>
                        <a:t>25%</a:t>
                      </a:r>
                    </a:p>
                  </a:txBody>
                  <a:tcPr/>
                </a:tc>
                <a:tc>
                  <a:txBody>
                    <a:bodyPr/>
                    <a:lstStyle/>
                    <a:p>
                      <a:r>
                        <a:rPr lang="en-US" dirty="0"/>
                        <a:t>40%</a:t>
                      </a:r>
                    </a:p>
                  </a:txBody>
                  <a:tcPr/>
                </a:tc>
                <a:extLst>
                  <a:ext uri="{0D108BD9-81ED-4DB2-BD59-A6C34878D82A}">
                    <a16:rowId xmlns:a16="http://schemas.microsoft.com/office/drawing/2014/main" val="3975923267"/>
                  </a:ext>
                </a:extLst>
              </a:tr>
              <a:tr h="370840">
                <a:tc>
                  <a:txBody>
                    <a:bodyPr/>
                    <a:lstStyle/>
                    <a:p>
                      <a:r>
                        <a:rPr lang="en-US" dirty="0"/>
                        <a:t>Myalgia (Muscle Pain)</a:t>
                      </a:r>
                    </a:p>
                  </a:txBody>
                  <a:tcPr/>
                </a:tc>
                <a:tc>
                  <a:txBody>
                    <a:bodyPr/>
                    <a:lstStyle/>
                    <a:p>
                      <a:r>
                        <a:rPr lang="en-US" dirty="0"/>
                        <a:t>17%</a:t>
                      </a:r>
                    </a:p>
                  </a:txBody>
                  <a:tcPr/>
                </a:tc>
                <a:tc>
                  <a:txBody>
                    <a:bodyPr/>
                    <a:lstStyle/>
                    <a:p>
                      <a:r>
                        <a:rPr lang="en-US" dirty="0"/>
                        <a:t>37%</a:t>
                      </a:r>
                    </a:p>
                  </a:txBody>
                  <a:tcPr/>
                </a:tc>
                <a:extLst>
                  <a:ext uri="{0D108BD9-81ED-4DB2-BD59-A6C34878D82A}">
                    <a16:rowId xmlns:a16="http://schemas.microsoft.com/office/drawing/2014/main" val="1521247046"/>
                  </a:ext>
                </a:extLst>
              </a:tr>
              <a:tr h="370840">
                <a:tc>
                  <a:txBody>
                    <a:bodyPr/>
                    <a:lstStyle/>
                    <a:p>
                      <a:r>
                        <a:rPr lang="en-US" dirty="0"/>
                        <a:t>Fever, Chills, Fever</a:t>
                      </a:r>
                    </a:p>
                  </a:txBody>
                  <a:tcPr/>
                </a:tc>
                <a:tc>
                  <a:txBody>
                    <a:bodyPr/>
                    <a:lstStyle/>
                    <a:p>
                      <a:r>
                        <a:rPr lang="en-US" dirty="0"/>
                        <a:t>Not reported</a:t>
                      </a:r>
                    </a:p>
                  </a:txBody>
                  <a:tcPr/>
                </a:tc>
                <a:tc>
                  <a:txBody>
                    <a:bodyPr/>
                    <a:lstStyle/>
                    <a:p>
                      <a:r>
                        <a:rPr lang="en-US" dirty="0"/>
                        <a:t>20%</a:t>
                      </a:r>
                    </a:p>
                  </a:txBody>
                  <a:tcPr/>
                </a:tc>
                <a:extLst>
                  <a:ext uri="{0D108BD9-81ED-4DB2-BD59-A6C34878D82A}">
                    <a16:rowId xmlns:a16="http://schemas.microsoft.com/office/drawing/2014/main" val="1316085327"/>
                  </a:ext>
                </a:extLst>
              </a:tr>
            </a:tbl>
          </a:graphicData>
        </a:graphic>
      </p:graphicFrame>
      <p:sp>
        <p:nvSpPr>
          <p:cNvPr id="7" name="Content Placeholder 2">
            <a:extLst>
              <a:ext uri="{FF2B5EF4-FFF2-40B4-BE49-F238E27FC236}">
                <a16:creationId xmlns:a16="http://schemas.microsoft.com/office/drawing/2014/main" id="{9303F5C5-C8E7-417F-B314-F19C1EECE0AE}"/>
              </a:ext>
            </a:extLst>
          </p:cNvPr>
          <p:cNvSpPr txBox="1">
            <a:spLocks/>
          </p:cNvSpPr>
          <p:nvPr/>
        </p:nvSpPr>
        <p:spPr>
          <a:xfrm>
            <a:off x="2574701" y="3872063"/>
            <a:ext cx="9529455" cy="825016"/>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3200" dirty="0"/>
              <a:t>Reactions most often day following vaccination</a:t>
            </a:r>
          </a:p>
          <a:p>
            <a:r>
              <a:rPr lang="en-US" sz="3200" dirty="0"/>
              <a:t>Less frequent among 65+ but still present</a:t>
            </a:r>
          </a:p>
          <a:p>
            <a:pPr lvl="1"/>
            <a:endParaRPr lang="en-US" sz="3000" dirty="0"/>
          </a:p>
          <a:p>
            <a:endParaRPr lang="en-US" sz="3200" dirty="0"/>
          </a:p>
          <a:p>
            <a:pPr lvl="1"/>
            <a:endParaRPr lang="en-US" sz="2600" dirty="0"/>
          </a:p>
          <a:p>
            <a:endParaRPr lang="en-US" sz="3200" dirty="0"/>
          </a:p>
        </p:txBody>
      </p:sp>
      <p:graphicFrame>
        <p:nvGraphicFramePr>
          <p:cNvPr id="8" name="Table 7">
            <a:extLst>
              <a:ext uri="{FF2B5EF4-FFF2-40B4-BE49-F238E27FC236}">
                <a16:creationId xmlns:a16="http://schemas.microsoft.com/office/drawing/2014/main" id="{F3230F9D-56B5-42DD-86C9-F13CD88A5271}"/>
              </a:ext>
            </a:extLst>
          </p:cNvPr>
          <p:cNvGraphicFramePr>
            <a:graphicFrameLocks noGrp="1"/>
          </p:cNvGraphicFramePr>
          <p:nvPr>
            <p:extLst>
              <p:ext uri="{D42A27DB-BD31-4B8C-83A1-F6EECF244321}">
                <p14:modId xmlns:p14="http://schemas.microsoft.com/office/powerpoint/2010/main" val="690538061"/>
              </p:ext>
            </p:extLst>
          </p:nvPr>
        </p:nvGraphicFramePr>
        <p:xfrm>
          <a:off x="3509889" y="4697079"/>
          <a:ext cx="6257622" cy="1854200"/>
        </p:xfrm>
        <a:graphic>
          <a:graphicData uri="http://schemas.openxmlformats.org/drawingml/2006/table">
            <a:tbl>
              <a:tblPr firstRow="1" bandRow="1">
                <a:tableStyleId>{5C22544A-7EE6-4342-B048-85BDC9FD1C3A}</a:tableStyleId>
              </a:tblPr>
              <a:tblGrid>
                <a:gridCol w="4203739">
                  <a:extLst>
                    <a:ext uri="{9D8B030D-6E8A-4147-A177-3AD203B41FA5}">
                      <a16:colId xmlns:a16="http://schemas.microsoft.com/office/drawing/2014/main" val="2687424838"/>
                    </a:ext>
                  </a:extLst>
                </a:gridCol>
                <a:gridCol w="2053883">
                  <a:extLst>
                    <a:ext uri="{9D8B030D-6E8A-4147-A177-3AD203B41FA5}">
                      <a16:colId xmlns:a16="http://schemas.microsoft.com/office/drawing/2014/main" val="1168241889"/>
                    </a:ext>
                  </a:extLst>
                </a:gridCol>
              </a:tblGrid>
              <a:tr h="370840">
                <a:tc>
                  <a:txBody>
                    <a:bodyPr/>
                    <a:lstStyle/>
                    <a:p>
                      <a:r>
                        <a:rPr lang="en-US" dirty="0"/>
                        <a:t>Reaction (12-15 </a:t>
                      </a:r>
                      <a:r>
                        <a:rPr lang="en-US" dirty="0" err="1"/>
                        <a:t>yr</a:t>
                      </a:r>
                      <a:r>
                        <a:rPr lang="en-US" dirty="0"/>
                        <a:t> </a:t>
                      </a:r>
                      <a:r>
                        <a:rPr lang="en-US" dirty="0" err="1"/>
                        <a:t>olds</a:t>
                      </a:r>
                      <a:r>
                        <a:rPr lang="en-US" dirty="0"/>
                        <a:t>)</a:t>
                      </a:r>
                    </a:p>
                  </a:txBody>
                  <a:tcPr/>
                </a:tc>
                <a:tc>
                  <a:txBody>
                    <a:bodyPr/>
                    <a:lstStyle/>
                    <a:p>
                      <a:r>
                        <a:rPr lang="en-US" dirty="0"/>
                        <a:t>After 2</a:t>
                      </a:r>
                      <a:r>
                        <a:rPr lang="en-US" baseline="30000" dirty="0"/>
                        <a:t>nd</a:t>
                      </a:r>
                      <a:r>
                        <a:rPr lang="en-US" dirty="0"/>
                        <a:t> Dose</a:t>
                      </a:r>
                    </a:p>
                  </a:txBody>
                  <a:tcPr/>
                </a:tc>
                <a:extLst>
                  <a:ext uri="{0D108BD9-81ED-4DB2-BD59-A6C34878D82A}">
                    <a16:rowId xmlns:a16="http://schemas.microsoft.com/office/drawing/2014/main" val="2247514221"/>
                  </a:ext>
                </a:extLst>
              </a:tr>
              <a:tr h="370840">
                <a:tc>
                  <a:txBody>
                    <a:bodyPr/>
                    <a:lstStyle/>
                    <a:p>
                      <a:r>
                        <a:rPr lang="en-US" dirty="0"/>
                        <a:t>Fatigue</a:t>
                      </a:r>
                    </a:p>
                  </a:txBody>
                  <a:tcPr/>
                </a:tc>
                <a:tc>
                  <a:txBody>
                    <a:bodyPr/>
                    <a:lstStyle/>
                    <a:p>
                      <a:r>
                        <a:rPr lang="en-US" dirty="0"/>
                        <a:t>66%</a:t>
                      </a:r>
                    </a:p>
                  </a:txBody>
                  <a:tcPr/>
                </a:tc>
                <a:extLst>
                  <a:ext uri="{0D108BD9-81ED-4DB2-BD59-A6C34878D82A}">
                    <a16:rowId xmlns:a16="http://schemas.microsoft.com/office/drawing/2014/main" val="1083387765"/>
                  </a:ext>
                </a:extLst>
              </a:tr>
              <a:tr h="370840">
                <a:tc>
                  <a:txBody>
                    <a:bodyPr/>
                    <a:lstStyle/>
                    <a:p>
                      <a:r>
                        <a:rPr lang="en-US" dirty="0"/>
                        <a:t>Headache</a:t>
                      </a:r>
                    </a:p>
                  </a:txBody>
                  <a:tcPr/>
                </a:tc>
                <a:tc>
                  <a:txBody>
                    <a:bodyPr/>
                    <a:lstStyle/>
                    <a:p>
                      <a:r>
                        <a:rPr lang="en-US" dirty="0"/>
                        <a:t>65%</a:t>
                      </a:r>
                    </a:p>
                  </a:txBody>
                  <a:tcPr/>
                </a:tc>
                <a:extLst>
                  <a:ext uri="{0D108BD9-81ED-4DB2-BD59-A6C34878D82A}">
                    <a16:rowId xmlns:a16="http://schemas.microsoft.com/office/drawing/2014/main" val="3975923267"/>
                  </a:ext>
                </a:extLst>
              </a:tr>
              <a:tr h="370840">
                <a:tc>
                  <a:txBody>
                    <a:bodyPr/>
                    <a:lstStyle/>
                    <a:p>
                      <a:r>
                        <a:rPr lang="en-US" dirty="0"/>
                        <a:t>Chills</a:t>
                      </a:r>
                    </a:p>
                  </a:txBody>
                  <a:tcPr/>
                </a:tc>
                <a:tc>
                  <a:txBody>
                    <a:bodyPr/>
                    <a:lstStyle/>
                    <a:p>
                      <a:r>
                        <a:rPr lang="en-US" dirty="0"/>
                        <a:t>42%</a:t>
                      </a:r>
                    </a:p>
                  </a:txBody>
                  <a:tcPr/>
                </a:tc>
                <a:extLst>
                  <a:ext uri="{0D108BD9-81ED-4DB2-BD59-A6C34878D82A}">
                    <a16:rowId xmlns:a16="http://schemas.microsoft.com/office/drawing/2014/main" val="1521247046"/>
                  </a:ext>
                </a:extLst>
              </a:tr>
              <a:tr h="370840">
                <a:tc>
                  <a:txBody>
                    <a:bodyPr/>
                    <a:lstStyle/>
                    <a:p>
                      <a:r>
                        <a:rPr lang="en-US" dirty="0"/>
                        <a:t>Myalgia</a:t>
                      </a:r>
                    </a:p>
                  </a:txBody>
                  <a:tcPr/>
                </a:tc>
                <a:tc>
                  <a:txBody>
                    <a:bodyPr/>
                    <a:lstStyle/>
                    <a:p>
                      <a:r>
                        <a:rPr lang="en-US" dirty="0"/>
                        <a:t>32%</a:t>
                      </a:r>
                    </a:p>
                  </a:txBody>
                  <a:tcPr/>
                </a:tc>
                <a:extLst>
                  <a:ext uri="{0D108BD9-81ED-4DB2-BD59-A6C34878D82A}">
                    <a16:rowId xmlns:a16="http://schemas.microsoft.com/office/drawing/2014/main" val="1316085327"/>
                  </a:ext>
                </a:extLst>
              </a:tr>
            </a:tbl>
          </a:graphicData>
        </a:graphic>
      </p:graphicFrame>
    </p:spTree>
    <p:extLst>
      <p:ext uri="{BB962C8B-B14F-4D97-AF65-F5344CB8AC3E}">
        <p14:creationId xmlns:p14="http://schemas.microsoft.com/office/powerpoint/2010/main" val="40038500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93456-06EE-40D7-A7FF-E77C7B0B4531}"/>
              </a:ext>
            </a:extLst>
          </p:cNvPr>
          <p:cNvSpPr>
            <a:spLocks noGrp="1"/>
          </p:cNvSpPr>
          <p:nvPr>
            <p:ph type="title"/>
          </p:nvPr>
        </p:nvSpPr>
        <p:spPr>
          <a:xfrm>
            <a:off x="2231136" y="640081"/>
            <a:ext cx="7729728" cy="851095"/>
          </a:xfrm>
        </p:spPr>
        <p:txBody>
          <a:bodyPr>
            <a:normAutofit/>
          </a:bodyPr>
          <a:lstStyle/>
          <a:p>
            <a:pPr algn="ctr"/>
            <a:r>
              <a:rPr lang="en-US" sz="4000" dirty="0"/>
              <a:t>Moderna Side Effects???</a:t>
            </a:r>
          </a:p>
        </p:txBody>
      </p:sp>
      <p:graphicFrame>
        <p:nvGraphicFramePr>
          <p:cNvPr id="6" name="Table 5">
            <a:extLst>
              <a:ext uri="{FF2B5EF4-FFF2-40B4-BE49-F238E27FC236}">
                <a16:creationId xmlns:a16="http://schemas.microsoft.com/office/drawing/2014/main" id="{0B343014-34B0-40A3-97E9-60BFA0B834FC}"/>
              </a:ext>
            </a:extLst>
          </p:cNvPr>
          <p:cNvGraphicFramePr>
            <a:graphicFrameLocks noGrp="1"/>
          </p:cNvGraphicFramePr>
          <p:nvPr>
            <p:extLst>
              <p:ext uri="{D42A27DB-BD31-4B8C-83A1-F6EECF244321}">
                <p14:modId xmlns:p14="http://schemas.microsoft.com/office/powerpoint/2010/main" val="2975411891"/>
              </p:ext>
            </p:extLst>
          </p:nvPr>
        </p:nvGraphicFramePr>
        <p:xfrm>
          <a:off x="2574701" y="1323975"/>
          <a:ext cx="8127999" cy="3383280"/>
        </p:xfrm>
        <a:graphic>
          <a:graphicData uri="http://schemas.openxmlformats.org/drawingml/2006/table">
            <a:tbl>
              <a:tblPr firstRow="1" bandRow="1">
                <a:tableStyleId>{5C22544A-7EE6-4342-B048-85BDC9FD1C3A}</a:tableStyleId>
              </a:tblPr>
              <a:tblGrid>
                <a:gridCol w="4203739">
                  <a:extLst>
                    <a:ext uri="{9D8B030D-6E8A-4147-A177-3AD203B41FA5}">
                      <a16:colId xmlns:a16="http://schemas.microsoft.com/office/drawing/2014/main" val="2687424838"/>
                    </a:ext>
                  </a:extLst>
                </a:gridCol>
                <a:gridCol w="2053883">
                  <a:extLst>
                    <a:ext uri="{9D8B030D-6E8A-4147-A177-3AD203B41FA5}">
                      <a16:colId xmlns:a16="http://schemas.microsoft.com/office/drawing/2014/main" val="1168241889"/>
                    </a:ext>
                  </a:extLst>
                </a:gridCol>
                <a:gridCol w="1870377">
                  <a:extLst>
                    <a:ext uri="{9D8B030D-6E8A-4147-A177-3AD203B41FA5}">
                      <a16:colId xmlns:a16="http://schemas.microsoft.com/office/drawing/2014/main" val="933040682"/>
                    </a:ext>
                  </a:extLst>
                </a:gridCol>
              </a:tblGrid>
              <a:tr h="370840">
                <a:tc>
                  <a:txBody>
                    <a:bodyPr/>
                    <a:lstStyle/>
                    <a:p>
                      <a:r>
                        <a:rPr lang="en-US" sz="2000" dirty="0"/>
                        <a:t>Reaction</a:t>
                      </a:r>
                    </a:p>
                  </a:txBody>
                  <a:tcPr/>
                </a:tc>
                <a:tc>
                  <a:txBody>
                    <a:bodyPr/>
                    <a:lstStyle/>
                    <a:p>
                      <a:r>
                        <a:rPr lang="en-US" sz="2000" dirty="0"/>
                        <a:t>After 1</a:t>
                      </a:r>
                      <a:r>
                        <a:rPr lang="en-US" sz="2000" baseline="30000" dirty="0"/>
                        <a:t>st</a:t>
                      </a:r>
                      <a:r>
                        <a:rPr lang="en-US" sz="2000" dirty="0"/>
                        <a:t> Dose</a:t>
                      </a:r>
                    </a:p>
                  </a:txBody>
                  <a:tcPr/>
                </a:tc>
                <a:tc>
                  <a:txBody>
                    <a:bodyPr/>
                    <a:lstStyle/>
                    <a:p>
                      <a:r>
                        <a:rPr lang="en-US" sz="2000" dirty="0"/>
                        <a:t>After 2</a:t>
                      </a:r>
                      <a:r>
                        <a:rPr lang="en-US" sz="2000" baseline="30000" dirty="0"/>
                        <a:t>nd</a:t>
                      </a:r>
                      <a:r>
                        <a:rPr lang="en-US" sz="2000" dirty="0"/>
                        <a:t> Dose</a:t>
                      </a:r>
                    </a:p>
                  </a:txBody>
                  <a:tcPr/>
                </a:tc>
                <a:extLst>
                  <a:ext uri="{0D108BD9-81ED-4DB2-BD59-A6C34878D82A}">
                    <a16:rowId xmlns:a16="http://schemas.microsoft.com/office/drawing/2014/main" val="2247514221"/>
                  </a:ext>
                </a:extLst>
              </a:tr>
              <a:tr h="370840">
                <a:tc>
                  <a:txBody>
                    <a:bodyPr/>
                    <a:lstStyle/>
                    <a:p>
                      <a:r>
                        <a:rPr lang="en-US" sz="2000" dirty="0"/>
                        <a:t>Local Reaction (Pain, Redness, Swelling, Itching) most mild/mod</a:t>
                      </a:r>
                    </a:p>
                  </a:txBody>
                  <a:tcPr/>
                </a:tc>
                <a:tc>
                  <a:txBody>
                    <a:bodyPr/>
                    <a:lstStyle/>
                    <a:p>
                      <a:r>
                        <a:rPr lang="en-US" sz="2000" dirty="0"/>
                        <a:t>74%</a:t>
                      </a:r>
                    </a:p>
                  </a:txBody>
                  <a:tcPr/>
                </a:tc>
                <a:tc>
                  <a:txBody>
                    <a:bodyPr/>
                    <a:lstStyle/>
                    <a:p>
                      <a:r>
                        <a:rPr lang="en-US" sz="2000" dirty="0"/>
                        <a:t>82%</a:t>
                      </a:r>
                    </a:p>
                  </a:txBody>
                  <a:tcPr/>
                </a:tc>
                <a:extLst>
                  <a:ext uri="{0D108BD9-81ED-4DB2-BD59-A6C34878D82A}">
                    <a16:rowId xmlns:a16="http://schemas.microsoft.com/office/drawing/2014/main" val="954284617"/>
                  </a:ext>
                </a:extLst>
              </a:tr>
              <a:tr h="370840">
                <a:tc>
                  <a:txBody>
                    <a:bodyPr/>
                    <a:lstStyle/>
                    <a:p>
                      <a:r>
                        <a:rPr lang="en-US" sz="2000" dirty="0"/>
                        <a:t>Fatigue</a:t>
                      </a:r>
                    </a:p>
                  </a:txBody>
                  <a:tcPr/>
                </a:tc>
                <a:tc>
                  <a:txBody>
                    <a:bodyPr/>
                    <a:lstStyle/>
                    <a:p>
                      <a:r>
                        <a:rPr lang="en-US" sz="2000" dirty="0"/>
                        <a:t>33%</a:t>
                      </a:r>
                    </a:p>
                  </a:txBody>
                  <a:tcPr/>
                </a:tc>
                <a:tc>
                  <a:txBody>
                    <a:bodyPr/>
                    <a:lstStyle/>
                    <a:p>
                      <a:r>
                        <a:rPr lang="en-US" sz="2000" dirty="0"/>
                        <a:t>60%</a:t>
                      </a:r>
                    </a:p>
                  </a:txBody>
                  <a:tcPr/>
                </a:tc>
                <a:extLst>
                  <a:ext uri="{0D108BD9-81ED-4DB2-BD59-A6C34878D82A}">
                    <a16:rowId xmlns:a16="http://schemas.microsoft.com/office/drawing/2014/main" val="1083387765"/>
                  </a:ext>
                </a:extLst>
              </a:tr>
              <a:tr h="370840">
                <a:tc>
                  <a:txBody>
                    <a:bodyPr/>
                    <a:lstStyle/>
                    <a:p>
                      <a:r>
                        <a:rPr lang="en-US" sz="2000" dirty="0"/>
                        <a:t>Headache</a:t>
                      </a:r>
                    </a:p>
                  </a:txBody>
                  <a:tcPr/>
                </a:tc>
                <a:tc>
                  <a:txBody>
                    <a:bodyPr/>
                    <a:lstStyle/>
                    <a:p>
                      <a:r>
                        <a:rPr lang="en-US" sz="2000" dirty="0"/>
                        <a:t>27%</a:t>
                      </a:r>
                    </a:p>
                  </a:txBody>
                  <a:tcPr/>
                </a:tc>
                <a:tc>
                  <a:txBody>
                    <a:bodyPr/>
                    <a:lstStyle/>
                    <a:p>
                      <a:r>
                        <a:rPr lang="en-US" sz="2000" dirty="0"/>
                        <a:t>53%</a:t>
                      </a:r>
                    </a:p>
                  </a:txBody>
                  <a:tcPr/>
                </a:tc>
                <a:extLst>
                  <a:ext uri="{0D108BD9-81ED-4DB2-BD59-A6C34878D82A}">
                    <a16:rowId xmlns:a16="http://schemas.microsoft.com/office/drawing/2014/main" val="3975923267"/>
                  </a:ext>
                </a:extLst>
              </a:tr>
              <a:tr h="370840">
                <a:tc>
                  <a:txBody>
                    <a:bodyPr/>
                    <a:lstStyle/>
                    <a:p>
                      <a:r>
                        <a:rPr lang="en-US" sz="2000" dirty="0"/>
                        <a:t>Myalgia (Muscle Pain)</a:t>
                      </a:r>
                    </a:p>
                  </a:txBody>
                  <a:tcPr/>
                </a:tc>
                <a:tc>
                  <a:txBody>
                    <a:bodyPr/>
                    <a:lstStyle/>
                    <a:p>
                      <a:r>
                        <a:rPr lang="en-US" sz="2000" dirty="0"/>
                        <a:t>21%</a:t>
                      </a:r>
                    </a:p>
                  </a:txBody>
                  <a:tcPr/>
                </a:tc>
                <a:tc>
                  <a:txBody>
                    <a:bodyPr/>
                    <a:lstStyle/>
                    <a:p>
                      <a:r>
                        <a:rPr lang="en-US" sz="2000" dirty="0"/>
                        <a:t>51%</a:t>
                      </a:r>
                    </a:p>
                  </a:txBody>
                  <a:tcPr/>
                </a:tc>
                <a:extLst>
                  <a:ext uri="{0D108BD9-81ED-4DB2-BD59-A6C34878D82A}">
                    <a16:rowId xmlns:a16="http://schemas.microsoft.com/office/drawing/2014/main" val="1521247046"/>
                  </a:ext>
                </a:extLst>
              </a:tr>
              <a:tr h="185420">
                <a:tc>
                  <a:txBody>
                    <a:bodyPr/>
                    <a:lstStyle/>
                    <a:p>
                      <a:r>
                        <a:rPr lang="en-US" sz="2000" dirty="0"/>
                        <a:t>Fever, Chills, Fever</a:t>
                      </a:r>
                    </a:p>
                  </a:txBody>
                  <a:tcPr/>
                </a:tc>
                <a:tc>
                  <a:txBody>
                    <a:bodyPr/>
                    <a:lstStyle/>
                    <a:p>
                      <a:r>
                        <a:rPr lang="en-US" sz="2000" dirty="0"/>
                        <a:t>Not reported</a:t>
                      </a:r>
                    </a:p>
                  </a:txBody>
                  <a:tcPr/>
                </a:tc>
                <a:tc>
                  <a:txBody>
                    <a:bodyPr/>
                    <a:lstStyle/>
                    <a:p>
                      <a:r>
                        <a:rPr lang="en-US" sz="2000" dirty="0"/>
                        <a:t>40%</a:t>
                      </a:r>
                    </a:p>
                  </a:txBody>
                  <a:tcPr/>
                </a:tc>
                <a:extLst>
                  <a:ext uri="{0D108BD9-81ED-4DB2-BD59-A6C34878D82A}">
                    <a16:rowId xmlns:a16="http://schemas.microsoft.com/office/drawing/2014/main" val="1316085327"/>
                  </a:ext>
                </a:extLst>
              </a:tr>
              <a:tr h="185420">
                <a:tc>
                  <a:txBody>
                    <a:bodyPr/>
                    <a:lstStyle/>
                    <a:p>
                      <a:r>
                        <a:rPr lang="en-US" sz="2000" dirty="0"/>
                        <a:t>Joint Pain</a:t>
                      </a:r>
                    </a:p>
                  </a:txBody>
                  <a:tcPr/>
                </a:tc>
                <a:tc>
                  <a:txBody>
                    <a:bodyPr/>
                    <a:lstStyle/>
                    <a:p>
                      <a:r>
                        <a:rPr lang="en-US" sz="2000" dirty="0"/>
                        <a:t>Not reported</a:t>
                      </a:r>
                    </a:p>
                  </a:txBody>
                  <a:tcPr/>
                </a:tc>
                <a:tc>
                  <a:txBody>
                    <a:bodyPr/>
                    <a:lstStyle/>
                    <a:p>
                      <a:r>
                        <a:rPr lang="en-US" sz="2000" dirty="0"/>
                        <a:t>32%</a:t>
                      </a:r>
                    </a:p>
                  </a:txBody>
                  <a:tcPr/>
                </a:tc>
                <a:extLst>
                  <a:ext uri="{0D108BD9-81ED-4DB2-BD59-A6C34878D82A}">
                    <a16:rowId xmlns:a16="http://schemas.microsoft.com/office/drawing/2014/main" val="2689091099"/>
                  </a:ext>
                </a:extLst>
              </a:tr>
            </a:tbl>
          </a:graphicData>
        </a:graphic>
      </p:graphicFrame>
      <p:sp>
        <p:nvSpPr>
          <p:cNvPr id="7" name="Content Placeholder 2">
            <a:extLst>
              <a:ext uri="{FF2B5EF4-FFF2-40B4-BE49-F238E27FC236}">
                <a16:creationId xmlns:a16="http://schemas.microsoft.com/office/drawing/2014/main" id="{9303F5C5-C8E7-417F-B314-F19C1EECE0AE}"/>
              </a:ext>
            </a:extLst>
          </p:cNvPr>
          <p:cNvSpPr txBox="1">
            <a:spLocks/>
          </p:cNvSpPr>
          <p:nvPr/>
        </p:nvSpPr>
        <p:spPr>
          <a:xfrm>
            <a:off x="2662545" y="4707255"/>
            <a:ext cx="9529455" cy="1721680"/>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3200" dirty="0"/>
              <a:t>Reactions most often day following vaccination</a:t>
            </a:r>
          </a:p>
          <a:p>
            <a:pPr lvl="1"/>
            <a:r>
              <a:rPr lang="en-US" sz="3000" dirty="0"/>
              <a:t>Local are mostly mild limited to 2 days</a:t>
            </a:r>
          </a:p>
          <a:p>
            <a:pPr lvl="2"/>
            <a:r>
              <a:rPr lang="en-US" sz="2800" dirty="0"/>
              <a:t>Not affect daily activity or require OTC pain meds</a:t>
            </a:r>
          </a:p>
          <a:p>
            <a:r>
              <a:rPr lang="en-US" sz="3200" dirty="0"/>
              <a:t>Less frequent among 65+ but still present</a:t>
            </a:r>
          </a:p>
          <a:p>
            <a:pPr lvl="1"/>
            <a:endParaRPr lang="en-US" sz="3000" dirty="0"/>
          </a:p>
          <a:p>
            <a:endParaRPr lang="en-US" sz="3200" dirty="0"/>
          </a:p>
          <a:p>
            <a:pPr lvl="1"/>
            <a:endParaRPr lang="en-US" sz="2600" dirty="0"/>
          </a:p>
          <a:p>
            <a:endParaRPr lang="en-US" sz="3200" dirty="0"/>
          </a:p>
        </p:txBody>
      </p:sp>
      <p:sp>
        <p:nvSpPr>
          <p:cNvPr id="9" name="TextBox 8">
            <a:extLst>
              <a:ext uri="{FF2B5EF4-FFF2-40B4-BE49-F238E27FC236}">
                <a16:creationId xmlns:a16="http://schemas.microsoft.com/office/drawing/2014/main" id="{108769E3-4A73-4668-8306-26105A88F2D4}"/>
              </a:ext>
            </a:extLst>
          </p:cNvPr>
          <p:cNvSpPr txBox="1"/>
          <p:nvPr/>
        </p:nvSpPr>
        <p:spPr>
          <a:xfrm>
            <a:off x="431410" y="6551279"/>
            <a:ext cx="11329180" cy="313754"/>
          </a:xfrm>
          <a:prstGeom prst="rect">
            <a:avLst/>
          </a:prstGeom>
          <a:noFill/>
        </p:spPr>
        <p:txBody>
          <a:bodyPr wrap="square" rtlCol="0">
            <a:spAutoFit/>
          </a:bodyPr>
          <a:lstStyle/>
          <a:p>
            <a:pPr algn="ctr"/>
            <a:r>
              <a:rPr lang="en-US" sz="1400" dirty="0"/>
              <a:t>https://www.uptodate.com/contents/covid-19-vaccines-to-prevent-sars-cov-2-infection#H2581314898</a:t>
            </a:r>
          </a:p>
        </p:txBody>
      </p:sp>
    </p:spTree>
    <p:extLst>
      <p:ext uri="{BB962C8B-B14F-4D97-AF65-F5344CB8AC3E}">
        <p14:creationId xmlns:p14="http://schemas.microsoft.com/office/powerpoint/2010/main" val="4843429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93456-06EE-40D7-A7FF-E77C7B0B4531}"/>
              </a:ext>
            </a:extLst>
          </p:cNvPr>
          <p:cNvSpPr>
            <a:spLocks noGrp="1"/>
          </p:cNvSpPr>
          <p:nvPr>
            <p:ph type="title"/>
          </p:nvPr>
        </p:nvSpPr>
        <p:spPr>
          <a:xfrm>
            <a:off x="2231136" y="640081"/>
            <a:ext cx="7729728" cy="851095"/>
          </a:xfrm>
        </p:spPr>
        <p:txBody>
          <a:bodyPr>
            <a:normAutofit/>
          </a:bodyPr>
          <a:lstStyle/>
          <a:p>
            <a:pPr algn="ctr"/>
            <a:r>
              <a:rPr lang="en-US" sz="4000" dirty="0"/>
              <a:t>J&amp;J Side Effects???</a:t>
            </a:r>
          </a:p>
        </p:txBody>
      </p:sp>
      <p:sp>
        <p:nvSpPr>
          <p:cNvPr id="7" name="Content Placeholder 2">
            <a:extLst>
              <a:ext uri="{FF2B5EF4-FFF2-40B4-BE49-F238E27FC236}">
                <a16:creationId xmlns:a16="http://schemas.microsoft.com/office/drawing/2014/main" id="{9303F5C5-C8E7-417F-B314-F19C1EECE0AE}"/>
              </a:ext>
            </a:extLst>
          </p:cNvPr>
          <p:cNvSpPr txBox="1">
            <a:spLocks/>
          </p:cNvSpPr>
          <p:nvPr/>
        </p:nvSpPr>
        <p:spPr>
          <a:xfrm>
            <a:off x="2662545" y="1392702"/>
            <a:ext cx="9529455" cy="5036233"/>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3200" dirty="0"/>
              <a:t>Reactions most often day following vaccination</a:t>
            </a:r>
          </a:p>
          <a:p>
            <a:pPr lvl="1"/>
            <a:r>
              <a:rPr lang="en-US" sz="3000" dirty="0"/>
              <a:t>Local are mostly mild limited to 2 days</a:t>
            </a:r>
          </a:p>
          <a:p>
            <a:pPr lvl="2"/>
            <a:r>
              <a:rPr lang="en-US" sz="2800" dirty="0"/>
              <a:t>Not affect daily activity or require OTC pain meds</a:t>
            </a:r>
          </a:p>
          <a:p>
            <a:r>
              <a:rPr lang="en-US" sz="3200" dirty="0"/>
              <a:t>61% One Injection site reaction</a:t>
            </a:r>
          </a:p>
          <a:p>
            <a:r>
              <a:rPr lang="en-US" sz="3200" dirty="0"/>
              <a:t>76% At least 1 Systemic Reaction </a:t>
            </a:r>
          </a:p>
          <a:p>
            <a:pPr lvl="2"/>
            <a:r>
              <a:rPr lang="en-US" sz="2600" dirty="0"/>
              <a:t>Fatigue, Pain, Headache</a:t>
            </a:r>
          </a:p>
          <a:p>
            <a:r>
              <a:rPr lang="en-US" sz="3000" dirty="0"/>
              <a:t>Anxiety related events</a:t>
            </a:r>
          </a:p>
          <a:p>
            <a:pPr lvl="1"/>
            <a:r>
              <a:rPr lang="en-US" sz="2800" dirty="0"/>
              <a:t>Increased heart rate, hyperventilation, fainting</a:t>
            </a:r>
          </a:p>
          <a:p>
            <a:pPr lvl="1"/>
            <a:endParaRPr lang="en-US" sz="3000" dirty="0"/>
          </a:p>
          <a:p>
            <a:endParaRPr lang="en-US" sz="3200" dirty="0"/>
          </a:p>
          <a:p>
            <a:pPr lvl="1"/>
            <a:endParaRPr lang="en-US" sz="2600" dirty="0"/>
          </a:p>
          <a:p>
            <a:endParaRPr lang="en-US" sz="3200" dirty="0"/>
          </a:p>
        </p:txBody>
      </p:sp>
      <p:sp>
        <p:nvSpPr>
          <p:cNvPr id="8" name="TextBox 7">
            <a:extLst>
              <a:ext uri="{FF2B5EF4-FFF2-40B4-BE49-F238E27FC236}">
                <a16:creationId xmlns:a16="http://schemas.microsoft.com/office/drawing/2014/main" id="{0407735F-CD09-43D6-9368-05BAB93D76A6}"/>
              </a:ext>
            </a:extLst>
          </p:cNvPr>
          <p:cNvSpPr txBox="1"/>
          <p:nvPr/>
        </p:nvSpPr>
        <p:spPr>
          <a:xfrm>
            <a:off x="431410" y="6551279"/>
            <a:ext cx="11329180" cy="313754"/>
          </a:xfrm>
          <a:prstGeom prst="rect">
            <a:avLst/>
          </a:prstGeom>
          <a:noFill/>
        </p:spPr>
        <p:txBody>
          <a:bodyPr wrap="square" rtlCol="0">
            <a:spAutoFit/>
          </a:bodyPr>
          <a:lstStyle/>
          <a:p>
            <a:pPr algn="ctr"/>
            <a:r>
              <a:rPr lang="en-US" sz="1400" dirty="0"/>
              <a:t>https://www.uptodate.com/contents/covid-19-vaccines-to-prevent-sars-cov-2-infection#H2581314898</a:t>
            </a:r>
          </a:p>
        </p:txBody>
      </p:sp>
    </p:spTree>
    <p:extLst>
      <p:ext uri="{BB962C8B-B14F-4D97-AF65-F5344CB8AC3E}">
        <p14:creationId xmlns:p14="http://schemas.microsoft.com/office/powerpoint/2010/main" val="875789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93456-06EE-40D7-A7FF-E77C7B0B4531}"/>
              </a:ext>
            </a:extLst>
          </p:cNvPr>
          <p:cNvSpPr>
            <a:spLocks noGrp="1"/>
          </p:cNvSpPr>
          <p:nvPr>
            <p:ph type="title"/>
          </p:nvPr>
        </p:nvSpPr>
        <p:spPr>
          <a:xfrm>
            <a:off x="2231136" y="400930"/>
            <a:ext cx="7729728" cy="851095"/>
          </a:xfrm>
        </p:spPr>
        <p:txBody>
          <a:bodyPr>
            <a:normAutofit/>
          </a:bodyPr>
          <a:lstStyle/>
          <a:p>
            <a:pPr algn="ctr"/>
            <a:r>
              <a:rPr lang="en-US" sz="4000" dirty="0"/>
              <a:t>Very Rare Side Effects</a:t>
            </a:r>
          </a:p>
        </p:txBody>
      </p:sp>
      <p:sp>
        <p:nvSpPr>
          <p:cNvPr id="3" name="Content Placeholder 2">
            <a:extLst>
              <a:ext uri="{FF2B5EF4-FFF2-40B4-BE49-F238E27FC236}">
                <a16:creationId xmlns:a16="http://schemas.microsoft.com/office/drawing/2014/main" id="{1CF12119-8749-4D95-94CE-79E8D9F0333A}"/>
              </a:ext>
            </a:extLst>
          </p:cNvPr>
          <p:cNvSpPr>
            <a:spLocks noGrp="1"/>
          </p:cNvSpPr>
          <p:nvPr>
            <p:ph idx="1"/>
          </p:nvPr>
        </p:nvSpPr>
        <p:spPr>
          <a:xfrm>
            <a:off x="2231136" y="1181686"/>
            <a:ext cx="7729728" cy="5219114"/>
          </a:xfrm>
        </p:spPr>
        <p:txBody>
          <a:bodyPr>
            <a:normAutofit fontScale="70000" lnSpcReduction="20000"/>
          </a:bodyPr>
          <a:lstStyle/>
          <a:p>
            <a:r>
              <a:rPr lang="en-US" sz="2800" dirty="0"/>
              <a:t>Pfizer and Moderna</a:t>
            </a:r>
          </a:p>
          <a:p>
            <a:pPr lvl="1"/>
            <a:r>
              <a:rPr lang="en-US" sz="2400" dirty="0"/>
              <a:t>Males 12-29 years old</a:t>
            </a:r>
          </a:p>
          <a:p>
            <a:pPr lvl="2"/>
            <a:r>
              <a:rPr lang="en-US" sz="2400" dirty="0"/>
              <a:t>Myocarditis or Pericarditis</a:t>
            </a:r>
          </a:p>
          <a:p>
            <a:pPr lvl="3"/>
            <a:r>
              <a:rPr lang="en-US" sz="2400" dirty="0"/>
              <a:t>41 cases/million (males)&amp; 4.2 cases/million (females)</a:t>
            </a:r>
          </a:p>
          <a:p>
            <a:pPr lvl="3"/>
            <a:r>
              <a:rPr lang="en-US" sz="2400" i="0" dirty="0">
                <a:solidFill>
                  <a:srgbClr val="232323"/>
                </a:solidFill>
                <a:effectLst/>
              </a:rPr>
              <a:t>“Given the infrequency and the mild nature of the myocarditis and pericarditis cases, the benefits of mRNA vaccination greatly exceed the small increased risk” –UpToDate</a:t>
            </a:r>
          </a:p>
          <a:p>
            <a:pPr lvl="2"/>
            <a:r>
              <a:rPr lang="en-US" sz="2200" i="0" dirty="0">
                <a:solidFill>
                  <a:srgbClr val="232323"/>
                </a:solidFill>
                <a:effectLst/>
              </a:rPr>
              <a:t>Blood Clots in review of 500,000+ patients</a:t>
            </a:r>
          </a:p>
          <a:p>
            <a:pPr lvl="2"/>
            <a:r>
              <a:rPr lang="en-US" sz="2200" i="0" dirty="0">
                <a:solidFill>
                  <a:srgbClr val="232323"/>
                </a:solidFill>
                <a:effectLst/>
              </a:rPr>
              <a:t>4 cases/million from vaccine, 39 cases/million fro</a:t>
            </a:r>
            <a:r>
              <a:rPr lang="en-US" sz="2200" dirty="0">
                <a:solidFill>
                  <a:srgbClr val="232323"/>
                </a:solidFill>
              </a:rPr>
              <a:t>m COVID-19</a:t>
            </a:r>
            <a:endParaRPr lang="en-US" sz="2200" i="0" dirty="0">
              <a:solidFill>
                <a:srgbClr val="232323"/>
              </a:solidFill>
              <a:effectLst/>
            </a:endParaRPr>
          </a:p>
          <a:p>
            <a:pPr lvl="2"/>
            <a:r>
              <a:rPr lang="en-US" sz="2400" dirty="0">
                <a:solidFill>
                  <a:srgbClr val="232323"/>
                </a:solidFill>
              </a:rPr>
              <a:t>Blood clots 8-10x more likely from COVID-19 than vaccine</a:t>
            </a:r>
          </a:p>
          <a:p>
            <a:pPr lvl="1"/>
            <a:r>
              <a:rPr lang="en-US" sz="2400" dirty="0">
                <a:solidFill>
                  <a:srgbClr val="232323"/>
                </a:solidFill>
              </a:rPr>
              <a:t>Anaphylaxis (Pfizer 5 &amp; Moderna 2.8)/1 million</a:t>
            </a:r>
          </a:p>
          <a:p>
            <a:pPr lvl="2"/>
            <a:r>
              <a:rPr lang="en-US" sz="2400" dirty="0">
                <a:solidFill>
                  <a:srgbClr val="232323"/>
                </a:solidFill>
              </a:rPr>
              <a:t>90% within 30 minutes</a:t>
            </a:r>
          </a:p>
          <a:p>
            <a:pPr lvl="2"/>
            <a:r>
              <a:rPr lang="en-US" sz="2400" dirty="0">
                <a:solidFill>
                  <a:srgbClr val="232323"/>
                </a:solidFill>
              </a:rPr>
              <a:t>80% in people with history of allergic reactions</a:t>
            </a:r>
          </a:p>
          <a:p>
            <a:pPr lvl="1"/>
            <a:r>
              <a:rPr lang="en-US" sz="2400" dirty="0">
                <a:solidFill>
                  <a:srgbClr val="232323"/>
                </a:solidFill>
              </a:rPr>
              <a:t>Bells Palsy – 4 cases total (background rate)</a:t>
            </a:r>
            <a:endParaRPr lang="en-US" sz="2400" i="0" dirty="0">
              <a:solidFill>
                <a:srgbClr val="232323"/>
              </a:solidFill>
              <a:effectLst/>
            </a:endParaRPr>
          </a:p>
        </p:txBody>
      </p:sp>
      <p:sp>
        <p:nvSpPr>
          <p:cNvPr id="4" name="TextBox 3">
            <a:extLst>
              <a:ext uri="{FF2B5EF4-FFF2-40B4-BE49-F238E27FC236}">
                <a16:creationId xmlns:a16="http://schemas.microsoft.com/office/drawing/2014/main" id="{E46D726D-E56E-4BDD-B978-AC1DA8757012}"/>
              </a:ext>
            </a:extLst>
          </p:cNvPr>
          <p:cNvSpPr txBox="1"/>
          <p:nvPr/>
        </p:nvSpPr>
        <p:spPr>
          <a:xfrm>
            <a:off x="0" y="6338780"/>
            <a:ext cx="12192000" cy="461665"/>
          </a:xfrm>
          <a:prstGeom prst="rect">
            <a:avLst/>
          </a:prstGeom>
          <a:noFill/>
        </p:spPr>
        <p:txBody>
          <a:bodyPr wrap="square" rtlCol="0">
            <a:spAutoFit/>
          </a:bodyPr>
          <a:lstStyle/>
          <a:p>
            <a:pPr algn="ctr"/>
            <a:r>
              <a:rPr lang="en-US" sz="1200" dirty="0"/>
              <a:t>https://www.uptodate.com/contents/covid-19-vaccines-to-prevent-sars-cov-2-infection#H2581314898 &amp; https://www.cidrap.umn.edu/news-perspective/2021/04/study-covid-much-more-likely-vaccines-cause-blood-clots &amp; https://www.cdc.gov/coronavirus/2019-ncov/vaccines/safety/myocarditis.html</a:t>
            </a:r>
          </a:p>
        </p:txBody>
      </p:sp>
    </p:spTree>
    <p:extLst>
      <p:ext uri="{BB962C8B-B14F-4D97-AF65-F5344CB8AC3E}">
        <p14:creationId xmlns:p14="http://schemas.microsoft.com/office/powerpoint/2010/main" val="4203991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1DA8E8-7DAC-4725-9A93-3CD5FDC8CEE0}"/>
              </a:ext>
            </a:extLst>
          </p:cNvPr>
          <p:cNvPicPr>
            <a:picLocks noChangeAspect="1"/>
          </p:cNvPicPr>
          <p:nvPr/>
        </p:nvPicPr>
        <p:blipFill>
          <a:blip r:embed="rId2"/>
          <a:stretch>
            <a:fillRect/>
          </a:stretch>
        </p:blipFill>
        <p:spPr>
          <a:xfrm>
            <a:off x="2805112" y="1392328"/>
            <a:ext cx="6581775" cy="5257800"/>
          </a:xfrm>
          <a:prstGeom prst="rect">
            <a:avLst/>
          </a:prstGeom>
        </p:spPr>
      </p:pic>
      <p:sp>
        <p:nvSpPr>
          <p:cNvPr id="2" name="Title 1">
            <a:extLst>
              <a:ext uri="{FF2B5EF4-FFF2-40B4-BE49-F238E27FC236}">
                <a16:creationId xmlns:a16="http://schemas.microsoft.com/office/drawing/2014/main" id="{7C893456-06EE-40D7-A7FF-E77C7B0B4531}"/>
              </a:ext>
            </a:extLst>
          </p:cNvPr>
          <p:cNvSpPr>
            <a:spLocks noGrp="1"/>
          </p:cNvSpPr>
          <p:nvPr>
            <p:ph type="title"/>
          </p:nvPr>
        </p:nvSpPr>
        <p:spPr>
          <a:xfrm>
            <a:off x="2231136" y="640081"/>
            <a:ext cx="7729728" cy="851095"/>
          </a:xfrm>
        </p:spPr>
        <p:txBody>
          <a:bodyPr>
            <a:normAutofit fontScale="90000"/>
          </a:bodyPr>
          <a:lstStyle/>
          <a:p>
            <a:pPr algn="ctr"/>
            <a:r>
              <a:rPr lang="en-US" sz="4000" dirty="0"/>
              <a:t>COVID-19 is Like a bad flu, Right?</a:t>
            </a:r>
          </a:p>
        </p:txBody>
      </p:sp>
      <p:sp>
        <p:nvSpPr>
          <p:cNvPr id="3" name="Content Placeholder 2">
            <a:extLst>
              <a:ext uri="{FF2B5EF4-FFF2-40B4-BE49-F238E27FC236}">
                <a16:creationId xmlns:a16="http://schemas.microsoft.com/office/drawing/2014/main" id="{1CF12119-8749-4D95-94CE-79E8D9F0333A}"/>
              </a:ext>
            </a:extLst>
          </p:cNvPr>
          <p:cNvSpPr>
            <a:spLocks noGrp="1"/>
          </p:cNvSpPr>
          <p:nvPr>
            <p:ph idx="1"/>
          </p:nvPr>
        </p:nvSpPr>
        <p:spPr>
          <a:xfrm>
            <a:off x="3682594" y="2840733"/>
            <a:ext cx="4350058" cy="851095"/>
          </a:xfrm>
        </p:spPr>
        <p:txBody>
          <a:bodyPr>
            <a:normAutofit fontScale="92500"/>
          </a:bodyPr>
          <a:lstStyle/>
          <a:p>
            <a:r>
              <a:rPr lang="en-US" sz="3200" dirty="0"/>
              <a:t>Data from May 2020</a:t>
            </a:r>
            <a:endParaRPr lang="en-US" sz="2800" dirty="0"/>
          </a:p>
          <a:p>
            <a:endParaRPr lang="en-US" sz="3200" dirty="0"/>
          </a:p>
        </p:txBody>
      </p:sp>
      <p:sp>
        <p:nvSpPr>
          <p:cNvPr id="4" name="TextBox 3">
            <a:extLst>
              <a:ext uri="{FF2B5EF4-FFF2-40B4-BE49-F238E27FC236}">
                <a16:creationId xmlns:a16="http://schemas.microsoft.com/office/drawing/2014/main" id="{E0BEFAA6-F1EC-4DCC-8C52-8A45ECABAE70}"/>
              </a:ext>
            </a:extLst>
          </p:cNvPr>
          <p:cNvSpPr txBox="1"/>
          <p:nvPr/>
        </p:nvSpPr>
        <p:spPr>
          <a:xfrm>
            <a:off x="0" y="6551279"/>
            <a:ext cx="12192000" cy="306721"/>
          </a:xfrm>
          <a:prstGeom prst="rect">
            <a:avLst/>
          </a:prstGeom>
          <a:noFill/>
        </p:spPr>
        <p:txBody>
          <a:bodyPr wrap="square" rtlCol="0">
            <a:spAutoFit/>
          </a:bodyPr>
          <a:lstStyle/>
          <a:p>
            <a:pPr algn="ctr"/>
            <a:r>
              <a:rPr lang="en-US" sz="1400" dirty="0"/>
              <a:t>https://www.washingtonpost.com/business/2020/05/02/theres-more-accurate-way-compare-coronavirus-deaths-flu/</a:t>
            </a:r>
          </a:p>
        </p:txBody>
      </p:sp>
    </p:spTree>
    <p:extLst>
      <p:ext uri="{BB962C8B-B14F-4D97-AF65-F5344CB8AC3E}">
        <p14:creationId xmlns:p14="http://schemas.microsoft.com/office/powerpoint/2010/main" val="6037673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93456-06EE-40D7-A7FF-E77C7B0B4531}"/>
              </a:ext>
            </a:extLst>
          </p:cNvPr>
          <p:cNvSpPr>
            <a:spLocks noGrp="1"/>
          </p:cNvSpPr>
          <p:nvPr>
            <p:ph type="title"/>
          </p:nvPr>
        </p:nvSpPr>
        <p:spPr>
          <a:xfrm>
            <a:off x="2231136" y="499404"/>
            <a:ext cx="7729728" cy="851095"/>
          </a:xfrm>
        </p:spPr>
        <p:txBody>
          <a:bodyPr>
            <a:normAutofit/>
          </a:bodyPr>
          <a:lstStyle/>
          <a:p>
            <a:pPr algn="ctr"/>
            <a:r>
              <a:rPr lang="en-US" sz="4000" dirty="0"/>
              <a:t>Very Rare Side Effects</a:t>
            </a:r>
          </a:p>
        </p:txBody>
      </p:sp>
      <p:sp>
        <p:nvSpPr>
          <p:cNvPr id="3" name="Content Placeholder 2">
            <a:extLst>
              <a:ext uri="{FF2B5EF4-FFF2-40B4-BE49-F238E27FC236}">
                <a16:creationId xmlns:a16="http://schemas.microsoft.com/office/drawing/2014/main" id="{1CF12119-8749-4D95-94CE-79E8D9F0333A}"/>
              </a:ext>
            </a:extLst>
          </p:cNvPr>
          <p:cNvSpPr>
            <a:spLocks noGrp="1"/>
          </p:cNvSpPr>
          <p:nvPr>
            <p:ph idx="1"/>
          </p:nvPr>
        </p:nvSpPr>
        <p:spPr>
          <a:xfrm>
            <a:off x="2231136" y="1171937"/>
            <a:ext cx="9529454" cy="5219114"/>
          </a:xfrm>
        </p:spPr>
        <p:txBody>
          <a:bodyPr>
            <a:normAutofit fontScale="92500"/>
          </a:bodyPr>
          <a:lstStyle/>
          <a:p>
            <a:r>
              <a:rPr lang="en-US" sz="3200" dirty="0"/>
              <a:t>J&amp;J (and AstraZeneca)</a:t>
            </a:r>
          </a:p>
          <a:p>
            <a:pPr lvl="1"/>
            <a:r>
              <a:rPr lang="en-US" sz="3000" dirty="0"/>
              <a:t>Females 18-49 years old </a:t>
            </a:r>
          </a:p>
          <a:p>
            <a:pPr lvl="2"/>
            <a:r>
              <a:rPr lang="en-US" sz="2800" dirty="0"/>
              <a:t>TTS – Thrombosis and Thrombocytopenia syndrome </a:t>
            </a:r>
          </a:p>
          <a:p>
            <a:pPr lvl="2"/>
            <a:r>
              <a:rPr lang="en-US" sz="2800" dirty="0"/>
              <a:t>8.8 cases/million (3 cases/million overall)</a:t>
            </a:r>
          </a:p>
          <a:p>
            <a:pPr lvl="2"/>
            <a:r>
              <a:rPr lang="en-US" sz="2600" b="0" i="0" dirty="0">
                <a:solidFill>
                  <a:srgbClr val="232323"/>
                </a:solidFill>
                <a:effectLst/>
              </a:rPr>
              <a:t>“Regulatory bodies in the United States and Europe have concluded that the population and individual benefits of these vaccines, including reductions in death and critical illness outweigh the risk of these rare events” – UpToDate</a:t>
            </a:r>
          </a:p>
          <a:p>
            <a:pPr lvl="1"/>
            <a:r>
              <a:rPr lang="en-US" sz="2800" dirty="0">
                <a:solidFill>
                  <a:srgbClr val="232323"/>
                </a:solidFill>
              </a:rPr>
              <a:t>Guillain-Barre (7.8 cases/million doses)</a:t>
            </a:r>
          </a:p>
          <a:p>
            <a:pPr lvl="2"/>
            <a:r>
              <a:rPr lang="en-US" sz="2600" dirty="0">
                <a:solidFill>
                  <a:srgbClr val="232323"/>
                </a:solidFill>
              </a:rPr>
              <a:t>Males 50-64 (15.6 cases/million doses)</a:t>
            </a:r>
            <a:endParaRPr lang="en-US" sz="2600" dirty="0"/>
          </a:p>
          <a:p>
            <a:endParaRPr lang="en-US" sz="3200" dirty="0"/>
          </a:p>
        </p:txBody>
      </p:sp>
      <p:sp>
        <p:nvSpPr>
          <p:cNvPr id="4" name="TextBox 3">
            <a:extLst>
              <a:ext uri="{FF2B5EF4-FFF2-40B4-BE49-F238E27FC236}">
                <a16:creationId xmlns:a16="http://schemas.microsoft.com/office/drawing/2014/main" id="{E46D726D-E56E-4BDD-B978-AC1DA8757012}"/>
              </a:ext>
            </a:extLst>
          </p:cNvPr>
          <p:cNvSpPr txBox="1"/>
          <p:nvPr/>
        </p:nvSpPr>
        <p:spPr>
          <a:xfrm>
            <a:off x="0" y="6391051"/>
            <a:ext cx="12192000" cy="307777"/>
          </a:xfrm>
          <a:prstGeom prst="rect">
            <a:avLst/>
          </a:prstGeom>
          <a:noFill/>
        </p:spPr>
        <p:txBody>
          <a:bodyPr wrap="square" rtlCol="0">
            <a:spAutoFit/>
          </a:bodyPr>
          <a:lstStyle/>
          <a:p>
            <a:pPr algn="ctr"/>
            <a:r>
              <a:rPr lang="en-US" sz="1400" dirty="0"/>
              <a:t>https://www.uptodate.com/contents/covid-19-vaccines-to-prevent-sars-cov-2-infection#H2581314898 &amp;</a:t>
            </a:r>
          </a:p>
        </p:txBody>
      </p:sp>
    </p:spTree>
    <p:extLst>
      <p:ext uri="{BB962C8B-B14F-4D97-AF65-F5344CB8AC3E}">
        <p14:creationId xmlns:p14="http://schemas.microsoft.com/office/powerpoint/2010/main" val="37709765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93456-06EE-40D7-A7FF-E77C7B0B4531}"/>
              </a:ext>
            </a:extLst>
          </p:cNvPr>
          <p:cNvSpPr>
            <a:spLocks noGrp="1"/>
          </p:cNvSpPr>
          <p:nvPr>
            <p:ph type="title"/>
          </p:nvPr>
        </p:nvSpPr>
        <p:spPr>
          <a:xfrm>
            <a:off x="1823173" y="536994"/>
            <a:ext cx="7729728" cy="851095"/>
          </a:xfrm>
        </p:spPr>
        <p:txBody>
          <a:bodyPr>
            <a:normAutofit/>
          </a:bodyPr>
          <a:lstStyle/>
          <a:p>
            <a:pPr algn="ctr"/>
            <a:r>
              <a:rPr lang="en-US" sz="4000" dirty="0"/>
              <a:t>How Effective are they?</a:t>
            </a:r>
          </a:p>
        </p:txBody>
      </p:sp>
      <p:sp>
        <p:nvSpPr>
          <p:cNvPr id="4" name="TextBox 3">
            <a:extLst>
              <a:ext uri="{FF2B5EF4-FFF2-40B4-BE49-F238E27FC236}">
                <a16:creationId xmlns:a16="http://schemas.microsoft.com/office/drawing/2014/main" id="{E0BEFAA6-F1EC-4DCC-8C52-8A45ECABAE70}"/>
              </a:ext>
            </a:extLst>
          </p:cNvPr>
          <p:cNvSpPr txBox="1"/>
          <p:nvPr/>
        </p:nvSpPr>
        <p:spPr>
          <a:xfrm>
            <a:off x="431410" y="6551279"/>
            <a:ext cx="11329180" cy="313754"/>
          </a:xfrm>
          <a:prstGeom prst="rect">
            <a:avLst/>
          </a:prstGeom>
          <a:noFill/>
        </p:spPr>
        <p:txBody>
          <a:bodyPr wrap="square" rtlCol="0">
            <a:spAutoFit/>
          </a:bodyPr>
          <a:lstStyle/>
          <a:p>
            <a:pPr algn="ctr"/>
            <a:r>
              <a:rPr lang="en-US" sz="1400" dirty="0"/>
              <a:t>Trial Data attached &amp; https://www.uptodate.com/contents/covid-19-vaccines-to-prevent-sars-cov-2-infection#H1731276181</a:t>
            </a:r>
          </a:p>
        </p:txBody>
      </p:sp>
      <p:graphicFrame>
        <p:nvGraphicFramePr>
          <p:cNvPr id="5" name="Table 4">
            <a:extLst>
              <a:ext uri="{FF2B5EF4-FFF2-40B4-BE49-F238E27FC236}">
                <a16:creationId xmlns:a16="http://schemas.microsoft.com/office/drawing/2014/main" id="{3F319876-5C9F-47D3-8E11-58DE77CDB108}"/>
              </a:ext>
            </a:extLst>
          </p:cNvPr>
          <p:cNvGraphicFramePr>
            <a:graphicFrameLocks noGrp="1"/>
          </p:cNvGraphicFramePr>
          <p:nvPr>
            <p:extLst>
              <p:ext uri="{D42A27DB-BD31-4B8C-83A1-F6EECF244321}">
                <p14:modId xmlns:p14="http://schemas.microsoft.com/office/powerpoint/2010/main" val="298035523"/>
              </p:ext>
            </p:extLst>
          </p:nvPr>
        </p:nvGraphicFramePr>
        <p:xfrm>
          <a:off x="1991985" y="1674054"/>
          <a:ext cx="9529453" cy="4730410"/>
        </p:xfrm>
        <a:graphic>
          <a:graphicData uri="http://schemas.openxmlformats.org/drawingml/2006/table">
            <a:tbl>
              <a:tblPr firstRow="1" bandRow="1">
                <a:tableStyleId>{5C22544A-7EE6-4342-B048-85BDC9FD1C3A}</a:tableStyleId>
              </a:tblPr>
              <a:tblGrid>
                <a:gridCol w="1729917">
                  <a:extLst>
                    <a:ext uri="{9D8B030D-6E8A-4147-A177-3AD203B41FA5}">
                      <a16:colId xmlns:a16="http://schemas.microsoft.com/office/drawing/2014/main" val="2363378653"/>
                    </a:ext>
                  </a:extLst>
                </a:gridCol>
                <a:gridCol w="2714179">
                  <a:extLst>
                    <a:ext uri="{9D8B030D-6E8A-4147-A177-3AD203B41FA5}">
                      <a16:colId xmlns:a16="http://schemas.microsoft.com/office/drawing/2014/main" val="1175290810"/>
                    </a:ext>
                  </a:extLst>
                </a:gridCol>
                <a:gridCol w="5085357">
                  <a:extLst>
                    <a:ext uri="{9D8B030D-6E8A-4147-A177-3AD203B41FA5}">
                      <a16:colId xmlns:a16="http://schemas.microsoft.com/office/drawing/2014/main" val="1985820898"/>
                    </a:ext>
                  </a:extLst>
                </a:gridCol>
              </a:tblGrid>
              <a:tr h="1164250">
                <a:tc>
                  <a:txBody>
                    <a:bodyPr/>
                    <a:lstStyle/>
                    <a:p>
                      <a:endParaRPr lang="en-US" sz="2400" dirty="0"/>
                    </a:p>
                  </a:txBody>
                  <a:tcPr/>
                </a:tc>
                <a:tc>
                  <a:txBody>
                    <a:bodyPr/>
                    <a:lstStyle/>
                    <a:p>
                      <a:r>
                        <a:rPr lang="en-US" sz="2400" dirty="0"/>
                        <a:t>How Effective </a:t>
                      </a:r>
                    </a:p>
                    <a:p>
                      <a:r>
                        <a:rPr lang="en-US" sz="2400" dirty="0"/>
                        <a:t>(Clinical Trials)</a:t>
                      </a:r>
                    </a:p>
                  </a:txBody>
                  <a:tcPr/>
                </a:tc>
                <a:tc>
                  <a:txBody>
                    <a:bodyPr/>
                    <a:lstStyle/>
                    <a:p>
                      <a:r>
                        <a:rPr lang="en-US" sz="2400" dirty="0"/>
                        <a:t>How Effective</a:t>
                      </a:r>
                    </a:p>
                    <a:p>
                      <a:r>
                        <a:rPr lang="en-US" sz="2400" dirty="0"/>
                        <a:t>(Real World Data)</a:t>
                      </a:r>
                    </a:p>
                  </a:txBody>
                  <a:tcPr/>
                </a:tc>
                <a:extLst>
                  <a:ext uri="{0D108BD9-81ED-4DB2-BD59-A6C34878D82A}">
                    <a16:rowId xmlns:a16="http://schemas.microsoft.com/office/drawing/2014/main" val="3332723004"/>
                  </a:ext>
                </a:extLst>
              </a:tr>
              <a:tr h="823807">
                <a:tc>
                  <a:txBody>
                    <a:bodyPr/>
                    <a:lstStyle/>
                    <a:p>
                      <a:r>
                        <a:rPr lang="en-US" sz="2400" dirty="0"/>
                        <a:t>Pfizer</a:t>
                      </a:r>
                    </a:p>
                  </a:txBody>
                  <a:tcPr/>
                </a:tc>
                <a:tc>
                  <a:txBody>
                    <a:bodyPr/>
                    <a:lstStyle/>
                    <a:p>
                      <a:r>
                        <a:rPr lang="en-US" sz="2400" dirty="0"/>
                        <a:t>95% Effective</a:t>
                      </a:r>
                    </a:p>
                    <a:p>
                      <a:r>
                        <a:rPr lang="en-US" sz="2400" dirty="0"/>
                        <a:t>36,621 PCT 1:1</a:t>
                      </a:r>
                    </a:p>
                    <a:p>
                      <a:r>
                        <a:rPr lang="en-US" sz="2400" dirty="0"/>
                        <a:t>1983 age 12-18</a:t>
                      </a:r>
                    </a:p>
                  </a:txBody>
                  <a:tcPr/>
                </a:tc>
                <a:tc>
                  <a:txBody>
                    <a:bodyPr/>
                    <a:lstStyle/>
                    <a:p>
                      <a:r>
                        <a:rPr lang="en-US" sz="2400" dirty="0"/>
                        <a:t>92% Effective/97% Death Israel 6.5 million (72% Pfizer)</a:t>
                      </a:r>
                    </a:p>
                  </a:txBody>
                  <a:tcPr/>
                </a:tc>
                <a:extLst>
                  <a:ext uri="{0D108BD9-81ED-4DB2-BD59-A6C34878D82A}">
                    <a16:rowId xmlns:a16="http://schemas.microsoft.com/office/drawing/2014/main" val="3923129574"/>
                  </a:ext>
                </a:extLst>
              </a:tr>
              <a:tr h="823807">
                <a:tc>
                  <a:txBody>
                    <a:bodyPr/>
                    <a:lstStyle/>
                    <a:p>
                      <a:r>
                        <a:rPr lang="en-US" sz="2400" dirty="0"/>
                        <a:t>Moderna</a:t>
                      </a:r>
                    </a:p>
                  </a:txBody>
                  <a:tcPr/>
                </a:tc>
                <a:tc>
                  <a:txBody>
                    <a:bodyPr/>
                    <a:lstStyle/>
                    <a:p>
                      <a:r>
                        <a:rPr lang="en-US" sz="2400" dirty="0"/>
                        <a:t>94.5% Effective</a:t>
                      </a:r>
                    </a:p>
                    <a:p>
                      <a:r>
                        <a:rPr lang="en-US" sz="2400" dirty="0"/>
                        <a:t>27,817 PCT 1:1 </a:t>
                      </a:r>
                    </a:p>
                  </a:txBody>
                  <a:tcPr/>
                </a:tc>
                <a:tc>
                  <a:txBody>
                    <a:bodyPr/>
                    <a:lstStyle/>
                    <a:p>
                      <a:r>
                        <a:rPr lang="en-US" sz="2400" dirty="0"/>
                        <a:t>91% Effective</a:t>
                      </a:r>
                    </a:p>
                    <a:p>
                      <a:r>
                        <a:rPr lang="en-US" sz="2400" dirty="0"/>
                        <a:t>40,000 hospital/20,000 urgent</a:t>
                      </a:r>
                    </a:p>
                    <a:p>
                      <a:r>
                        <a:rPr lang="en-US" sz="2400" dirty="0"/>
                        <a:t>98% Effective in 100,000 veterans</a:t>
                      </a:r>
                    </a:p>
                  </a:txBody>
                  <a:tcPr/>
                </a:tc>
                <a:extLst>
                  <a:ext uri="{0D108BD9-81ED-4DB2-BD59-A6C34878D82A}">
                    <a16:rowId xmlns:a16="http://schemas.microsoft.com/office/drawing/2014/main" val="2462190455"/>
                  </a:ext>
                </a:extLst>
              </a:tr>
              <a:tr h="823807">
                <a:tc>
                  <a:txBody>
                    <a:bodyPr/>
                    <a:lstStyle/>
                    <a:p>
                      <a:r>
                        <a:rPr lang="en-US" sz="2400" dirty="0"/>
                        <a:t>J&amp;J</a:t>
                      </a:r>
                    </a:p>
                  </a:txBody>
                  <a:tcPr/>
                </a:tc>
                <a:tc>
                  <a:txBody>
                    <a:bodyPr/>
                    <a:lstStyle/>
                    <a:p>
                      <a:r>
                        <a:rPr lang="en-US" sz="2400" dirty="0"/>
                        <a:t>66.3% Effective (delta starting)</a:t>
                      </a:r>
                    </a:p>
                    <a:p>
                      <a:r>
                        <a:rPr lang="en-US" sz="2400" dirty="0"/>
                        <a:t>39,321 PCT 1:1 </a:t>
                      </a:r>
                    </a:p>
                  </a:txBody>
                  <a:tcPr/>
                </a:tc>
                <a:tc>
                  <a:txBody>
                    <a:bodyPr/>
                    <a:lstStyle/>
                    <a:p>
                      <a:r>
                        <a:rPr lang="en-US" sz="2400" dirty="0"/>
                        <a:t>73% ER care, 68% Hospitalization</a:t>
                      </a:r>
                    </a:p>
                    <a:p>
                      <a:r>
                        <a:rPr lang="en-US" sz="2400" dirty="0"/>
                        <a:t>11,000 hospital/9,000 urgent care</a:t>
                      </a:r>
                    </a:p>
                    <a:p>
                      <a:endParaRPr lang="en-US" sz="2400" dirty="0"/>
                    </a:p>
                  </a:txBody>
                  <a:tcPr/>
                </a:tc>
                <a:extLst>
                  <a:ext uri="{0D108BD9-81ED-4DB2-BD59-A6C34878D82A}">
                    <a16:rowId xmlns:a16="http://schemas.microsoft.com/office/drawing/2014/main" val="2778747647"/>
                  </a:ext>
                </a:extLst>
              </a:tr>
            </a:tbl>
          </a:graphicData>
        </a:graphic>
      </p:graphicFrame>
      <p:sp>
        <p:nvSpPr>
          <p:cNvPr id="3" name="TextBox 2">
            <a:extLst>
              <a:ext uri="{FF2B5EF4-FFF2-40B4-BE49-F238E27FC236}">
                <a16:creationId xmlns:a16="http://schemas.microsoft.com/office/drawing/2014/main" id="{28EFF8C4-E65B-4688-A61A-98E7B0BCDFEE}"/>
              </a:ext>
            </a:extLst>
          </p:cNvPr>
          <p:cNvSpPr txBox="1"/>
          <p:nvPr/>
        </p:nvSpPr>
        <p:spPr>
          <a:xfrm>
            <a:off x="8904850" y="223878"/>
            <a:ext cx="3287150" cy="1200329"/>
          </a:xfrm>
          <a:prstGeom prst="rect">
            <a:avLst/>
          </a:prstGeom>
          <a:noFill/>
          <a:ln w="25400">
            <a:solidFill>
              <a:schemeClr val="accent1"/>
            </a:solidFill>
          </a:ln>
        </p:spPr>
        <p:txBody>
          <a:bodyPr wrap="square" rtlCol="0">
            <a:spAutoFit/>
          </a:bodyPr>
          <a:lstStyle/>
          <a:p>
            <a:r>
              <a:rPr lang="en-US" dirty="0"/>
              <a:t>What does Effective mean?</a:t>
            </a:r>
          </a:p>
          <a:p>
            <a:r>
              <a:rPr lang="en-US" dirty="0"/>
              <a:t>50 cases instead of 1000 cases in population of 100,000</a:t>
            </a:r>
          </a:p>
        </p:txBody>
      </p:sp>
    </p:spTree>
    <p:extLst>
      <p:ext uri="{BB962C8B-B14F-4D97-AF65-F5344CB8AC3E}">
        <p14:creationId xmlns:p14="http://schemas.microsoft.com/office/powerpoint/2010/main" val="26071997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93456-06EE-40D7-A7FF-E77C7B0B4531}"/>
              </a:ext>
            </a:extLst>
          </p:cNvPr>
          <p:cNvSpPr>
            <a:spLocks noGrp="1"/>
          </p:cNvSpPr>
          <p:nvPr>
            <p:ph type="title"/>
          </p:nvPr>
        </p:nvSpPr>
        <p:spPr>
          <a:xfrm>
            <a:off x="2231136" y="640081"/>
            <a:ext cx="7729728" cy="851095"/>
          </a:xfrm>
        </p:spPr>
        <p:txBody>
          <a:bodyPr>
            <a:normAutofit/>
          </a:bodyPr>
          <a:lstStyle/>
          <a:p>
            <a:pPr algn="ctr"/>
            <a:r>
              <a:rPr lang="en-US" sz="4000" dirty="0"/>
              <a:t>In Health Care Workers?</a:t>
            </a:r>
          </a:p>
        </p:txBody>
      </p:sp>
      <p:sp>
        <p:nvSpPr>
          <p:cNvPr id="4" name="TextBox 3">
            <a:extLst>
              <a:ext uri="{FF2B5EF4-FFF2-40B4-BE49-F238E27FC236}">
                <a16:creationId xmlns:a16="http://schemas.microsoft.com/office/drawing/2014/main" id="{E0BEFAA6-F1EC-4DCC-8C52-8A45ECABAE70}"/>
              </a:ext>
            </a:extLst>
          </p:cNvPr>
          <p:cNvSpPr txBox="1"/>
          <p:nvPr/>
        </p:nvSpPr>
        <p:spPr>
          <a:xfrm>
            <a:off x="431410" y="6551279"/>
            <a:ext cx="11329180" cy="313754"/>
          </a:xfrm>
          <a:prstGeom prst="rect">
            <a:avLst/>
          </a:prstGeom>
          <a:noFill/>
        </p:spPr>
        <p:txBody>
          <a:bodyPr wrap="square" rtlCol="0">
            <a:spAutoFit/>
          </a:bodyPr>
          <a:lstStyle/>
          <a:p>
            <a:pPr algn="ctr"/>
            <a:r>
              <a:rPr lang="en-US" sz="1400" dirty="0"/>
              <a:t>https://www.cdc.gov/mmwr/volumes/70/wr/mm7013e3.htm?s_cid=mm7013e3_w</a:t>
            </a:r>
          </a:p>
        </p:txBody>
      </p:sp>
      <p:pic>
        <p:nvPicPr>
          <p:cNvPr id="8" name="Picture 7">
            <a:extLst>
              <a:ext uri="{FF2B5EF4-FFF2-40B4-BE49-F238E27FC236}">
                <a16:creationId xmlns:a16="http://schemas.microsoft.com/office/drawing/2014/main" id="{EBFDF98D-80A2-4331-BAA4-D20E4A6B1695}"/>
              </a:ext>
            </a:extLst>
          </p:cNvPr>
          <p:cNvPicPr>
            <a:picLocks noChangeAspect="1"/>
          </p:cNvPicPr>
          <p:nvPr/>
        </p:nvPicPr>
        <p:blipFill>
          <a:blip r:embed="rId3"/>
          <a:stretch>
            <a:fillRect/>
          </a:stretch>
        </p:blipFill>
        <p:spPr>
          <a:xfrm>
            <a:off x="1216160" y="1491175"/>
            <a:ext cx="10514592" cy="4726743"/>
          </a:xfrm>
          <a:prstGeom prst="rect">
            <a:avLst/>
          </a:prstGeom>
        </p:spPr>
      </p:pic>
      <p:sp>
        <p:nvSpPr>
          <p:cNvPr id="9" name="TextBox 8">
            <a:extLst>
              <a:ext uri="{FF2B5EF4-FFF2-40B4-BE49-F238E27FC236}">
                <a16:creationId xmlns:a16="http://schemas.microsoft.com/office/drawing/2014/main" id="{3FE2C473-708D-42F4-A714-F497D504C8F4}"/>
              </a:ext>
            </a:extLst>
          </p:cNvPr>
          <p:cNvSpPr txBox="1"/>
          <p:nvPr/>
        </p:nvSpPr>
        <p:spPr>
          <a:xfrm>
            <a:off x="1533377" y="2271932"/>
            <a:ext cx="2968285" cy="646331"/>
          </a:xfrm>
          <a:prstGeom prst="rect">
            <a:avLst/>
          </a:prstGeom>
          <a:noFill/>
          <a:ln w="25400">
            <a:solidFill>
              <a:schemeClr val="accent1"/>
            </a:solidFill>
          </a:ln>
        </p:spPr>
        <p:txBody>
          <a:bodyPr wrap="square" rtlCol="0">
            <a:spAutoFit/>
          </a:bodyPr>
          <a:lstStyle/>
          <a:p>
            <a:r>
              <a:rPr lang="en-US" dirty="0"/>
              <a:t>3950 participants </a:t>
            </a:r>
          </a:p>
          <a:p>
            <a:r>
              <a:rPr lang="en-US" dirty="0"/>
              <a:t>450 (11.4%) Salt Lake City</a:t>
            </a:r>
          </a:p>
        </p:txBody>
      </p:sp>
      <p:sp>
        <p:nvSpPr>
          <p:cNvPr id="10" name="TextBox 9">
            <a:extLst>
              <a:ext uri="{FF2B5EF4-FFF2-40B4-BE49-F238E27FC236}">
                <a16:creationId xmlns:a16="http://schemas.microsoft.com/office/drawing/2014/main" id="{D6D51373-2BA2-4CB8-A3CC-89E8A7837F7F}"/>
              </a:ext>
            </a:extLst>
          </p:cNvPr>
          <p:cNvSpPr txBox="1"/>
          <p:nvPr/>
        </p:nvSpPr>
        <p:spPr>
          <a:xfrm>
            <a:off x="8128780" y="3987797"/>
            <a:ext cx="3111306" cy="369332"/>
          </a:xfrm>
          <a:prstGeom prst="rect">
            <a:avLst/>
          </a:prstGeom>
          <a:noFill/>
          <a:ln w="25400">
            <a:solidFill>
              <a:schemeClr val="accent1"/>
            </a:solidFill>
          </a:ln>
        </p:spPr>
        <p:txBody>
          <a:bodyPr wrap="square" rtlCol="0">
            <a:spAutoFit/>
          </a:bodyPr>
          <a:lstStyle/>
          <a:p>
            <a:endParaRPr lang="en-US" dirty="0"/>
          </a:p>
        </p:txBody>
      </p:sp>
      <p:sp>
        <p:nvSpPr>
          <p:cNvPr id="11" name="TextBox 10">
            <a:extLst>
              <a:ext uri="{FF2B5EF4-FFF2-40B4-BE49-F238E27FC236}">
                <a16:creationId xmlns:a16="http://schemas.microsoft.com/office/drawing/2014/main" id="{9D67CF07-E21B-47A5-A7D3-0F72266BF60B}"/>
              </a:ext>
            </a:extLst>
          </p:cNvPr>
          <p:cNvSpPr txBox="1"/>
          <p:nvPr/>
        </p:nvSpPr>
        <p:spPr>
          <a:xfrm>
            <a:off x="8128780" y="5830601"/>
            <a:ext cx="3111306" cy="369332"/>
          </a:xfrm>
          <a:prstGeom prst="rect">
            <a:avLst/>
          </a:prstGeom>
          <a:noFill/>
          <a:ln w="25400">
            <a:solidFill>
              <a:schemeClr val="accent1"/>
            </a:solidFill>
          </a:ln>
        </p:spPr>
        <p:txBody>
          <a:bodyPr wrap="square" rtlCol="0">
            <a:spAutoFit/>
          </a:bodyPr>
          <a:lstStyle/>
          <a:p>
            <a:endParaRPr lang="en-US" dirty="0"/>
          </a:p>
        </p:txBody>
      </p:sp>
      <p:sp>
        <p:nvSpPr>
          <p:cNvPr id="12" name="TextBox 11">
            <a:extLst>
              <a:ext uri="{FF2B5EF4-FFF2-40B4-BE49-F238E27FC236}">
                <a16:creationId xmlns:a16="http://schemas.microsoft.com/office/drawing/2014/main" id="{54BF9834-D5AA-4C65-9B05-050C851E171F}"/>
              </a:ext>
            </a:extLst>
          </p:cNvPr>
          <p:cNvSpPr txBox="1"/>
          <p:nvPr/>
        </p:nvSpPr>
        <p:spPr>
          <a:xfrm>
            <a:off x="3091375" y="1824537"/>
            <a:ext cx="2820573" cy="299685"/>
          </a:xfrm>
          <a:prstGeom prst="rect">
            <a:avLst/>
          </a:prstGeom>
          <a:noFill/>
          <a:ln w="25400">
            <a:solidFill>
              <a:schemeClr val="accent1"/>
            </a:solidFill>
          </a:ln>
        </p:spPr>
        <p:txBody>
          <a:bodyPr wrap="square" rtlCol="0">
            <a:spAutoFit/>
          </a:bodyPr>
          <a:lstStyle/>
          <a:p>
            <a:endParaRPr lang="en-US" dirty="0"/>
          </a:p>
        </p:txBody>
      </p:sp>
      <p:sp>
        <p:nvSpPr>
          <p:cNvPr id="13" name="TextBox 12">
            <a:extLst>
              <a:ext uri="{FF2B5EF4-FFF2-40B4-BE49-F238E27FC236}">
                <a16:creationId xmlns:a16="http://schemas.microsoft.com/office/drawing/2014/main" id="{7976AC56-AB66-4B3A-BF70-708CCC719DBE}"/>
              </a:ext>
            </a:extLst>
          </p:cNvPr>
          <p:cNvSpPr txBox="1"/>
          <p:nvPr/>
        </p:nvSpPr>
        <p:spPr>
          <a:xfrm>
            <a:off x="7457955" y="1810470"/>
            <a:ext cx="2820573" cy="299685"/>
          </a:xfrm>
          <a:prstGeom prst="rect">
            <a:avLst/>
          </a:prstGeom>
          <a:noFill/>
          <a:ln w="25400">
            <a:solidFill>
              <a:schemeClr val="accent1"/>
            </a:solidFill>
          </a:ln>
        </p:spPr>
        <p:txBody>
          <a:bodyPr wrap="square" rtlCol="0">
            <a:spAutoFit/>
          </a:bodyPr>
          <a:lstStyle/>
          <a:p>
            <a:endParaRPr lang="en-US" dirty="0"/>
          </a:p>
        </p:txBody>
      </p:sp>
    </p:spTree>
    <p:extLst>
      <p:ext uri="{BB962C8B-B14F-4D97-AF65-F5344CB8AC3E}">
        <p14:creationId xmlns:p14="http://schemas.microsoft.com/office/powerpoint/2010/main" val="13158395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E0A714-B1BF-4D85-BC6F-756EFAF103DA}"/>
              </a:ext>
            </a:extLst>
          </p:cNvPr>
          <p:cNvPicPr>
            <a:picLocks noChangeAspect="1"/>
          </p:cNvPicPr>
          <p:nvPr/>
        </p:nvPicPr>
        <p:blipFill>
          <a:blip r:embed="rId2"/>
          <a:stretch>
            <a:fillRect/>
          </a:stretch>
        </p:blipFill>
        <p:spPr>
          <a:xfrm>
            <a:off x="2655936" y="1477888"/>
            <a:ext cx="6880127" cy="4897718"/>
          </a:xfrm>
          <a:prstGeom prst="rect">
            <a:avLst/>
          </a:prstGeom>
        </p:spPr>
      </p:pic>
      <p:sp>
        <p:nvSpPr>
          <p:cNvPr id="2" name="Title 1">
            <a:extLst>
              <a:ext uri="{FF2B5EF4-FFF2-40B4-BE49-F238E27FC236}">
                <a16:creationId xmlns:a16="http://schemas.microsoft.com/office/drawing/2014/main" id="{7C893456-06EE-40D7-A7FF-E77C7B0B4531}"/>
              </a:ext>
            </a:extLst>
          </p:cNvPr>
          <p:cNvSpPr>
            <a:spLocks noGrp="1"/>
          </p:cNvSpPr>
          <p:nvPr>
            <p:ph type="title"/>
          </p:nvPr>
        </p:nvSpPr>
        <p:spPr>
          <a:xfrm>
            <a:off x="2231136" y="640081"/>
            <a:ext cx="7729728" cy="851095"/>
          </a:xfrm>
        </p:spPr>
        <p:txBody>
          <a:bodyPr>
            <a:normAutofit/>
          </a:bodyPr>
          <a:lstStyle/>
          <a:p>
            <a:pPr algn="ctr"/>
            <a:r>
              <a:rPr lang="en-US" sz="4000" dirty="0"/>
              <a:t>In Preventing Hospitalization? </a:t>
            </a:r>
          </a:p>
        </p:txBody>
      </p:sp>
      <p:sp>
        <p:nvSpPr>
          <p:cNvPr id="4" name="TextBox 3">
            <a:extLst>
              <a:ext uri="{FF2B5EF4-FFF2-40B4-BE49-F238E27FC236}">
                <a16:creationId xmlns:a16="http://schemas.microsoft.com/office/drawing/2014/main" id="{E0BEFAA6-F1EC-4DCC-8C52-8A45ECABAE70}"/>
              </a:ext>
            </a:extLst>
          </p:cNvPr>
          <p:cNvSpPr txBox="1"/>
          <p:nvPr/>
        </p:nvSpPr>
        <p:spPr>
          <a:xfrm>
            <a:off x="431410" y="6551279"/>
            <a:ext cx="11329180" cy="313754"/>
          </a:xfrm>
          <a:prstGeom prst="rect">
            <a:avLst/>
          </a:prstGeom>
          <a:noFill/>
        </p:spPr>
        <p:txBody>
          <a:bodyPr wrap="square" rtlCol="0">
            <a:spAutoFit/>
          </a:bodyPr>
          <a:lstStyle/>
          <a:p>
            <a:pPr algn="ctr"/>
            <a:r>
              <a:rPr lang="en-US" sz="1400" dirty="0"/>
              <a:t>https://www.cdc.gov/mmwr/volumes/70/wr/mm7037e2.htm?s_cid=mm7037e2_w</a:t>
            </a:r>
          </a:p>
        </p:txBody>
      </p:sp>
      <p:sp>
        <p:nvSpPr>
          <p:cNvPr id="9" name="TextBox 8">
            <a:extLst>
              <a:ext uri="{FF2B5EF4-FFF2-40B4-BE49-F238E27FC236}">
                <a16:creationId xmlns:a16="http://schemas.microsoft.com/office/drawing/2014/main" id="{3FE2C473-708D-42F4-A714-F497D504C8F4}"/>
              </a:ext>
            </a:extLst>
          </p:cNvPr>
          <p:cNvSpPr txBox="1"/>
          <p:nvPr/>
        </p:nvSpPr>
        <p:spPr>
          <a:xfrm>
            <a:off x="6570100" y="1484922"/>
            <a:ext cx="3080337" cy="923330"/>
          </a:xfrm>
          <a:prstGeom prst="rect">
            <a:avLst/>
          </a:prstGeom>
          <a:noFill/>
          <a:ln w="25400">
            <a:solidFill>
              <a:schemeClr val="accent1"/>
            </a:solidFill>
          </a:ln>
        </p:spPr>
        <p:txBody>
          <a:bodyPr wrap="square" rtlCol="0">
            <a:spAutoFit/>
          </a:bodyPr>
          <a:lstStyle/>
          <a:p>
            <a:r>
              <a:rPr lang="en-US" dirty="0"/>
              <a:t>Including data from</a:t>
            </a:r>
          </a:p>
          <a:p>
            <a:r>
              <a:rPr lang="en-US" dirty="0"/>
              <a:t>IHC in Salt Lake City, Utah</a:t>
            </a:r>
          </a:p>
          <a:p>
            <a:r>
              <a:rPr lang="en-US" b="1" dirty="0"/>
              <a:t>June – August 2021</a:t>
            </a:r>
          </a:p>
        </p:txBody>
      </p:sp>
      <p:sp>
        <p:nvSpPr>
          <p:cNvPr id="10" name="TextBox 9">
            <a:extLst>
              <a:ext uri="{FF2B5EF4-FFF2-40B4-BE49-F238E27FC236}">
                <a16:creationId xmlns:a16="http://schemas.microsoft.com/office/drawing/2014/main" id="{D6D51373-2BA2-4CB8-A3CC-89E8A7837F7F}"/>
              </a:ext>
            </a:extLst>
          </p:cNvPr>
          <p:cNvSpPr txBox="1"/>
          <p:nvPr/>
        </p:nvSpPr>
        <p:spPr>
          <a:xfrm>
            <a:off x="8128780" y="4378514"/>
            <a:ext cx="1407283" cy="369332"/>
          </a:xfrm>
          <a:prstGeom prst="rect">
            <a:avLst/>
          </a:prstGeom>
          <a:noFill/>
          <a:ln w="25400">
            <a:solidFill>
              <a:schemeClr val="accent1"/>
            </a:solidFill>
          </a:ln>
        </p:spPr>
        <p:txBody>
          <a:bodyPr wrap="square" rtlCol="0">
            <a:spAutoFit/>
          </a:bodyPr>
          <a:lstStyle/>
          <a:p>
            <a:endParaRPr lang="en-US" dirty="0"/>
          </a:p>
        </p:txBody>
      </p:sp>
      <p:sp>
        <p:nvSpPr>
          <p:cNvPr id="11" name="TextBox 10">
            <a:extLst>
              <a:ext uri="{FF2B5EF4-FFF2-40B4-BE49-F238E27FC236}">
                <a16:creationId xmlns:a16="http://schemas.microsoft.com/office/drawing/2014/main" id="{9D67CF07-E21B-47A5-A7D3-0F72266BF60B}"/>
              </a:ext>
            </a:extLst>
          </p:cNvPr>
          <p:cNvSpPr txBox="1"/>
          <p:nvPr/>
        </p:nvSpPr>
        <p:spPr>
          <a:xfrm>
            <a:off x="8128780" y="5830601"/>
            <a:ext cx="1407283" cy="369332"/>
          </a:xfrm>
          <a:prstGeom prst="rect">
            <a:avLst/>
          </a:prstGeom>
          <a:noFill/>
          <a:ln w="25400">
            <a:solidFill>
              <a:schemeClr val="accent1"/>
            </a:solidFill>
          </a:ln>
        </p:spPr>
        <p:txBody>
          <a:bodyPr wrap="square" rtlCol="0">
            <a:spAutoFit/>
          </a:bodyPr>
          <a:lstStyle/>
          <a:p>
            <a:endParaRPr lang="en-US" dirty="0"/>
          </a:p>
        </p:txBody>
      </p:sp>
      <p:sp>
        <p:nvSpPr>
          <p:cNvPr id="12" name="TextBox 11">
            <a:extLst>
              <a:ext uri="{FF2B5EF4-FFF2-40B4-BE49-F238E27FC236}">
                <a16:creationId xmlns:a16="http://schemas.microsoft.com/office/drawing/2014/main" id="{54BF9834-D5AA-4C65-9B05-050C851E171F}"/>
              </a:ext>
            </a:extLst>
          </p:cNvPr>
          <p:cNvSpPr txBox="1"/>
          <p:nvPr/>
        </p:nvSpPr>
        <p:spPr>
          <a:xfrm>
            <a:off x="2655936" y="1491177"/>
            <a:ext cx="3758931" cy="369332"/>
          </a:xfrm>
          <a:prstGeom prst="rect">
            <a:avLst/>
          </a:prstGeom>
          <a:noFill/>
          <a:ln w="25400">
            <a:solidFill>
              <a:schemeClr val="accent1"/>
            </a:solidFill>
          </a:ln>
        </p:spPr>
        <p:txBody>
          <a:bodyPr wrap="square" rtlCol="0">
            <a:spAutoFit/>
          </a:bodyPr>
          <a:lstStyle/>
          <a:p>
            <a:endParaRPr lang="en-US" dirty="0"/>
          </a:p>
        </p:txBody>
      </p:sp>
      <p:sp>
        <p:nvSpPr>
          <p:cNvPr id="13" name="TextBox 12">
            <a:extLst>
              <a:ext uri="{FF2B5EF4-FFF2-40B4-BE49-F238E27FC236}">
                <a16:creationId xmlns:a16="http://schemas.microsoft.com/office/drawing/2014/main" id="{7976AC56-AB66-4B3A-BF70-708CCC719DBE}"/>
              </a:ext>
            </a:extLst>
          </p:cNvPr>
          <p:cNvSpPr txBox="1"/>
          <p:nvPr/>
        </p:nvSpPr>
        <p:spPr>
          <a:xfrm>
            <a:off x="2655937" y="3483863"/>
            <a:ext cx="1845726" cy="369332"/>
          </a:xfrm>
          <a:prstGeom prst="rect">
            <a:avLst/>
          </a:prstGeom>
          <a:noFill/>
          <a:ln w="25400">
            <a:solidFill>
              <a:schemeClr val="accent1"/>
            </a:solidFill>
          </a:ln>
        </p:spPr>
        <p:txBody>
          <a:bodyPr wrap="square" rtlCol="0">
            <a:spAutoFit/>
          </a:bodyPr>
          <a:lstStyle/>
          <a:p>
            <a:endParaRPr lang="en-US" dirty="0"/>
          </a:p>
        </p:txBody>
      </p:sp>
      <p:sp>
        <p:nvSpPr>
          <p:cNvPr id="14" name="TextBox 13">
            <a:extLst>
              <a:ext uri="{FF2B5EF4-FFF2-40B4-BE49-F238E27FC236}">
                <a16:creationId xmlns:a16="http://schemas.microsoft.com/office/drawing/2014/main" id="{B38E1CFD-0DCF-4025-B1CD-45D388465A03}"/>
              </a:ext>
            </a:extLst>
          </p:cNvPr>
          <p:cNvSpPr txBox="1"/>
          <p:nvPr/>
        </p:nvSpPr>
        <p:spPr>
          <a:xfrm>
            <a:off x="8112880" y="2962454"/>
            <a:ext cx="1407283" cy="369332"/>
          </a:xfrm>
          <a:prstGeom prst="rect">
            <a:avLst/>
          </a:prstGeom>
          <a:noFill/>
          <a:ln w="25400">
            <a:solidFill>
              <a:schemeClr val="accent1"/>
            </a:solidFill>
          </a:ln>
        </p:spPr>
        <p:txBody>
          <a:bodyPr wrap="square" rtlCol="0">
            <a:spAutoFit/>
          </a:bodyPr>
          <a:lstStyle/>
          <a:p>
            <a:endParaRPr lang="en-US" dirty="0"/>
          </a:p>
        </p:txBody>
      </p:sp>
      <p:sp>
        <p:nvSpPr>
          <p:cNvPr id="15" name="TextBox 14">
            <a:extLst>
              <a:ext uri="{FF2B5EF4-FFF2-40B4-BE49-F238E27FC236}">
                <a16:creationId xmlns:a16="http://schemas.microsoft.com/office/drawing/2014/main" id="{2702CDC0-EB86-4DC2-8405-BCDC418805CC}"/>
              </a:ext>
            </a:extLst>
          </p:cNvPr>
          <p:cNvSpPr txBox="1"/>
          <p:nvPr/>
        </p:nvSpPr>
        <p:spPr>
          <a:xfrm>
            <a:off x="2689675" y="4929734"/>
            <a:ext cx="1845726" cy="369332"/>
          </a:xfrm>
          <a:prstGeom prst="rect">
            <a:avLst/>
          </a:prstGeom>
          <a:noFill/>
          <a:ln w="25400">
            <a:solidFill>
              <a:schemeClr val="accent1"/>
            </a:solidFill>
          </a:ln>
        </p:spPr>
        <p:txBody>
          <a:bodyPr wrap="square" rtlCol="0">
            <a:spAutoFit/>
          </a:bodyPr>
          <a:lstStyle/>
          <a:p>
            <a:endParaRPr lang="en-US" dirty="0"/>
          </a:p>
        </p:txBody>
      </p:sp>
      <p:sp>
        <p:nvSpPr>
          <p:cNvPr id="16" name="TextBox 15">
            <a:extLst>
              <a:ext uri="{FF2B5EF4-FFF2-40B4-BE49-F238E27FC236}">
                <a16:creationId xmlns:a16="http://schemas.microsoft.com/office/drawing/2014/main" id="{6F6B1289-BFAF-40A5-A379-6E462E35DE1D}"/>
              </a:ext>
            </a:extLst>
          </p:cNvPr>
          <p:cNvSpPr txBox="1"/>
          <p:nvPr/>
        </p:nvSpPr>
        <p:spPr>
          <a:xfrm>
            <a:off x="2655934" y="2037991"/>
            <a:ext cx="2270527" cy="369332"/>
          </a:xfrm>
          <a:prstGeom prst="rect">
            <a:avLst/>
          </a:prstGeom>
          <a:noFill/>
          <a:ln w="25400">
            <a:solidFill>
              <a:schemeClr val="accent1"/>
            </a:solidFill>
          </a:ln>
        </p:spPr>
        <p:txBody>
          <a:bodyPr wrap="square" rtlCol="0">
            <a:spAutoFit/>
          </a:bodyPr>
          <a:lstStyle/>
          <a:p>
            <a:endParaRPr lang="en-US" dirty="0"/>
          </a:p>
        </p:txBody>
      </p:sp>
    </p:spTree>
    <p:extLst>
      <p:ext uri="{BB962C8B-B14F-4D97-AF65-F5344CB8AC3E}">
        <p14:creationId xmlns:p14="http://schemas.microsoft.com/office/powerpoint/2010/main" val="29343720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93456-06EE-40D7-A7FF-E77C7B0B4531}"/>
              </a:ext>
            </a:extLst>
          </p:cNvPr>
          <p:cNvSpPr>
            <a:spLocks noGrp="1"/>
          </p:cNvSpPr>
          <p:nvPr>
            <p:ph type="title"/>
          </p:nvPr>
        </p:nvSpPr>
        <p:spPr>
          <a:xfrm>
            <a:off x="2231136" y="640081"/>
            <a:ext cx="7729728" cy="851095"/>
          </a:xfrm>
        </p:spPr>
        <p:txBody>
          <a:bodyPr>
            <a:normAutofit/>
          </a:bodyPr>
          <a:lstStyle/>
          <a:p>
            <a:pPr algn="ctr"/>
            <a:r>
              <a:rPr lang="en-US" sz="4000" dirty="0"/>
              <a:t>In Preventing Hospitalization? </a:t>
            </a:r>
          </a:p>
        </p:txBody>
      </p:sp>
      <p:sp>
        <p:nvSpPr>
          <p:cNvPr id="4" name="TextBox 3">
            <a:extLst>
              <a:ext uri="{FF2B5EF4-FFF2-40B4-BE49-F238E27FC236}">
                <a16:creationId xmlns:a16="http://schemas.microsoft.com/office/drawing/2014/main" id="{E0BEFAA6-F1EC-4DCC-8C52-8A45ECABAE70}"/>
              </a:ext>
            </a:extLst>
          </p:cNvPr>
          <p:cNvSpPr txBox="1"/>
          <p:nvPr/>
        </p:nvSpPr>
        <p:spPr>
          <a:xfrm>
            <a:off x="431410" y="6551279"/>
            <a:ext cx="11329180" cy="313754"/>
          </a:xfrm>
          <a:prstGeom prst="rect">
            <a:avLst/>
          </a:prstGeom>
          <a:noFill/>
        </p:spPr>
        <p:txBody>
          <a:bodyPr wrap="square" rtlCol="0">
            <a:spAutoFit/>
          </a:bodyPr>
          <a:lstStyle/>
          <a:p>
            <a:pPr algn="ctr"/>
            <a:r>
              <a:rPr lang="en-US" sz="1400" dirty="0"/>
              <a:t>https://www.bbc.com/news/health-58545548</a:t>
            </a:r>
          </a:p>
        </p:txBody>
      </p:sp>
      <p:sp>
        <p:nvSpPr>
          <p:cNvPr id="17" name="Content Placeholder 2">
            <a:extLst>
              <a:ext uri="{FF2B5EF4-FFF2-40B4-BE49-F238E27FC236}">
                <a16:creationId xmlns:a16="http://schemas.microsoft.com/office/drawing/2014/main" id="{F7CC872C-AD94-440E-BD7B-6D068EE61684}"/>
              </a:ext>
            </a:extLst>
          </p:cNvPr>
          <p:cNvSpPr>
            <a:spLocks noGrp="1"/>
          </p:cNvSpPr>
          <p:nvPr>
            <p:ph idx="1"/>
          </p:nvPr>
        </p:nvSpPr>
        <p:spPr>
          <a:xfrm>
            <a:off x="1746269" y="1777430"/>
            <a:ext cx="9085854" cy="3779308"/>
          </a:xfrm>
        </p:spPr>
        <p:txBody>
          <a:bodyPr>
            <a:normAutofit/>
          </a:bodyPr>
          <a:lstStyle/>
          <a:p>
            <a:r>
              <a:rPr lang="en-US" sz="3200" dirty="0"/>
              <a:t>Similar results in other countries</a:t>
            </a:r>
          </a:p>
          <a:p>
            <a:r>
              <a:rPr lang="en-US" sz="3200" dirty="0"/>
              <a:t>From January to July 2021</a:t>
            </a:r>
          </a:p>
          <a:p>
            <a:r>
              <a:rPr lang="en-US" sz="3200" dirty="0"/>
              <a:t>51,281 deaths in EU</a:t>
            </a:r>
          </a:p>
          <a:p>
            <a:r>
              <a:rPr lang="en-US" sz="3200" dirty="0"/>
              <a:t>Only 256 (0.5%) were in fully vaccinated</a:t>
            </a:r>
          </a:p>
          <a:p>
            <a:endParaRPr lang="en-US" sz="2600" dirty="0"/>
          </a:p>
        </p:txBody>
      </p:sp>
    </p:spTree>
    <p:extLst>
      <p:ext uri="{BB962C8B-B14F-4D97-AF65-F5344CB8AC3E}">
        <p14:creationId xmlns:p14="http://schemas.microsoft.com/office/powerpoint/2010/main" val="10074322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COVID-19 AND VARIANTS</a:t>
            </a:r>
          </a:p>
        </p:txBody>
      </p:sp>
      <p:sp>
        <p:nvSpPr>
          <p:cNvPr id="3" name="Subtitle 2"/>
          <p:cNvSpPr>
            <a:spLocks noGrp="1"/>
          </p:cNvSpPr>
          <p:nvPr>
            <p:ph type="subTitle" idx="1"/>
          </p:nvPr>
        </p:nvSpPr>
        <p:spPr/>
        <p:txBody>
          <a:bodyPr vert="horz" lIns="91440" tIns="45720" rIns="91440" bIns="45720" rtlCol="0" anchor="t">
            <a:normAutofit/>
          </a:bodyPr>
          <a:lstStyle/>
          <a:p>
            <a:r>
              <a:rPr lang="en-US" dirty="0"/>
              <a:t>Carbon Medical Service</a:t>
            </a:r>
          </a:p>
          <a:p>
            <a:r>
              <a:rPr lang="en-US" dirty="0"/>
              <a:t>Presented by Michael Smith PharmD, in </a:t>
            </a:r>
            <a:r>
              <a:rPr lang="en-US" dirty="0" err="1"/>
              <a:t>conjuction</a:t>
            </a:r>
            <a:r>
              <a:rPr lang="en-US" dirty="0"/>
              <a:t> with Russell Scow PharmD,  Haven Halk FNP, and Jordan </a:t>
            </a:r>
            <a:r>
              <a:rPr lang="en-US" dirty="0" err="1"/>
              <a:t>Tatton</a:t>
            </a:r>
            <a:r>
              <a:rPr lang="en-US" dirty="0"/>
              <a:t> FNP</a:t>
            </a:r>
          </a:p>
        </p:txBody>
      </p:sp>
    </p:spTree>
    <p:extLst>
      <p:ext uri="{BB962C8B-B14F-4D97-AF65-F5344CB8AC3E}">
        <p14:creationId xmlns:p14="http://schemas.microsoft.com/office/powerpoint/2010/main" val="192011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4002" y="274638"/>
            <a:ext cx="9143998" cy="1020762"/>
          </a:xfrm>
        </p:spPr>
        <p:txBody>
          <a:bodyPr anchor="b">
            <a:normAutofit fontScale="90000"/>
          </a:bodyPr>
          <a:lstStyle/>
          <a:p>
            <a:r>
              <a:rPr lang="en-US" dirty="0"/>
              <a:t>Virus Crash Course – General Information</a:t>
            </a:r>
          </a:p>
        </p:txBody>
      </p:sp>
      <p:sp>
        <p:nvSpPr>
          <p:cNvPr id="14" name="Content Placeholder 13"/>
          <p:cNvSpPr>
            <a:spLocks noGrp="1"/>
          </p:cNvSpPr>
          <p:nvPr>
            <p:ph sz="half" idx="1"/>
          </p:nvPr>
        </p:nvSpPr>
        <p:spPr>
          <a:xfrm>
            <a:off x="1524002" y="1905000"/>
            <a:ext cx="4419599" cy="4267200"/>
          </a:xfrm>
        </p:spPr>
        <p:txBody>
          <a:bodyPr vert="horz" lIns="91440" tIns="45720" rIns="91440" bIns="45720" rtlCol="0" anchor="t">
            <a:normAutofit/>
          </a:bodyPr>
          <a:lstStyle/>
          <a:p>
            <a:r>
              <a:rPr lang="en-US" sz="2200" dirty="0"/>
              <a:t>A virus is a small collection of genetic code, either DNA or RNA, surrounded by a protein coat. A virus cannot replicate alone. Viruses must infect cells and use components of the host cell to make copies of themselves. Often, they kill the host cell in the process, and cause damage to the host organism.</a:t>
            </a:r>
          </a:p>
          <a:p>
            <a:pPr marL="0" indent="0">
              <a:buNone/>
            </a:pPr>
            <a:endParaRPr lang="en-US" sz="2200" dirty="0"/>
          </a:p>
        </p:txBody>
      </p:sp>
      <p:pic>
        <p:nvPicPr>
          <p:cNvPr id="2" name="Picture 2" descr="A picture containing background pattern&#10;&#10;Description automatically generated">
            <a:extLst>
              <a:ext uri="{FF2B5EF4-FFF2-40B4-BE49-F238E27FC236}">
                <a16:creationId xmlns:a16="http://schemas.microsoft.com/office/drawing/2014/main" id="{4C79C55E-D76C-4917-A0E0-C3EC73A25BFE}"/>
              </a:ext>
            </a:extLst>
          </p:cNvPr>
          <p:cNvPicPr>
            <a:picLocks noChangeAspect="1"/>
          </p:cNvPicPr>
          <p:nvPr/>
        </p:nvPicPr>
        <p:blipFill>
          <a:blip r:embed="rId2"/>
          <a:stretch>
            <a:fillRect/>
          </a:stretch>
        </p:blipFill>
        <p:spPr>
          <a:xfrm>
            <a:off x="6248404" y="2043567"/>
            <a:ext cx="5041179" cy="3892926"/>
          </a:xfrm>
          <a:prstGeom prst="rect">
            <a:avLst/>
          </a:prstGeom>
          <a:noFill/>
        </p:spPr>
      </p:pic>
      <p:sp>
        <p:nvSpPr>
          <p:cNvPr id="3" name="TextBox 2">
            <a:extLst>
              <a:ext uri="{FF2B5EF4-FFF2-40B4-BE49-F238E27FC236}">
                <a16:creationId xmlns:a16="http://schemas.microsoft.com/office/drawing/2014/main" id="{81244B83-C164-4769-B833-C8A39E783CDC}"/>
              </a:ext>
            </a:extLst>
          </p:cNvPr>
          <p:cNvSpPr txBox="1"/>
          <p:nvPr/>
        </p:nvSpPr>
        <p:spPr>
          <a:xfrm>
            <a:off x="1662852" y="6499994"/>
            <a:ext cx="106489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lnSpc>
                <a:spcPct val="90000"/>
              </a:lnSpc>
            </a:pPr>
            <a:r>
              <a:rPr lang="en-US" sz="1000" dirty="0">
                <a:ea typeface="+mn-lt"/>
                <a:cs typeface="+mn-lt"/>
                <a:hlinkClick r:id="rId3"/>
              </a:rPr>
              <a:t>https://www.genome.gov/genetics-glossary/Virus</a:t>
            </a:r>
            <a:endParaRPr lang="en-US" sz="1000" dirty="0">
              <a:ea typeface="+mn-lt"/>
              <a:cs typeface="+mn-lt"/>
            </a:endParaRPr>
          </a:p>
          <a:p>
            <a:pPr>
              <a:lnSpc>
                <a:spcPct val="90000"/>
              </a:lnSpc>
            </a:pPr>
            <a:r>
              <a:rPr lang="en-US" sz="1000" dirty="0">
                <a:ea typeface="+mn-lt"/>
                <a:cs typeface="+mn-lt"/>
                <a:hlinkClick r:id="rId4"/>
              </a:rPr>
              <a:t>https://courses.lumenlearning.com/boundless-biology/chapter/virus-infections-and-hosts/</a:t>
            </a:r>
            <a:r>
              <a:rPr lang="en-US" sz="1000" dirty="0">
                <a:ea typeface="+mn-lt"/>
                <a:cs typeface="+mn-lt"/>
              </a:rPr>
              <a:t> </a:t>
            </a:r>
            <a:endParaRPr lang="en-US" sz="1000" dirty="0"/>
          </a:p>
        </p:txBody>
      </p:sp>
    </p:spTree>
    <p:extLst>
      <p:ext uri="{BB962C8B-B14F-4D97-AF65-F5344CB8AC3E}">
        <p14:creationId xmlns:p14="http://schemas.microsoft.com/office/powerpoint/2010/main" val="2128536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4002" y="274638"/>
            <a:ext cx="9143998" cy="1020762"/>
          </a:xfrm>
        </p:spPr>
        <p:txBody>
          <a:bodyPr anchor="b">
            <a:normAutofit/>
          </a:bodyPr>
          <a:lstStyle/>
          <a:p>
            <a:r>
              <a:rPr lang="en-US" dirty="0"/>
              <a:t>VARIANTS – VIROLOGY 101</a:t>
            </a:r>
          </a:p>
        </p:txBody>
      </p:sp>
      <p:sp>
        <p:nvSpPr>
          <p:cNvPr id="19" name="Text Placeholder 2">
            <a:extLst>
              <a:ext uri="{FF2B5EF4-FFF2-40B4-BE49-F238E27FC236}">
                <a16:creationId xmlns:a16="http://schemas.microsoft.com/office/drawing/2014/main" id="{A6E21865-5B6E-42BB-A7CA-B7B656618BAC}"/>
              </a:ext>
            </a:extLst>
          </p:cNvPr>
          <p:cNvSpPr>
            <a:spLocks noGrp="1"/>
          </p:cNvSpPr>
          <p:nvPr>
            <p:ph type="body" idx="1"/>
          </p:nvPr>
        </p:nvSpPr>
        <p:spPr>
          <a:xfrm>
            <a:off x="1524001" y="1600523"/>
            <a:ext cx="4416552" cy="762000"/>
          </a:xfrm>
        </p:spPr>
        <p:txBody>
          <a:bodyPr/>
          <a:lstStyle/>
          <a:p>
            <a:r>
              <a:rPr lang="en-US" u="sng" dirty="0"/>
              <a:t>WHAT IS A VARIANT?</a:t>
            </a:r>
          </a:p>
        </p:txBody>
      </p:sp>
      <p:sp>
        <p:nvSpPr>
          <p:cNvPr id="14" name="Content Placeholder 13"/>
          <p:cNvSpPr>
            <a:spLocks noGrp="1"/>
          </p:cNvSpPr>
          <p:nvPr>
            <p:ph sz="half" idx="2"/>
          </p:nvPr>
        </p:nvSpPr>
        <p:spPr>
          <a:xfrm>
            <a:off x="1524001" y="2514923"/>
            <a:ext cx="4416552" cy="3352801"/>
          </a:xfrm>
        </p:spPr>
        <p:txBody>
          <a:bodyPr vert="horz" lIns="91440" tIns="45720" rIns="91440" bIns="45720" rtlCol="0" anchor="t">
            <a:noAutofit/>
          </a:bodyPr>
          <a:lstStyle/>
          <a:p>
            <a:r>
              <a:rPr lang="en-US" sz="1400" dirty="0">
                <a:ea typeface="+mn-lt"/>
                <a:cs typeface="+mn-lt"/>
              </a:rPr>
              <a:t>When a virus makes copies of itself, it sometimes changes a bit. These changes are called </a:t>
            </a:r>
            <a:r>
              <a:rPr lang="en-US" sz="1400" b="1" dirty="0">
                <a:ea typeface="+mn-lt"/>
                <a:cs typeface="+mn-lt"/>
              </a:rPr>
              <a:t>mutations</a:t>
            </a:r>
            <a:r>
              <a:rPr lang="en-US" sz="1400" dirty="0">
                <a:ea typeface="+mn-lt"/>
                <a:cs typeface="+mn-lt"/>
              </a:rPr>
              <a:t>. A virus that has mutated is referred to as a </a:t>
            </a:r>
            <a:r>
              <a:rPr lang="en-US" sz="1400" b="1" dirty="0">
                <a:ea typeface="+mn-lt"/>
                <a:cs typeface="+mn-lt"/>
              </a:rPr>
              <a:t>variant.</a:t>
            </a:r>
            <a:endParaRPr lang="en-US" sz="1400" dirty="0"/>
          </a:p>
          <a:p>
            <a:r>
              <a:rPr lang="en-US" sz="1400" dirty="0">
                <a:ea typeface="+mn-lt"/>
                <a:cs typeface="+mn-lt"/>
              </a:rPr>
              <a:t>Mutations and variants are very normal for any virus. All viruses change over time – including the virus that causes COVID-19. Most of the time, variants don’t impact how a virus works, or its ability to cause infection and disease.  Sometimes however, variants can be more virulent.</a:t>
            </a:r>
          </a:p>
          <a:p>
            <a:r>
              <a:rPr lang="en-US" sz="1400" dirty="0">
                <a:ea typeface="+mn-lt"/>
                <a:cs typeface="+mn-lt"/>
              </a:rPr>
              <a:t>Variants may allow a virus to spread more easily, affect how well a person responds to treatment for the virus, impact testing for the virus and how well it is picked-up, reduce the effect of vaccines against the virus, and cause more severe illness from the virus.</a:t>
            </a:r>
            <a:endParaRPr lang="en-US" sz="1400" dirty="0"/>
          </a:p>
          <a:p>
            <a:endParaRPr lang="en-US" sz="1900" dirty="0"/>
          </a:p>
        </p:txBody>
      </p:sp>
      <p:sp>
        <p:nvSpPr>
          <p:cNvPr id="21" name="Text Placeholder 4">
            <a:extLst>
              <a:ext uri="{FF2B5EF4-FFF2-40B4-BE49-F238E27FC236}">
                <a16:creationId xmlns:a16="http://schemas.microsoft.com/office/drawing/2014/main" id="{C750E959-EDE8-4C43-B489-1D5A554AFA72}"/>
              </a:ext>
            </a:extLst>
          </p:cNvPr>
          <p:cNvSpPr>
            <a:spLocks noGrp="1"/>
          </p:cNvSpPr>
          <p:nvPr>
            <p:ph type="body" sz="quarter" idx="3"/>
          </p:nvPr>
        </p:nvSpPr>
        <p:spPr>
          <a:xfrm>
            <a:off x="6251448" y="1600523"/>
            <a:ext cx="4416552" cy="762000"/>
          </a:xfrm>
        </p:spPr>
        <p:txBody>
          <a:bodyPr/>
          <a:lstStyle/>
          <a:p>
            <a:r>
              <a:rPr lang="en-US" u="sng" dirty="0"/>
              <a:t>WHY DO VIRUSES MUTATE?</a:t>
            </a:r>
          </a:p>
        </p:txBody>
      </p:sp>
      <p:sp>
        <p:nvSpPr>
          <p:cNvPr id="23" name="Content Placeholder 5">
            <a:extLst>
              <a:ext uri="{FF2B5EF4-FFF2-40B4-BE49-F238E27FC236}">
                <a16:creationId xmlns:a16="http://schemas.microsoft.com/office/drawing/2014/main" id="{B868FAB9-E070-476E-A4A0-20A7970DEB9D}"/>
              </a:ext>
            </a:extLst>
          </p:cNvPr>
          <p:cNvSpPr>
            <a:spLocks noGrp="1"/>
          </p:cNvSpPr>
          <p:nvPr>
            <p:ph sz="quarter" idx="4"/>
          </p:nvPr>
        </p:nvSpPr>
        <p:spPr>
          <a:xfrm>
            <a:off x="6251448" y="2514923"/>
            <a:ext cx="4416552" cy="3352801"/>
          </a:xfrm>
        </p:spPr>
        <p:txBody>
          <a:bodyPr vert="horz" lIns="91440" tIns="45720" rIns="91440" bIns="45720" rtlCol="0" anchor="t">
            <a:normAutofit fontScale="85000" lnSpcReduction="20000"/>
          </a:bodyPr>
          <a:lstStyle/>
          <a:p>
            <a:r>
              <a:rPr lang="en-US" dirty="0">
                <a:ea typeface="+mn-lt"/>
                <a:cs typeface="+mn-lt"/>
              </a:rPr>
              <a:t>One way is by small copying errors in the virus leading to changes in the virus' surface proteins, which sit on the outside of the virus. These proteins want to attach to your cells (much like boats seeking to tie to a dock). These changes result in more closely related virus variations, like the new COVID-19 variants.</a:t>
            </a:r>
          </a:p>
          <a:p>
            <a:r>
              <a:rPr lang="en-US" dirty="0">
                <a:ea typeface="+mn-lt"/>
                <a:cs typeface="+mn-lt"/>
              </a:rPr>
              <a:t>In the other way, two variations infect the same cell in a person's body and combine to form a new or "novel" virus. This often happens when a variant that only infects animals comes into contact with a human variant. This version of mutation could have created the novel coronavirus which causes COVID-19.</a:t>
            </a:r>
            <a:endParaRPr lang="en-US" dirty="0"/>
          </a:p>
        </p:txBody>
      </p:sp>
      <p:sp>
        <p:nvSpPr>
          <p:cNvPr id="2" name="TextBox 1">
            <a:extLst>
              <a:ext uri="{FF2B5EF4-FFF2-40B4-BE49-F238E27FC236}">
                <a16:creationId xmlns:a16="http://schemas.microsoft.com/office/drawing/2014/main" id="{97EF1DF8-8E23-4CCB-8CE8-E04568AB0598}"/>
              </a:ext>
            </a:extLst>
          </p:cNvPr>
          <p:cNvSpPr txBox="1"/>
          <p:nvPr/>
        </p:nvSpPr>
        <p:spPr>
          <a:xfrm>
            <a:off x="1524001" y="6488668"/>
            <a:ext cx="107849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en-US" sz="1000" dirty="0"/>
              <a:t>- </a:t>
            </a:r>
            <a:r>
              <a:rPr lang="en-US" sz="1000" dirty="0">
                <a:ea typeface="+mn-lt"/>
                <a:cs typeface="+mn-lt"/>
                <a:hlinkClick r:id="rId2"/>
              </a:rPr>
              <a:t>https://www.astrazeneca.com/what-science-can-do/topics/covid-19/understanding-viral-variants.html</a:t>
            </a:r>
            <a:endParaRPr lang="en-US" sz="1000" dirty="0">
              <a:ea typeface="+mn-lt"/>
              <a:cs typeface="+mn-lt"/>
            </a:endParaRPr>
          </a:p>
          <a:p>
            <a:pPr>
              <a:lnSpc>
                <a:spcPct val="90000"/>
              </a:lnSpc>
            </a:pPr>
            <a:r>
              <a:rPr lang="en-US" sz="1000" dirty="0">
                <a:ea typeface="+mn-lt"/>
                <a:cs typeface="+mn-lt"/>
              </a:rPr>
              <a:t>- </a:t>
            </a:r>
            <a:r>
              <a:rPr lang="en-US" sz="1000" dirty="0">
                <a:ea typeface="+mn-lt"/>
                <a:cs typeface="+mn-lt"/>
                <a:hlinkClick r:id="rId3"/>
              </a:rPr>
              <a:t>https://www.covidvaccinefacts.org/questions/how-do-viruses-mutate</a:t>
            </a:r>
            <a:r>
              <a:rPr lang="en-US" sz="1000" dirty="0">
                <a:ea typeface="+mn-lt"/>
                <a:cs typeface="+mn-lt"/>
              </a:rPr>
              <a:t> </a:t>
            </a:r>
          </a:p>
        </p:txBody>
      </p:sp>
    </p:spTree>
    <p:extLst>
      <p:ext uri="{BB962C8B-B14F-4D97-AF65-F5344CB8AC3E}">
        <p14:creationId xmlns:p14="http://schemas.microsoft.com/office/powerpoint/2010/main" val="2205240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VARIANTS</a:t>
            </a:r>
          </a:p>
        </p:txBody>
      </p:sp>
      <p:graphicFrame>
        <p:nvGraphicFramePr>
          <p:cNvPr id="4" name="Content Placeholder 3" descr="Vertical Bullet List" title="SmartArt"/>
          <p:cNvGraphicFramePr>
            <a:graphicFrameLocks noGrp="1"/>
          </p:cNvGraphicFramePr>
          <p:nvPr>
            <p:ph sz="half" idx="1"/>
          </p:nvPr>
        </p:nvGraphicFramePr>
        <p:xfrm>
          <a:off x="6690897" y="1905000"/>
          <a:ext cx="4419600"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5"/>
          <p:cNvSpPr>
            <a:spLocks noGrp="1"/>
          </p:cNvSpPr>
          <p:nvPr>
            <p:ph sz="half" idx="2"/>
          </p:nvPr>
        </p:nvSpPr>
        <p:spPr>
          <a:xfrm>
            <a:off x="1673952" y="1934142"/>
            <a:ext cx="4419598" cy="4267200"/>
          </a:xfrm>
        </p:spPr>
        <p:txBody>
          <a:bodyPr vert="horz" lIns="91440" tIns="45720" rIns="91440" bIns="45720" rtlCol="0" anchor="t">
            <a:normAutofit/>
          </a:bodyPr>
          <a:lstStyle/>
          <a:p>
            <a:r>
              <a:rPr lang="en-US" dirty="0"/>
              <a:t>Scientists monitor all variants but may classify certain ones as Variants Being Monitored, Variants of Concern, Variants of Interest or Variants of High Consequence based on how easily they spread, how severe their symptoms are, and how they are treated.</a:t>
            </a:r>
          </a:p>
          <a:p>
            <a:pPr marL="0" indent="0">
              <a:buNone/>
            </a:pPr>
            <a:endParaRPr lang="en-US" dirty="0"/>
          </a:p>
        </p:txBody>
      </p:sp>
      <p:sp>
        <p:nvSpPr>
          <p:cNvPr id="1891" name="TextBox 1890">
            <a:extLst>
              <a:ext uri="{FF2B5EF4-FFF2-40B4-BE49-F238E27FC236}">
                <a16:creationId xmlns:a16="http://schemas.microsoft.com/office/drawing/2014/main" id="{1B56C9D3-A4BA-4201-9576-C3D80CD3D485}"/>
              </a:ext>
            </a:extLst>
          </p:cNvPr>
          <p:cNvSpPr txBox="1"/>
          <p:nvPr/>
        </p:nvSpPr>
        <p:spPr>
          <a:xfrm>
            <a:off x="1604937" y="6200011"/>
            <a:ext cx="591008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en-US" sz="1000" dirty="0">
                <a:hlinkClick r:id="rId7"/>
              </a:rPr>
              <a:t>https://www.cdc.gov/coronavirus/2019-ncov/variants/variant-info.html</a:t>
            </a:r>
            <a:r>
              <a:rPr lang="en-US" sz="1000" dirty="0"/>
              <a:t> </a:t>
            </a:r>
            <a:endParaRPr lang="en-US"/>
          </a:p>
        </p:txBody>
      </p:sp>
    </p:spTree>
    <p:extLst>
      <p:ext uri="{BB962C8B-B14F-4D97-AF65-F5344CB8AC3E}">
        <p14:creationId xmlns:p14="http://schemas.microsoft.com/office/powerpoint/2010/main" val="198955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AB8F386-7B40-4BCB-BC5D-C99F725D0C58}"/>
              </a:ext>
            </a:extLst>
          </p:cNvPr>
          <p:cNvSpPr>
            <a:spLocks noGrp="1"/>
          </p:cNvSpPr>
          <p:nvPr>
            <p:ph type="title"/>
          </p:nvPr>
        </p:nvSpPr>
        <p:spPr>
          <a:xfrm>
            <a:off x="1524002" y="274638"/>
            <a:ext cx="9143998" cy="1020762"/>
          </a:xfrm>
        </p:spPr>
        <p:txBody>
          <a:bodyPr>
            <a:normAutofit/>
          </a:bodyPr>
          <a:lstStyle/>
          <a:p>
            <a:r>
              <a:rPr lang="en-US" sz="2400" dirty="0"/>
              <a:t>COMMON QUESTIONS/CONCERNS WITH REGARD TO VARIANTS</a:t>
            </a:r>
          </a:p>
        </p:txBody>
      </p:sp>
      <p:sp>
        <p:nvSpPr>
          <p:cNvPr id="13" name="Content Placeholder 2">
            <a:extLst>
              <a:ext uri="{FF2B5EF4-FFF2-40B4-BE49-F238E27FC236}">
                <a16:creationId xmlns:a16="http://schemas.microsoft.com/office/drawing/2014/main" id="{5FEEF31A-023E-4004-A6F3-63AFB88C46B6}"/>
              </a:ext>
            </a:extLst>
          </p:cNvPr>
          <p:cNvSpPr>
            <a:spLocks noGrp="1"/>
          </p:cNvSpPr>
          <p:nvPr>
            <p:ph idx="1"/>
          </p:nvPr>
        </p:nvSpPr>
        <p:spPr>
          <a:xfrm>
            <a:off x="1524002" y="1295399"/>
            <a:ext cx="9144000" cy="5161671"/>
          </a:xfrm>
        </p:spPr>
        <p:txBody>
          <a:bodyPr vert="horz" lIns="91440" tIns="45720" rIns="91440" bIns="45720" rtlCol="0" anchor="t">
            <a:normAutofit lnSpcReduction="10000"/>
          </a:bodyPr>
          <a:lstStyle/>
          <a:p>
            <a:pPr lvl="1"/>
            <a:r>
              <a:rPr lang="en-US" sz="2400" dirty="0"/>
              <a:t>IF I AM VACCINATED, AM I PROTECTED AGAINST VARIANTS?</a:t>
            </a:r>
          </a:p>
          <a:p>
            <a:pPr lvl="2"/>
            <a:r>
              <a:rPr lang="en-US" sz="2400" dirty="0"/>
              <a:t>Yes</a:t>
            </a:r>
            <a:r>
              <a:rPr lang="en-US" sz="2000" dirty="0"/>
              <a:t>.  The current vaccines offer protection from the current variants.  More data is being released and studied to see if booster doses of each vaccine are appropriate to maintain strong immune responses or are needed.</a:t>
            </a:r>
          </a:p>
          <a:p>
            <a:pPr lvl="1"/>
            <a:endParaRPr lang="en-US" sz="2400" dirty="0"/>
          </a:p>
          <a:p>
            <a:pPr lvl="1"/>
            <a:r>
              <a:rPr lang="en-US" sz="2400" dirty="0"/>
              <a:t>Are variants caused by vaccinated people?</a:t>
            </a:r>
          </a:p>
          <a:p>
            <a:pPr lvl="2"/>
            <a:r>
              <a:rPr lang="en-US" sz="2000" dirty="0"/>
              <a:t>No.  Variants occur normally in viruses, and every virus mutates differently.  </a:t>
            </a:r>
          </a:p>
          <a:p>
            <a:pPr lvl="2"/>
            <a:r>
              <a:rPr lang="en-US" sz="2000" dirty="0"/>
              <a:t>In general, the more a population is vaccinated, the fewer chances a virus has to mutate.</a:t>
            </a:r>
          </a:p>
          <a:p>
            <a:pPr lvl="2"/>
            <a:endParaRPr lang="en-US" sz="2000" dirty="0"/>
          </a:p>
          <a:p>
            <a:pPr lvl="2"/>
            <a:r>
              <a:rPr lang="en-US" sz="2000" dirty="0"/>
              <a:t>ANY OTHER QUESTIONS OR CONCERNS???</a:t>
            </a:r>
          </a:p>
        </p:txBody>
      </p:sp>
    </p:spTree>
    <p:extLst>
      <p:ext uri="{BB962C8B-B14F-4D97-AF65-F5344CB8AC3E}">
        <p14:creationId xmlns:p14="http://schemas.microsoft.com/office/powerpoint/2010/main" val="978995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93456-06EE-40D7-A7FF-E77C7B0B4531}"/>
              </a:ext>
            </a:extLst>
          </p:cNvPr>
          <p:cNvSpPr>
            <a:spLocks noGrp="1"/>
          </p:cNvSpPr>
          <p:nvPr>
            <p:ph type="title"/>
          </p:nvPr>
        </p:nvSpPr>
        <p:spPr>
          <a:xfrm>
            <a:off x="2231136" y="640081"/>
            <a:ext cx="7729728" cy="851095"/>
          </a:xfrm>
        </p:spPr>
        <p:txBody>
          <a:bodyPr>
            <a:normAutofit/>
          </a:bodyPr>
          <a:lstStyle/>
          <a:p>
            <a:pPr algn="ctr"/>
            <a:r>
              <a:rPr lang="en-US" sz="4000" dirty="0"/>
              <a:t>How Bad is COVID-19 Really?</a:t>
            </a:r>
          </a:p>
        </p:txBody>
      </p:sp>
      <p:sp>
        <p:nvSpPr>
          <p:cNvPr id="4" name="TextBox 3">
            <a:extLst>
              <a:ext uri="{FF2B5EF4-FFF2-40B4-BE49-F238E27FC236}">
                <a16:creationId xmlns:a16="http://schemas.microsoft.com/office/drawing/2014/main" id="{E0BEFAA6-F1EC-4DCC-8C52-8A45ECABAE70}"/>
              </a:ext>
            </a:extLst>
          </p:cNvPr>
          <p:cNvSpPr txBox="1"/>
          <p:nvPr/>
        </p:nvSpPr>
        <p:spPr>
          <a:xfrm>
            <a:off x="0" y="6551279"/>
            <a:ext cx="12192000" cy="306721"/>
          </a:xfrm>
          <a:prstGeom prst="rect">
            <a:avLst/>
          </a:prstGeom>
          <a:noFill/>
        </p:spPr>
        <p:txBody>
          <a:bodyPr wrap="square" rtlCol="0">
            <a:spAutoFit/>
          </a:bodyPr>
          <a:lstStyle/>
          <a:p>
            <a:pPr algn="ctr"/>
            <a:r>
              <a:rPr lang="en-US" sz="1400" dirty="0"/>
              <a:t>https://www.cdc.gov/mmwr/volumes/70/wr/mm7014e1.htm &amp; https://coronavirus.jhu.edu/</a:t>
            </a:r>
          </a:p>
        </p:txBody>
      </p:sp>
      <p:sp>
        <p:nvSpPr>
          <p:cNvPr id="9" name="Content Placeholder 2">
            <a:extLst>
              <a:ext uri="{FF2B5EF4-FFF2-40B4-BE49-F238E27FC236}">
                <a16:creationId xmlns:a16="http://schemas.microsoft.com/office/drawing/2014/main" id="{BCD6C95C-429A-480E-9D58-A5FAA26371A3}"/>
              </a:ext>
            </a:extLst>
          </p:cNvPr>
          <p:cNvSpPr>
            <a:spLocks noGrp="1"/>
          </p:cNvSpPr>
          <p:nvPr>
            <p:ph idx="1"/>
          </p:nvPr>
        </p:nvSpPr>
        <p:spPr>
          <a:xfrm>
            <a:off x="2770237" y="1778849"/>
            <a:ext cx="8468034" cy="4179499"/>
          </a:xfrm>
        </p:spPr>
        <p:txBody>
          <a:bodyPr>
            <a:normAutofit/>
          </a:bodyPr>
          <a:lstStyle/>
          <a:p>
            <a:r>
              <a:rPr lang="en-US" sz="3200" dirty="0"/>
              <a:t>Deaths in United States</a:t>
            </a:r>
          </a:p>
          <a:p>
            <a:pPr lvl="1"/>
            <a:r>
              <a:rPr lang="en-US" sz="3000" dirty="0"/>
              <a:t>2020 – 375,000 deaths </a:t>
            </a:r>
          </a:p>
          <a:p>
            <a:pPr lvl="1"/>
            <a:r>
              <a:rPr lang="en-US" sz="3000" dirty="0"/>
              <a:t>2021 – 330,000 deaths in 10 months</a:t>
            </a:r>
          </a:p>
          <a:p>
            <a:pPr lvl="1"/>
            <a:r>
              <a:rPr lang="en-US" sz="3000" dirty="0"/>
              <a:t>Total so far: 705,000</a:t>
            </a:r>
          </a:p>
          <a:p>
            <a:r>
              <a:rPr lang="en-US" sz="2800" dirty="0"/>
              <a:t>Worldwide Deaths 4.8 Million</a:t>
            </a:r>
          </a:p>
          <a:p>
            <a:endParaRPr lang="en-US" sz="3200" dirty="0"/>
          </a:p>
        </p:txBody>
      </p:sp>
    </p:spTree>
    <p:extLst>
      <p:ext uri="{BB962C8B-B14F-4D97-AF65-F5344CB8AC3E}">
        <p14:creationId xmlns:p14="http://schemas.microsoft.com/office/powerpoint/2010/main" val="42500353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93456-06EE-40D7-A7FF-E77C7B0B4531}"/>
              </a:ext>
            </a:extLst>
          </p:cNvPr>
          <p:cNvSpPr>
            <a:spLocks noGrp="1"/>
          </p:cNvSpPr>
          <p:nvPr>
            <p:ph type="title"/>
          </p:nvPr>
        </p:nvSpPr>
        <p:spPr>
          <a:xfrm>
            <a:off x="2231136" y="640081"/>
            <a:ext cx="7729728" cy="851095"/>
          </a:xfrm>
        </p:spPr>
        <p:txBody>
          <a:bodyPr>
            <a:normAutofit/>
          </a:bodyPr>
          <a:lstStyle/>
          <a:p>
            <a:pPr algn="ctr"/>
            <a:r>
              <a:rPr lang="en-US" sz="4000" dirty="0"/>
              <a:t>Breakthrough Cases?</a:t>
            </a:r>
          </a:p>
        </p:txBody>
      </p:sp>
      <p:sp>
        <p:nvSpPr>
          <p:cNvPr id="4" name="TextBox 3">
            <a:extLst>
              <a:ext uri="{FF2B5EF4-FFF2-40B4-BE49-F238E27FC236}">
                <a16:creationId xmlns:a16="http://schemas.microsoft.com/office/drawing/2014/main" id="{E0BEFAA6-F1EC-4DCC-8C52-8A45ECABAE70}"/>
              </a:ext>
            </a:extLst>
          </p:cNvPr>
          <p:cNvSpPr txBox="1"/>
          <p:nvPr/>
        </p:nvSpPr>
        <p:spPr>
          <a:xfrm>
            <a:off x="431410" y="6551279"/>
            <a:ext cx="11329180" cy="313754"/>
          </a:xfrm>
          <a:prstGeom prst="rect">
            <a:avLst/>
          </a:prstGeom>
          <a:noFill/>
        </p:spPr>
        <p:txBody>
          <a:bodyPr wrap="square" rtlCol="0">
            <a:spAutoFit/>
          </a:bodyPr>
          <a:lstStyle/>
          <a:p>
            <a:pPr algn="ctr"/>
            <a:r>
              <a:rPr lang="en-US" sz="1400" dirty="0"/>
              <a:t>https://www.uptodate.com/contents/covid-19-vaccines-to-prevent-sars-cov-2-infection#H1731276181</a:t>
            </a:r>
          </a:p>
        </p:txBody>
      </p:sp>
      <p:sp>
        <p:nvSpPr>
          <p:cNvPr id="7" name="Content Placeholder 2">
            <a:extLst>
              <a:ext uri="{FF2B5EF4-FFF2-40B4-BE49-F238E27FC236}">
                <a16:creationId xmlns:a16="http://schemas.microsoft.com/office/drawing/2014/main" id="{41AEB440-63B3-4843-AE9E-E78C39444E39}"/>
              </a:ext>
            </a:extLst>
          </p:cNvPr>
          <p:cNvSpPr>
            <a:spLocks noGrp="1"/>
          </p:cNvSpPr>
          <p:nvPr>
            <p:ph idx="1"/>
          </p:nvPr>
        </p:nvSpPr>
        <p:spPr>
          <a:xfrm>
            <a:off x="2231136" y="1786597"/>
            <a:ext cx="7729728" cy="4783015"/>
          </a:xfrm>
        </p:spPr>
        <p:txBody>
          <a:bodyPr>
            <a:normAutofit fontScale="92500" lnSpcReduction="10000"/>
          </a:bodyPr>
          <a:lstStyle/>
          <a:p>
            <a:r>
              <a:rPr lang="en-US" sz="3200" b="0" i="0" dirty="0">
                <a:solidFill>
                  <a:srgbClr val="232323"/>
                </a:solidFill>
                <a:effectLst/>
                <a:latin typeface="Arial" panose="020B0604020202020204" pitchFamily="34" charset="0"/>
              </a:rPr>
              <a:t>As of April 30</a:t>
            </a:r>
            <a:r>
              <a:rPr lang="en-US" sz="3200" b="0" i="0" baseline="30000" dirty="0">
                <a:solidFill>
                  <a:srgbClr val="232323"/>
                </a:solidFill>
                <a:effectLst/>
                <a:latin typeface="Arial" panose="020B0604020202020204" pitchFamily="34" charset="0"/>
              </a:rPr>
              <a:t>th</a:t>
            </a:r>
            <a:r>
              <a:rPr lang="en-US" sz="3200" b="0" i="0" dirty="0">
                <a:solidFill>
                  <a:srgbClr val="232323"/>
                </a:solidFill>
                <a:effectLst/>
                <a:latin typeface="Arial" panose="020B0604020202020204" pitchFamily="34" charset="0"/>
              </a:rPr>
              <a:t>, 2021</a:t>
            </a:r>
          </a:p>
          <a:p>
            <a:pPr lvl="1"/>
            <a:r>
              <a:rPr lang="en-US" sz="3000" b="0" i="0" dirty="0">
                <a:solidFill>
                  <a:srgbClr val="232323"/>
                </a:solidFill>
                <a:effectLst/>
                <a:latin typeface="Arial" panose="020B0604020202020204" pitchFamily="34" charset="0"/>
              </a:rPr>
              <a:t>10,262 breakthrough infections had been reported to the CDC </a:t>
            </a:r>
          </a:p>
          <a:p>
            <a:pPr lvl="2"/>
            <a:r>
              <a:rPr lang="en-US" sz="2800" b="0" i="0" dirty="0">
                <a:solidFill>
                  <a:srgbClr val="232323"/>
                </a:solidFill>
                <a:effectLst/>
                <a:latin typeface="Arial" panose="020B0604020202020204" pitchFamily="34" charset="0"/>
              </a:rPr>
              <a:t>among 101 million fully vaccinated individuals</a:t>
            </a:r>
          </a:p>
          <a:p>
            <a:pPr lvl="1"/>
            <a:r>
              <a:rPr lang="en-US" sz="3000" dirty="0">
                <a:solidFill>
                  <a:srgbClr val="232323"/>
                </a:solidFill>
                <a:latin typeface="Arial" panose="020B0604020202020204" pitchFamily="34" charset="0"/>
              </a:rPr>
              <a:t>10% Hospitalized</a:t>
            </a:r>
          </a:p>
          <a:p>
            <a:pPr lvl="1"/>
            <a:r>
              <a:rPr lang="en-US" sz="3000" dirty="0">
                <a:solidFill>
                  <a:srgbClr val="232323"/>
                </a:solidFill>
                <a:latin typeface="Arial" panose="020B0604020202020204" pitchFamily="34" charset="0"/>
              </a:rPr>
              <a:t>2% Died</a:t>
            </a:r>
          </a:p>
          <a:p>
            <a:pPr lvl="1"/>
            <a:r>
              <a:rPr lang="en-US" sz="3000" dirty="0">
                <a:solidFill>
                  <a:srgbClr val="232323"/>
                </a:solidFill>
                <a:latin typeface="Arial" panose="020B0604020202020204" pitchFamily="34" charset="0"/>
              </a:rPr>
              <a:t>27% Asymptomatic</a:t>
            </a:r>
          </a:p>
          <a:p>
            <a:r>
              <a:rPr lang="en-US" sz="3200" dirty="0">
                <a:solidFill>
                  <a:schemeClr val="tx1"/>
                </a:solidFill>
              </a:rPr>
              <a:t>All studies presented show some deaths in vaccinated group</a:t>
            </a:r>
          </a:p>
          <a:p>
            <a:endParaRPr lang="en-US" sz="3200" dirty="0"/>
          </a:p>
        </p:txBody>
      </p:sp>
    </p:spTree>
    <p:extLst>
      <p:ext uri="{BB962C8B-B14F-4D97-AF65-F5344CB8AC3E}">
        <p14:creationId xmlns:p14="http://schemas.microsoft.com/office/powerpoint/2010/main" val="32663659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93456-06EE-40D7-A7FF-E77C7B0B4531}"/>
              </a:ext>
            </a:extLst>
          </p:cNvPr>
          <p:cNvSpPr>
            <a:spLocks noGrp="1"/>
          </p:cNvSpPr>
          <p:nvPr>
            <p:ph type="title"/>
          </p:nvPr>
        </p:nvSpPr>
        <p:spPr>
          <a:xfrm>
            <a:off x="2231136" y="640081"/>
            <a:ext cx="7729728" cy="851095"/>
          </a:xfrm>
        </p:spPr>
        <p:txBody>
          <a:bodyPr>
            <a:normAutofit/>
          </a:bodyPr>
          <a:lstStyle/>
          <a:p>
            <a:pPr algn="ctr"/>
            <a:r>
              <a:rPr lang="en-US" sz="4000" dirty="0"/>
              <a:t>Booster Doses?</a:t>
            </a:r>
          </a:p>
        </p:txBody>
      </p:sp>
      <p:sp>
        <p:nvSpPr>
          <p:cNvPr id="3" name="Content Placeholder 2">
            <a:extLst>
              <a:ext uri="{FF2B5EF4-FFF2-40B4-BE49-F238E27FC236}">
                <a16:creationId xmlns:a16="http://schemas.microsoft.com/office/drawing/2014/main" id="{1CF12119-8749-4D95-94CE-79E8D9F0333A}"/>
              </a:ext>
            </a:extLst>
          </p:cNvPr>
          <p:cNvSpPr>
            <a:spLocks noGrp="1"/>
          </p:cNvSpPr>
          <p:nvPr>
            <p:ph idx="1"/>
          </p:nvPr>
        </p:nvSpPr>
        <p:spPr>
          <a:xfrm>
            <a:off x="2231136" y="1364567"/>
            <a:ext cx="8643190" cy="5205046"/>
          </a:xfrm>
        </p:spPr>
        <p:txBody>
          <a:bodyPr>
            <a:normAutofit fontScale="85000" lnSpcReduction="20000"/>
          </a:bodyPr>
          <a:lstStyle/>
          <a:p>
            <a:r>
              <a:rPr lang="en-US" sz="3200" dirty="0">
                <a:solidFill>
                  <a:srgbClr val="232323"/>
                </a:solidFill>
                <a:latin typeface="Arial" panose="020B0604020202020204" pitchFamily="34" charset="0"/>
              </a:rPr>
              <a:t>Do n</a:t>
            </a:r>
            <a:r>
              <a:rPr lang="en-US" sz="3200" b="0" i="0" dirty="0">
                <a:solidFill>
                  <a:srgbClr val="232323"/>
                </a:solidFill>
                <a:effectLst/>
                <a:latin typeface="Arial" panose="020B0604020202020204" pitchFamily="34" charset="0"/>
              </a:rPr>
              <a:t>ot know what will be expected with mandate</a:t>
            </a:r>
          </a:p>
          <a:p>
            <a:r>
              <a:rPr lang="en-US" sz="3200" b="0" i="0" dirty="0">
                <a:solidFill>
                  <a:srgbClr val="232323"/>
                </a:solidFill>
                <a:effectLst/>
                <a:latin typeface="Arial" panose="020B0604020202020204" pitchFamily="34" charset="0"/>
              </a:rPr>
              <a:t>Studies show waning effect over time</a:t>
            </a:r>
          </a:p>
          <a:p>
            <a:pPr lvl="1"/>
            <a:r>
              <a:rPr lang="en-US" sz="3000" b="0" i="0" dirty="0">
                <a:solidFill>
                  <a:srgbClr val="232323"/>
                </a:solidFill>
                <a:effectLst/>
                <a:latin typeface="Arial" panose="020B0604020202020204" pitchFamily="34" charset="0"/>
              </a:rPr>
              <a:t>Estimate losing half of antibodies every 108 days</a:t>
            </a:r>
          </a:p>
          <a:p>
            <a:pPr lvl="1"/>
            <a:r>
              <a:rPr lang="en-US" sz="3000" b="0" i="0" dirty="0">
                <a:solidFill>
                  <a:srgbClr val="232323"/>
                </a:solidFill>
                <a:effectLst/>
                <a:latin typeface="Arial" panose="020B0604020202020204" pitchFamily="34" charset="0"/>
              </a:rPr>
              <a:t> After 6-7 months, 90% goes to 70% Effectiveness</a:t>
            </a:r>
          </a:p>
          <a:p>
            <a:r>
              <a:rPr lang="en-US" sz="3200" dirty="0">
                <a:solidFill>
                  <a:srgbClr val="232323"/>
                </a:solidFill>
                <a:latin typeface="Arial" panose="020B0604020202020204" pitchFamily="34" charset="0"/>
              </a:rPr>
              <a:t>Only approved in Pfizer Vaccine to date</a:t>
            </a:r>
            <a:endParaRPr lang="en-US" sz="3200" b="0" i="0" dirty="0">
              <a:solidFill>
                <a:srgbClr val="232323"/>
              </a:solidFill>
              <a:effectLst/>
              <a:latin typeface="Arial" panose="020B0604020202020204" pitchFamily="34" charset="0"/>
            </a:endParaRPr>
          </a:p>
          <a:p>
            <a:pPr lvl="1"/>
            <a:r>
              <a:rPr lang="en-US" sz="2400" b="0" i="0" dirty="0">
                <a:solidFill>
                  <a:srgbClr val="232323"/>
                </a:solidFill>
                <a:effectLst/>
                <a:latin typeface="Arial" panose="020B0604020202020204" pitchFamily="34" charset="0"/>
              </a:rPr>
              <a:t>Adults 65 +</a:t>
            </a:r>
          </a:p>
          <a:p>
            <a:pPr lvl="1"/>
            <a:r>
              <a:rPr lang="en-US" sz="2400" b="0" i="0" dirty="0">
                <a:solidFill>
                  <a:srgbClr val="232323"/>
                </a:solidFill>
                <a:effectLst/>
                <a:latin typeface="Arial" panose="020B0604020202020204" pitchFamily="34" charset="0"/>
              </a:rPr>
              <a:t>Adults 50+ and Comorbidities</a:t>
            </a:r>
          </a:p>
          <a:p>
            <a:pPr lvl="1"/>
            <a:r>
              <a:rPr lang="en-US" sz="2400" b="0" i="0" dirty="0">
                <a:solidFill>
                  <a:srgbClr val="232323"/>
                </a:solidFill>
                <a:effectLst/>
                <a:latin typeface="Arial" panose="020B0604020202020204" pitchFamily="34" charset="0"/>
              </a:rPr>
              <a:t>Adults 18-50 and Comorbidities (MAY GET)</a:t>
            </a:r>
          </a:p>
          <a:p>
            <a:pPr lvl="1"/>
            <a:r>
              <a:rPr lang="en-US" sz="2400" b="0" i="0" dirty="0">
                <a:solidFill>
                  <a:srgbClr val="232323"/>
                </a:solidFill>
                <a:effectLst/>
                <a:latin typeface="Arial" panose="020B0604020202020204" pitchFamily="34" charset="0"/>
              </a:rPr>
              <a:t>Adults aged 18 to 64 years who have occupational or institutional risk of exposure (</a:t>
            </a:r>
            <a:r>
              <a:rPr lang="en-US" sz="2400" b="1" i="0" dirty="0">
                <a:solidFill>
                  <a:srgbClr val="232323"/>
                </a:solidFill>
                <a:effectLst/>
                <a:latin typeface="Arial" panose="020B0604020202020204" pitchFamily="34" charset="0"/>
              </a:rPr>
              <a:t>MAY GET</a:t>
            </a:r>
            <a:r>
              <a:rPr lang="en-US" sz="2400" b="0" i="0" dirty="0">
                <a:solidFill>
                  <a:srgbClr val="232323"/>
                </a:solidFill>
                <a:effectLst/>
                <a:latin typeface="Arial" panose="020B0604020202020204" pitchFamily="34" charset="0"/>
              </a:rPr>
              <a:t>)</a:t>
            </a:r>
          </a:p>
          <a:p>
            <a:r>
              <a:rPr lang="en-US" sz="3200" b="0" i="0" dirty="0">
                <a:solidFill>
                  <a:srgbClr val="232323"/>
                </a:solidFill>
                <a:effectLst/>
                <a:latin typeface="Arial" panose="020B0604020202020204" pitchFamily="34" charset="0"/>
              </a:rPr>
              <a:t>Not applicable to Moderna &amp; J&amp;J … yet</a:t>
            </a:r>
          </a:p>
          <a:p>
            <a:pPr lvl="1"/>
            <a:r>
              <a:rPr lang="en-US" sz="2200" dirty="0">
                <a:solidFill>
                  <a:srgbClr val="232323"/>
                </a:solidFill>
                <a:latin typeface="Arial" panose="020B0604020202020204" pitchFamily="34" charset="0"/>
              </a:rPr>
              <a:t>Expect data in coming weeks (FDA meets Oct 14,15, and 26)</a:t>
            </a:r>
          </a:p>
          <a:p>
            <a:r>
              <a:rPr lang="en-US" sz="2400" dirty="0">
                <a:solidFill>
                  <a:srgbClr val="232323"/>
                </a:solidFill>
                <a:latin typeface="Arial" panose="020B0604020202020204" pitchFamily="34" charset="0"/>
              </a:rPr>
              <a:t>Side Effects increased with second doses, no data on boosters</a:t>
            </a:r>
          </a:p>
          <a:p>
            <a:endParaRPr lang="en-US" sz="3200" dirty="0"/>
          </a:p>
        </p:txBody>
      </p:sp>
      <p:sp>
        <p:nvSpPr>
          <p:cNvPr id="4" name="TextBox 3">
            <a:extLst>
              <a:ext uri="{FF2B5EF4-FFF2-40B4-BE49-F238E27FC236}">
                <a16:creationId xmlns:a16="http://schemas.microsoft.com/office/drawing/2014/main" id="{E0BEFAA6-F1EC-4DCC-8C52-8A45ECABAE70}"/>
              </a:ext>
            </a:extLst>
          </p:cNvPr>
          <p:cNvSpPr txBox="1"/>
          <p:nvPr/>
        </p:nvSpPr>
        <p:spPr>
          <a:xfrm>
            <a:off x="0" y="6551279"/>
            <a:ext cx="12192000" cy="276999"/>
          </a:xfrm>
          <a:prstGeom prst="rect">
            <a:avLst/>
          </a:prstGeom>
          <a:noFill/>
        </p:spPr>
        <p:txBody>
          <a:bodyPr wrap="square" rtlCol="0">
            <a:spAutoFit/>
          </a:bodyPr>
          <a:lstStyle/>
          <a:p>
            <a:pPr algn="ctr"/>
            <a:r>
              <a:rPr lang="en-US" sz="1200" dirty="0"/>
              <a:t>https://www.cdc.gov/coronavirus/2019-ncov/vaccines/different-vaccines/Pfizer-BioNTech.html &amp; https://www.nature.com/articles/d41586-021-02532-4</a:t>
            </a:r>
          </a:p>
        </p:txBody>
      </p:sp>
    </p:spTree>
    <p:extLst>
      <p:ext uri="{BB962C8B-B14F-4D97-AF65-F5344CB8AC3E}">
        <p14:creationId xmlns:p14="http://schemas.microsoft.com/office/powerpoint/2010/main" val="35224914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93456-06EE-40D7-A7FF-E77C7B0B4531}"/>
              </a:ext>
            </a:extLst>
          </p:cNvPr>
          <p:cNvSpPr>
            <a:spLocks noGrp="1"/>
          </p:cNvSpPr>
          <p:nvPr>
            <p:ph type="title"/>
          </p:nvPr>
        </p:nvSpPr>
        <p:spPr>
          <a:xfrm>
            <a:off x="2231136" y="640081"/>
            <a:ext cx="7729728" cy="851095"/>
          </a:xfrm>
        </p:spPr>
        <p:txBody>
          <a:bodyPr>
            <a:normAutofit/>
          </a:bodyPr>
          <a:lstStyle/>
          <a:p>
            <a:pPr algn="ctr"/>
            <a:r>
              <a:rPr lang="en-US" sz="4000" dirty="0"/>
              <a:t>Vaccines for Kids?</a:t>
            </a:r>
          </a:p>
        </p:txBody>
      </p:sp>
      <p:sp>
        <p:nvSpPr>
          <p:cNvPr id="3" name="Content Placeholder 2">
            <a:extLst>
              <a:ext uri="{FF2B5EF4-FFF2-40B4-BE49-F238E27FC236}">
                <a16:creationId xmlns:a16="http://schemas.microsoft.com/office/drawing/2014/main" id="{1CF12119-8749-4D95-94CE-79E8D9F0333A}"/>
              </a:ext>
            </a:extLst>
          </p:cNvPr>
          <p:cNvSpPr>
            <a:spLocks noGrp="1"/>
          </p:cNvSpPr>
          <p:nvPr>
            <p:ph idx="1"/>
          </p:nvPr>
        </p:nvSpPr>
        <p:spPr>
          <a:xfrm>
            <a:off x="2231136" y="1786597"/>
            <a:ext cx="7729728" cy="4783015"/>
          </a:xfrm>
        </p:spPr>
        <p:txBody>
          <a:bodyPr>
            <a:normAutofit fontScale="85000" lnSpcReduction="20000"/>
          </a:bodyPr>
          <a:lstStyle/>
          <a:p>
            <a:r>
              <a:rPr lang="en-US" sz="3200" dirty="0"/>
              <a:t>In USA Pfizer for ages 12-18</a:t>
            </a:r>
          </a:p>
          <a:p>
            <a:pPr lvl="1"/>
            <a:r>
              <a:rPr lang="en-US" sz="3000" dirty="0"/>
              <a:t>Europe Moderna also for ages 12-17</a:t>
            </a:r>
          </a:p>
          <a:p>
            <a:pPr lvl="2"/>
            <a:r>
              <a:rPr lang="en-US" sz="2800" dirty="0"/>
              <a:t>Submitted to FDA in June</a:t>
            </a:r>
          </a:p>
          <a:p>
            <a:r>
              <a:rPr lang="en-US" sz="3200" dirty="0"/>
              <a:t>Pfizer turned in data to FDA September 28, 2021</a:t>
            </a:r>
          </a:p>
          <a:p>
            <a:pPr lvl="1"/>
            <a:r>
              <a:rPr lang="en-US" sz="3000" dirty="0"/>
              <a:t>Data on 2000+ kids ages 5-11</a:t>
            </a:r>
          </a:p>
          <a:p>
            <a:pPr lvl="1"/>
            <a:r>
              <a:rPr lang="en-US" sz="3000" dirty="0"/>
              <a:t>Expect it to take weeks to review</a:t>
            </a:r>
          </a:p>
          <a:p>
            <a:r>
              <a:rPr lang="en-US" sz="3200" dirty="0"/>
              <a:t>Some speculate vaccines for kids as early as Halloween</a:t>
            </a:r>
          </a:p>
          <a:p>
            <a:pPr lvl="1"/>
            <a:r>
              <a:rPr lang="en-US" sz="3000" dirty="0"/>
              <a:t>More than ¼ of weekly national cases are in kids less than 18 years old</a:t>
            </a:r>
          </a:p>
          <a:p>
            <a:pPr lvl="1"/>
            <a:endParaRPr lang="en-US" sz="3000" dirty="0"/>
          </a:p>
          <a:p>
            <a:endParaRPr lang="en-US" sz="2800" dirty="0"/>
          </a:p>
          <a:p>
            <a:endParaRPr lang="en-US" sz="3200" dirty="0"/>
          </a:p>
        </p:txBody>
      </p:sp>
      <p:sp>
        <p:nvSpPr>
          <p:cNvPr id="4" name="TextBox 3">
            <a:extLst>
              <a:ext uri="{FF2B5EF4-FFF2-40B4-BE49-F238E27FC236}">
                <a16:creationId xmlns:a16="http://schemas.microsoft.com/office/drawing/2014/main" id="{E0BEFAA6-F1EC-4DCC-8C52-8A45ECABAE70}"/>
              </a:ext>
            </a:extLst>
          </p:cNvPr>
          <p:cNvSpPr txBox="1"/>
          <p:nvPr/>
        </p:nvSpPr>
        <p:spPr>
          <a:xfrm>
            <a:off x="0" y="6551279"/>
            <a:ext cx="12192000" cy="306721"/>
          </a:xfrm>
          <a:prstGeom prst="rect">
            <a:avLst/>
          </a:prstGeom>
          <a:noFill/>
        </p:spPr>
        <p:txBody>
          <a:bodyPr wrap="square" rtlCol="0">
            <a:spAutoFit/>
          </a:bodyPr>
          <a:lstStyle/>
          <a:p>
            <a:pPr algn="ctr"/>
            <a:r>
              <a:rPr lang="en-US" sz="1400" dirty="0"/>
              <a:t>https://www.nbcnews.com/news/us-news/pfizer-seeks-fda-authorization-covid-vaccine-children-ages-5-11-n1279939</a:t>
            </a:r>
          </a:p>
        </p:txBody>
      </p:sp>
    </p:spTree>
    <p:extLst>
      <p:ext uri="{BB962C8B-B14F-4D97-AF65-F5344CB8AC3E}">
        <p14:creationId xmlns:p14="http://schemas.microsoft.com/office/powerpoint/2010/main" val="34856311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93456-06EE-40D7-A7FF-E77C7B0B4531}"/>
              </a:ext>
            </a:extLst>
          </p:cNvPr>
          <p:cNvSpPr>
            <a:spLocks noGrp="1"/>
          </p:cNvSpPr>
          <p:nvPr>
            <p:ph type="title"/>
          </p:nvPr>
        </p:nvSpPr>
        <p:spPr>
          <a:xfrm>
            <a:off x="2006053" y="443134"/>
            <a:ext cx="8235227" cy="851095"/>
          </a:xfrm>
        </p:spPr>
        <p:txBody>
          <a:bodyPr>
            <a:normAutofit fontScale="90000"/>
          </a:bodyPr>
          <a:lstStyle/>
          <a:p>
            <a:pPr algn="ctr"/>
            <a:r>
              <a:rPr lang="en-US" sz="4000" dirty="0"/>
              <a:t>I had COVID-19, do I need a shot?</a:t>
            </a:r>
            <a:br>
              <a:rPr lang="en-US" sz="4000" dirty="0"/>
            </a:br>
            <a:r>
              <a:rPr lang="en-US" sz="4000" dirty="0"/>
              <a:t>How long do I have to wait?</a:t>
            </a:r>
          </a:p>
        </p:txBody>
      </p:sp>
      <p:sp>
        <p:nvSpPr>
          <p:cNvPr id="3" name="Content Placeholder 2">
            <a:extLst>
              <a:ext uri="{FF2B5EF4-FFF2-40B4-BE49-F238E27FC236}">
                <a16:creationId xmlns:a16="http://schemas.microsoft.com/office/drawing/2014/main" id="{1CF12119-8749-4D95-94CE-79E8D9F0333A}"/>
              </a:ext>
            </a:extLst>
          </p:cNvPr>
          <p:cNvSpPr>
            <a:spLocks noGrp="1"/>
          </p:cNvSpPr>
          <p:nvPr>
            <p:ph idx="1"/>
          </p:nvPr>
        </p:nvSpPr>
        <p:spPr>
          <a:xfrm>
            <a:off x="2231135" y="1786597"/>
            <a:ext cx="8235227" cy="4783015"/>
          </a:xfrm>
        </p:spPr>
        <p:txBody>
          <a:bodyPr>
            <a:normAutofit fontScale="92500"/>
          </a:bodyPr>
          <a:lstStyle/>
          <a:p>
            <a:r>
              <a:rPr lang="en-US" sz="2800" dirty="0"/>
              <a:t>Just as studies show immunity wanes after vaccine, same happens after COVID-19 infection</a:t>
            </a:r>
          </a:p>
          <a:p>
            <a:r>
              <a:rPr lang="en-US" sz="2800" dirty="0"/>
              <a:t>Evidence emerging that vaccine is better</a:t>
            </a:r>
          </a:p>
          <a:p>
            <a:pPr lvl="1"/>
            <a:r>
              <a:rPr lang="en-US" sz="2600" dirty="0"/>
              <a:t>2.34 times more likely to get reinfected after COVID-19 infection versus vaccinated </a:t>
            </a:r>
          </a:p>
          <a:p>
            <a:pPr lvl="2"/>
            <a:r>
              <a:rPr lang="en-US" sz="2400" dirty="0"/>
              <a:t>(246 case control patients)</a:t>
            </a:r>
          </a:p>
          <a:p>
            <a:r>
              <a:rPr lang="en-US" sz="2800" dirty="0"/>
              <a:t>When to get vaccine after COVID-19 infection?</a:t>
            </a:r>
          </a:p>
          <a:p>
            <a:pPr lvl="1"/>
            <a:r>
              <a:rPr lang="en-US" sz="2400" dirty="0"/>
              <a:t>After completion of isolation/resolved (10 days)</a:t>
            </a:r>
          </a:p>
          <a:p>
            <a:pPr lvl="1"/>
            <a:r>
              <a:rPr lang="en-US" sz="2400" dirty="0"/>
              <a:t>After exposure – get after quarantine</a:t>
            </a:r>
          </a:p>
          <a:p>
            <a:pPr marL="0" indent="0">
              <a:buNone/>
            </a:pPr>
            <a:endParaRPr lang="en-US" sz="2400" dirty="0"/>
          </a:p>
          <a:p>
            <a:endParaRPr lang="en-US" sz="2800" dirty="0"/>
          </a:p>
        </p:txBody>
      </p:sp>
      <p:sp>
        <p:nvSpPr>
          <p:cNvPr id="4" name="TextBox 3">
            <a:extLst>
              <a:ext uri="{FF2B5EF4-FFF2-40B4-BE49-F238E27FC236}">
                <a16:creationId xmlns:a16="http://schemas.microsoft.com/office/drawing/2014/main" id="{E0BEFAA6-F1EC-4DCC-8C52-8A45ECABAE70}"/>
              </a:ext>
            </a:extLst>
          </p:cNvPr>
          <p:cNvSpPr txBox="1"/>
          <p:nvPr/>
        </p:nvSpPr>
        <p:spPr>
          <a:xfrm>
            <a:off x="0" y="6551279"/>
            <a:ext cx="12192000" cy="276999"/>
          </a:xfrm>
          <a:prstGeom prst="rect">
            <a:avLst/>
          </a:prstGeom>
          <a:noFill/>
        </p:spPr>
        <p:txBody>
          <a:bodyPr wrap="square" rtlCol="0">
            <a:spAutoFit/>
          </a:bodyPr>
          <a:lstStyle/>
          <a:p>
            <a:pPr algn="ctr"/>
            <a:r>
              <a:rPr lang="en-US" sz="1200" dirty="0"/>
              <a:t>https://www.cdc.gov/coronavirus/2019-ncov/vaccines/faq.html?s_cid=11572:vaccine%20after%20covid:sem.ga:p:RG:GM:gen:PTN.Grants:FY21</a:t>
            </a:r>
          </a:p>
        </p:txBody>
      </p:sp>
    </p:spTree>
    <p:extLst>
      <p:ext uri="{BB962C8B-B14F-4D97-AF65-F5344CB8AC3E}">
        <p14:creationId xmlns:p14="http://schemas.microsoft.com/office/powerpoint/2010/main" val="2124707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93456-06EE-40D7-A7FF-E77C7B0B4531}"/>
              </a:ext>
            </a:extLst>
          </p:cNvPr>
          <p:cNvSpPr>
            <a:spLocks noGrp="1"/>
          </p:cNvSpPr>
          <p:nvPr>
            <p:ph type="title"/>
          </p:nvPr>
        </p:nvSpPr>
        <p:spPr>
          <a:xfrm>
            <a:off x="2231136" y="640081"/>
            <a:ext cx="7729728" cy="851095"/>
          </a:xfrm>
        </p:spPr>
        <p:txBody>
          <a:bodyPr>
            <a:normAutofit/>
          </a:bodyPr>
          <a:lstStyle/>
          <a:p>
            <a:pPr algn="ctr"/>
            <a:r>
              <a:rPr lang="en-US" sz="4000" dirty="0"/>
              <a:t>Politics and Vaccines?</a:t>
            </a:r>
          </a:p>
        </p:txBody>
      </p:sp>
      <p:sp>
        <p:nvSpPr>
          <p:cNvPr id="3" name="Content Placeholder 2">
            <a:extLst>
              <a:ext uri="{FF2B5EF4-FFF2-40B4-BE49-F238E27FC236}">
                <a16:creationId xmlns:a16="http://schemas.microsoft.com/office/drawing/2014/main" id="{1CF12119-8749-4D95-94CE-79E8D9F0333A}"/>
              </a:ext>
            </a:extLst>
          </p:cNvPr>
          <p:cNvSpPr>
            <a:spLocks noGrp="1"/>
          </p:cNvSpPr>
          <p:nvPr>
            <p:ph idx="1"/>
          </p:nvPr>
        </p:nvSpPr>
        <p:spPr>
          <a:xfrm>
            <a:off x="2231136" y="1786597"/>
            <a:ext cx="7729728" cy="4783015"/>
          </a:xfrm>
        </p:spPr>
        <p:txBody>
          <a:bodyPr>
            <a:normAutofit fontScale="85000" lnSpcReduction="20000"/>
          </a:bodyPr>
          <a:lstStyle/>
          <a:p>
            <a:r>
              <a:rPr lang="en-US" sz="3200" dirty="0">
                <a:solidFill>
                  <a:schemeClr val="tx1"/>
                </a:solidFill>
              </a:rPr>
              <a:t>In beginning Urban vs Rural rates were equal</a:t>
            </a:r>
          </a:p>
          <a:p>
            <a:pPr lvl="1"/>
            <a:r>
              <a:rPr lang="en-US" sz="3000" dirty="0">
                <a:solidFill>
                  <a:schemeClr val="tx1"/>
                </a:solidFill>
              </a:rPr>
              <a:t>Starting in May 2020 rural rates grew faster</a:t>
            </a:r>
          </a:p>
          <a:p>
            <a:pPr lvl="1"/>
            <a:r>
              <a:rPr lang="en-US" sz="3000" dirty="0">
                <a:solidFill>
                  <a:schemeClr val="tx1"/>
                </a:solidFill>
              </a:rPr>
              <a:t>1.8% of those tested positive had died</a:t>
            </a:r>
          </a:p>
          <a:p>
            <a:pPr lvl="1"/>
            <a:r>
              <a:rPr lang="en-US" sz="3000" dirty="0">
                <a:solidFill>
                  <a:schemeClr val="tx1"/>
                </a:solidFill>
              </a:rPr>
              <a:t>Also higher rate of deaths in rural areas</a:t>
            </a:r>
          </a:p>
          <a:p>
            <a:r>
              <a:rPr lang="en-US" sz="3200" dirty="0">
                <a:solidFill>
                  <a:schemeClr val="tx1"/>
                </a:solidFill>
              </a:rPr>
              <a:t>USU Study in August 2021 (May-Mar)</a:t>
            </a:r>
          </a:p>
          <a:p>
            <a:pPr lvl="1"/>
            <a:r>
              <a:rPr lang="en-US" sz="2600" dirty="0">
                <a:solidFill>
                  <a:schemeClr val="tx1"/>
                </a:solidFill>
              </a:rPr>
              <a:t>Political views affect attitudes/actions</a:t>
            </a:r>
          </a:p>
          <a:p>
            <a:pPr lvl="1"/>
            <a:r>
              <a:rPr lang="en-US" sz="2600" dirty="0">
                <a:solidFill>
                  <a:schemeClr val="tx1"/>
                </a:solidFill>
              </a:rPr>
              <a:t>Biggest factor linked to case counts was Politics</a:t>
            </a:r>
          </a:p>
          <a:p>
            <a:pPr lvl="1"/>
            <a:r>
              <a:rPr lang="en-US" sz="2600" dirty="0">
                <a:solidFill>
                  <a:schemeClr val="tx1"/>
                </a:solidFill>
              </a:rPr>
              <a:t>Biggest factors to death counts were poverty, minority status, lower education levels</a:t>
            </a:r>
          </a:p>
          <a:p>
            <a:r>
              <a:rPr lang="en-US" sz="3200" dirty="0">
                <a:solidFill>
                  <a:schemeClr val="tx1"/>
                </a:solidFill>
              </a:rPr>
              <a:t>“</a:t>
            </a:r>
            <a:r>
              <a:rPr lang="en-US" sz="3200" b="0" i="0" dirty="0">
                <a:solidFill>
                  <a:schemeClr val="tx1"/>
                </a:solidFill>
                <a:effectLst/>
              </a:rPr>
              <a:t>Understanding and coping with a disease should not be political.”</a:t>
            </a:r>
            <a:endParaRPr lang="en-US" sz="2600" dirty="0"/>
          </a:p>
          <a:p>
            <a:endParaRPr lang="en-US" sz="3200" dirty="0"/>
          </a:p>
        </p:txBody>
      </p:sp>
      <p:sp>
        <p:nvSpPr>
          <p:cNvPr id="4" name="TextBox 3">
            <a:extLst>
              <a:ext uri="{FF2B5EF4-FFF2-40B4-BE49-F238E27FC236}">
                <a16:creationId xmlns:a16="http://schemas.microsoft.com/office/drawing/2014/main" id="{E0BEFAA6-F1EC-4DCC-8C52-8A45ECABAE70}"/>
              </a:ext>
            </a:extLst>
          </p:cNvPr>
          <p:cNvSpPr txBox="1"/>
          <p:nvPr/>
        </p:nvSpPr>
        <p:spPr>
          <a:xfrm>
            <a:off x="0" y="6369948"/>
            <a:ext cx="12192000" cy="523220"/>
          </a:xfrm>
          <a:prstGeom prst="rect">
            <a:avLst/>
          </a:prstGeom>
          <a:noFill/>
        </p:spPr>
        <p:txBody>
          <a:bodyPr wrap="square" rtlCol="0">
            <a:spAutoFit/>
          </a:bodyPr>
          <a:lstStyle/>
          <a:p>
            <a:pPr algn="ctr"/>
            <a:r>
              <a:rPr lang="en-US" sz="1400" dirty="0"/>
              <a:t>https://www.usu.edu/today/story/recent-study-shows-connection-between-political-views-and-covid-19-rates &amp; https://onlinelibrary.wiley.com/doi/full/10.1111/ruso.12404 </a:t>
            </a:r>
          </a:p>
        </p:txBody>
      </p:sp>
    </p:spTree>
    <p:extLst>
      <p:ext uri="{BB962C8B-B14F-4D97-AF65-F5344CB8AC3E}">
        <p14:creationId xmlns:p14="http://schemas.microsoft.com/office/powerpoint/2010/main" val="26744053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93456-06EE-40D7-A7FF-E77C7B0B4531}"/>
              </a:ext>
            </a:extLst>
          </p:cNvPr>
          <p:cNvSpPr>
            <a:spLocks noGrp="1"/>
          </p:cNvSpPr>
          <p:nvPr>
            <p:ph type="title"/>
          </p:nvPr>
        </p:nvSpPr>
        <p:spPr>
          <a:xfrm>
            <a:off x="2231136" y="640081"/>
            <a:ext cx="7729728" cy="851095"/>
          </a:xfrm>
        </p:spPr>
        <p:txBody>
          <a:bodyPr>
            <a:normAutofit/>
          </a:bodyPr>
          <a:lstStyle/>
          <a:p>
            <a:pPr algn="ctr"/>
            <a:r>
              <a:rPr lang="en-US" sz="4000" dirty="0"/>
              <a:t>COVID-19 and Flu?</a:t>
            </a:r>
          </a:p>
        </p:txBody>
      </p:sp>
      <p:sp>
        <p:nvSpPr>
          <p:cNvPr id="3" name="Content Placeholder 2">
            <a:extLst>
              <a:ext uri="{FF2B5EF4-FFF2-40B4-BE49-F238E27FC236}">
                <a16:creationId xmlns:a16="http://schemas.microsoft.com/office/drawing/2014/main" id="{1CF12119-8749-4D95-94CE-79E8D9F0333A}"/>
              </a:ext>
            </a:extLst>
          </p:cNvPr>
          <p:cNvSpPr>
            <a:spLocks noGrp="1"/>
          </p:cNvSpPr>
          <p:nvPr>
            <p:ph idx="1"/>
          </p:nvPr>
        </p:nvSpPr>
        <p:spPr>
          <a:xfrm>
            <a:off x="2231136" y="1786597"/>
            <a:ext cx="7729728" cy="4783015"/>
          </a:xfrm>
        </p:spPr>
        <p:txBody>
          <a:bodyPr>
            <a:normAutofit/>
          </a:bodyPr>
          <a:lstStyle/>
          <a:p>
            <a:r>
              <a:rPr lang="en-US" sz="3200" dirty="0"/>
              <a:t>Moderna is working on a booster dose combined with a flu shot</a:t>
            </a:r>
          </a:p>
          <a:p>
            <a:r>
              <a:rPr lang="en-US" sz="3200" dirty="0"/>
              <a:t>You can get both at same time</a:t>
            </a:r>
          </a:p>
          <a:p>
            <a:pPr lvl="2"/>
            <a:r>
              <a:rPr lang="en-US" sz="2000" dirty="0"/>
              <a:t>Initially recommended a 2-week waiting period but now recognize giving both at same time is fine</a:t>
            </a:r>
          </a:p>
          <a:p>
            <a:r>
              <a:rPr lang="en-US" sz="2400" dirty="0"/>
              <a:t>One study shows flu shot may help minimize ICU stay with COVID-19 (even without COVID-19 vaccination)</a:t>
            </a:r>
          </a:p>
          <a:p>
            <a:pPr lvl="2"/>
            <a:r>
              <a:rPr lang="en-US" sz="2000" dirty="0"/>
              <a:t>More to come</a:t>
            </a:r>
          </a:p>
          <a:p>
            <a:endParaRPr lang="en-US" sz="3200" dirty="0"/>
          </a:p>
        </p:txBody>
      </p:sp>
      <p:sp>
        <p:nvSpPr>
          <p:cNvPr id="6" name="TextBox 5">
            <a:extLst>
              <a:ext uri="{FF2B5EF4-FFF2-40B4-BE49-F238E27FC236}">
                <a16:creationId xmlns:a16="http://schemas.microsoft.com/office/drawing/2014/main" id="{9CB23738-ACB2-4C6E-A995-A996D72D9398}"/>
              </a:ext>
            </a:extLst>
          </p:cNvPr>
          <p:cNvSpPr txBox="1"/>
          <p:nvPr/>
        </p:nvSpPr>
        <p:spPr>
          <a:xfrm>
            <a:off x="0" y="6569612"/>
            <a:ext cx="12192000" cy="261610"/>
          </a:xfrm>
          <a:prstGeom prst="rect">
            <a:avLst/>
          </a:prstGeom>
          <a:noFill/>
        </p:spPr>
        <p:txBody>
          <a:bodyPr wrap="square">
            <a:spAutoFit/>
          </a:bodyPr>
          <a:lstStyle/>
          <a:p>
            <a:r>
              <a:rPr lang="en-US" sz="1100" dirty="0"/>
              <a:t>https://www.mercurynews.com/2021/10/06/should-you-get-your-covid-19-booster-and-flu-shots-together/ &amp; https://www.sciencedaily.com/releases/2021/08/210804123547.htm</a:t>
            </a:r>
          </a:p>
        </p:txBody>
      </p:sp>
    </p:spTree>
    <p:extLst>
      <p:ext uri="{BB962C8B-B14F-4D97-AF65-F5344CB8AC3E}">
        <p14:creationId xmlns:p14="http://schemas.microsoft.com/office/powerpoint/2010/main" val="41648068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93456-06EE-40D7-A7FF-E77C7B0B4531}"/>
              </a:ext>
            </a:extLst>
          </p:cNvPr>
          <p:cNvSpPr>
            <a:spLocks noGrp="1"/>
          </p:cNvSpPr>
          <p:nvPr>
            <p:ph type="title"/>
          </p:nvPr>
        </p:nvSpPr>
        <p:spPr>
          <a:xfrm>
            <a:off x="2231136" y="640081"/>
            <a:ext cx="7729728" cy="851095"/>
          </a:xfrm>
        </p:spPr>
        <p:txBody>
          <a:bodyPr>
            <a:normAutofit/>
          </a:bodyPr>
          <a:lstStyle/>
          <a:p>
            <a:pPr algn="ctr"/>
            <a:r>
              <a:rPr lang="en-US" sz="4000" dirty="0"/>
              <a:t>Any Questions???</a:t>
            </a:r>
          </a:p>
        </p:txBody>
      </p:sp>
      <p:sp>
        <p:nvSpPr>
          <p:cNvPr id="3" name="Content Placeholder 2">
            <a:extLst>
              <a:ext uri="{FF2B5EF4-FFF2-40B4-BE49-F238E27FC236}">
                <a16:creationId xmlns:a16="http://schemas.microsoft.com/office/drawing/2014/main" id="{1CF12119-8749-4D95-94CE-79E8D9F0333A}"/>
              </a:ext>
            </a:extLst>
          </p:cNvPr>
          <p:cNvSpPr>
            <a:spLocks noGrp="1"/>
          </p:cNvSpPr>
          <p:nvPr>
            <p:ph idx="1"/>
          </p:nvPr>
        </p:nvSpPr>
        <p:spPr>
          <a:xfrm>
            <a:off x="2231136" y="1786597"/>
            <a:ext cx="7729728" cy="4783015"/>
          </a:xfrm>
        </p:spPr>
        <p:txBody>
          <a:bodyPr>
            <a:normAutofit/>
          </a:bodyPr>
          <a:lstStyle/>
          <a:p>
            <a:r>
              <a:rPr lang="en-US" sz="3200" dirty="0"/>
              <a:t>I’m sure we went way over time by this point sorry.</a:t>
            </a:r>
          </a:p>
          <a:p>
            <a:r>
              <a:rPr lang="en-US" sz="3200" dirty="0"/>
              <a:t>I realize some of these conversations are best had in a private setting.</a:t>
            </a:r>
          </a:p>
          <a:p>
            <a:r>
              <a:rPr lang="en-US" sz="3200" dirty="0"/>
              <a:t>I am happy to schedule my lunch break or any other time to discuss concerns with anybody.</a:t>
            </a:r>
          </a:p>
          <a:p>
            <a:r>
              <a:rPr lang="en-US" sz="3200" dirty="0"/>
              <a:t>Thanks!!!</a:t>
            </a:r>
            <a:endParaRPr lang="en-US" sz="2800" dirty="0"/>
          </a:p>
          <a:p>
            <a:endParaRPr lang="en-US" sz="3200" dirty="0"/>
          </a:p>
        </p:txBody>
      </p:sp>
      <p:sp>
        <p:nvSpPr>
          <p:cNvPr id="4" name="TextBox 3">
            <a:extLst>
              <a:ext uri="{FF2B5EF4-FFF2-40B4-BE49-F238E27FC236}">
                <a16:creationId xmlns:a16="http://schemas.microsoft.com/office/drawing/2014/main" id="{E0BEFAA6-F1EC-4DCC-8C52-8A45ECABAE70}"/>
              </a:ext>
            </a:extLst>
          </p:cNvPr>
          <p:cNvSpPr txBox="1"/>
          <p:nvPr/>
        </p:nvSpPr>
        <p:spPr>
          <a:xfrm>
            <a:off x="0" y="6551279"/>
            <a:ext cx="12192000" cy="306721"/>
          </a:xfrm>
          <a:prstGeom prst="rect">
            <a:avLst/>
          </a:prstGeom>
          <a:noFill/>
        </p:spPr>
        <p:txBody>
          <a:bodyPr wrap="square" rtlCol="0">
            <a:spAutoFit/>
          </a:bodyPr>
          <a:lstStyle/>
          <a:p>
            <a:pPr algn="ctr"/>
            <a:r>
              <a:rPr lang="en-US" sz="1400" dirty="0"/>
              <a:t>https://www.cdc.gov/coronavirus/2019-ncov/vaccines/different-vaccines/Pfizer-BioNTech.html</a:t>
            </a:r>
          </a:p>
        </p:txBody>
      </p:sp>
    </p:spTree>
    <p:extLst>
      <p:ext uri="{BB962C8B-B14F-4D97-AF65-F5344CB8AC3E}">
        <p14:creationId xmlns:p14="http://schemas.microsoft.com/office/powerpoint/2010/main" val="237280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93456-06EE-40D7-A7FF-E77C7B0B4531}"/>
              </a:ext>
            </a:extLst>
          </p:cNvPr>
          <p:cNvSpPr>
            <a:spLocks noGrp="1"/>
          </p:cNvSpPr>
          <p:nvPr>
            <p:ph type="title"/>
          </p:nvPr>
        </p:nvSpPr>
        <p:spPr>
          <a:xfrm>
            <a:off x="2231136" y="640081"/>
            <a:ext cx="7729728" cy="851095"/>
          </a:xfrm>
        </p:spPr>
        <p:txBody>
          <a:bodyPr>
            <a:normAutofit/>
          </a:bodyPr>
          <a:lstStyle/>
          <a:p>
            <a:pPr algn="ctr"/>
            <a:r>
              <a:rPr lang="en-US" sz="4000" dirty="0"/>
              <a:t>How Bad is COVID-19 Really?</a:t>
            </a:r>
          </a:p>
        </p:txBody>
      </p:sp>
      <p:sp>
        <p:nvSpPr>
          <p:cNvPr id="4" name="TextBox 3">
            <a:extLst>
              <a:ext uri="{FF2B5EF4-FFF2-40B4-BE49-F238E27FC236}">
                <a16:creationId xmlns:a16="http://schemas.microsoft.com/office/drawing/2014/main" id="{E0BEFAA6-F1EC-4DCC-8C52-8A45ECABAE70}"/>
              </a:ext>
            </a:extLst>
          </p:cNvPr>
          <p:cNvSpPr txBox="1"/>
          <p:nvPr/>
        </p:nvSpPr>
        <p:spPr>
          <a:xfrm>
            <a:off x="0" y="6551279"/>
            <a:ext cx="12192000" cy="306721"/>
          </a:xfrm>
          <a:prstGeom prst="rect">
            <a:avLst/>
          </a:prstGeom>
          <a:noFill/>
        </p:spPr>
        <p:txBody>
          <a:bodyPr wrap="square" rtlCol="0">
            <a:spAutoFit/>
          </a:bodyPr>
          <a:lstStyle/>
          <a:p>
            <a:pPr algn="ctr"/>
            <a:r>
              <a:rPr lang="en-US" sz="1400" dirty="0"/>
              <a:t>https://www.cdc.gov/flu/about/burden/index.html &amp; https://coronavirus.jhu.edu/</a:t>
            </a:r>
          </a:p>
        </p:txBody>
      </p:sp>
      <p:graphicFrame>
        <p:nvGraphicFramePr>
          <p:cNvPr id="9" name="Chart 8">
            <a:extLst>
              <a:ext uri="{FF2B5EF4-FFF2-40B4-BE49-F238E27FC236}">
                <a16:creationId xmlns:a16="http://schemas.microsoft.com/office/drawing/2014/main" id="{5E615131-0074-42FE-A8F9-BF1214DC9EA3}"/>
              </a:ext>
            </a:extLst>
          </p:cNvPr>
          <p:cNvGraphicFramePr>
            <a:graphicFrameLocks/>
          </p:cNvGraphicFramePr>
          <p:nvPr>
            <p:extLst>
              <p:ext uri="{D42A27DB-BD31-4B8C-83A1-F6EECF244321}">
                <p14:modId xmlns:p14="http://schemas.microsoft.com/office/powerpoint/2010/main" val="85449172"/>
              </p:ext>
            </p:extLst>
          </p:nvPr>
        </p:nvGraphicFramePr>
        <p:xfrm>
          <a:off x="2231136" y="1491175"/>
          <a:ext cx="8375904" cy="506010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94867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93456-06EE-40D7-A7FF-E77C7B0B4531}"/>
              </a:ext>
            </a:extLst>
          </p:cNvPr>
          <p:cNvSpPr>
            <a:spLocks noGrp="1"/>
          </p:cNvSpPr>
          <p:nvPr>
            <p:ph type="title"/>
          </p:nvPr>
        </p:nvSpPr>
        <p:spPr>
          <a:xfrm>
            <a:off x="2231136" y="640081"/>
            <a:ext cx="7729728" cy="851095"/>
          </a:xfrm>
        </p:spPr>
        <p:txBody>
          <a:bodyPr>
            <a:normAutofit/>
          </a:bodyPr>
          <a:lstStyle/>
          <a:p>
            <a:pPr algn="ctr"/>
            <a:r>
              <a:rPr lang="en-US" sz="4000" dirty="0"/>
              <a:t>How Bad is COVID-19 Really?</a:t>
            </a:r>
          </a:p>
        </p:txBody>
      </p:sp>
      <p:sp>
        <p:nvSpPr>
          <p:cNvPr id="4" name="TextBox 3">
            <a:extLst>
              <a:ext uri="{FF2B5EF4-FFF2-40B4-BE49-F238E27FC236}">
                <a16:creationId xmlns:a16="http://schemas.microsoft.com/office/drawing/2014/main" id="{E0BEFAA6-F1EC-4DCC-8C52-8A45ECABAE70}"/>
              </a:ext>
            </a:extLst>
          </p:cNvPr>
          <p:cNvSpPr txBox="1"/>
          <p:nvPr/>
        </p:nvSpPr>
        <p:spPr>
          <a:xfrm>
            <a:off x="0" y="6551279"/>
            <a:ext cx="12192000" cy="306721"/>
          </a:xfrm>
          <a:prstGeom prst="rect">
            <a:avLst/>
          </a:prstGeom>
          <a:noFill/>
        </p:spPr>
        <p:txBody>
          <a:bodyPr wrap="square" rtlCol="0">
            <a:spAutoFit/>
          </a:bodyPr>
          <a:lstStyle/>
          <a:p>
            <a:pPr algn="ctr"/>
            <a:r>
              <a:rPr lang="en-US" sz="1400" dirty="0"/>
              <a:t>https://www.history.com/news/deadliest-events-united-states</a:t>
            </a:r>
          </a:p>
        </p:txBody>
      </p:sp>
      <p:graphicFrame>
        <p:nvGraphicFramePr>
          <p:cNvPr id="5" name="Chart 4">
            <a:extLst>
              <a:ext uri="{FF2B5EF4-FFF2-40B4-BE49-F238E27FC236}">
                <a16:creationId xmlns:a16="http://schemas.microsoft.com/office/drawing/2014/main" id="{8C36C383-5AAD-40FD-9BB5-5AF2E5D1E863}"/>
              </a:ext>
            </a:extLst>
          </p:cNvPr>
          <p:cNvGraphicFramePr>
            <a:graphicFrameLocks/>
          </p:cNvGraphicFramePr>
          <p:nvPr>
            <p:extLst>
              <p:ext uri="{D42A27DB-BD31-4B8C-83A1-F6EECF244321}">
                <p14:modId xmlns:p14="http://schemas.microsoft.com/office/powerpoint/2010/main" val="3390471511"/>
              </p:ext>
            </p:extLst>
          </p:nvPr>
        </p:nvGraphicFramePr>
        <p:xfrm>
          <a:off x="2616591" y="1491176"/>
          <a:ext cx="8876714" cy="492369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44510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93456-06EE-40D7-A7FF-E77C7B0B4531}"/>
              </a:ext>
            </a:extLst>
          </p:cNvPr>
          <p:cNvSpPr>
            <a:spLocks noGrp="1"/>
          </p:cNvSpPr>
          <p:nvPr>
            <p:ph type="title"/>
          </p:nvPr>
        </p:nvSpPr>
        <p:spPr>
          <a:xfrm>
            <a:off x="2231136" y="640081"/>
            <a:ext cx="7729728" cy="851095"/>
          </a:xfrm>
        </p:spPr>
        <p:txBody>
          <a:bodyPr>
            <a:normAutofit/>
          </a:bodyPr>
          <a:lstStyle/>
          <a:p>
            <a:pPr algn="ctr"/>
            <a:r>
              <a:rPr lang="en-US" sz="4000" dirty="0"/>
              <a:t>How Age Affects?</a:t>
            </a:r>
          </a:p>
        </p:txBody>
      </p:sp>
      <p:sp>
        <p:nvSpPr>
          <p:cNvPr id="4" name="TextBox 3">
            <a:extLst>
              <a:ext uri="{FF2B5EF4-FFF2-40B4-BE49-F238E27FC236}">
                <a16:creationId xmlns:a16="http://schemas.microsoft.com/office/drawing/2014/main" id="{E0BEFAA6-F1EC-4DCC-8C52-8A45ECABAE70}"/>
              </a:ext>
            </a:extLst>
          </p:cNvPr>
          <p:cNvSpPr txBox="1"/>
          <p:nvPr/>
        </p:nvSpPr>
        <p:spPr>
          <a:xfrm>
            <a:off x="0" y="6551279"/>
            <a:ext cx="12192000" cy="306721"/>
          </a:xfrm>
          <a:prstGeom prst="rect">
            <a:avLst/>
          </a:prstGeom>
          <a:noFill/>
        </p:spPr>
        <p:txBody>
          <a:bodyPr wrap="square" rtlCol="0">
            <a:spAutoFit/>
          </a:bodyPr>
          <a:lstStyle/>
          <a:p>
            <a:pPr algn="ctr"/>
            <a:r>
              <a:rPr lang="en-US" sz="1400" dirty="0"/>
              <a:t>https://data.cdc.gov/NCHS/Provisional-COVID-19-Deaths-Focus-on-Ages-0-18-Yea/nr4s-juj3</a:t>
            </a:r>
          </a:p>
        </p:txBody>
      </p:sp>
      <p:pic>
        <p:nvPicPr>
          <p:cNvPr id="6" name="Picture 5">
            <a:extLst>
              <a:ext uri="{FF2B5EF4-FFF2-40B4-BE49-F238E27FC236}">
                <a16:creationId xmlns:a16="http://schemas.microsoft.com/office/drawing/2014/main" id="{3E270369-B0EF-4A09-887D-79F837BB9DFB}"/>
              </a:ext>
            </a:extLst>
          </p:cNvPr>
          <p:cNvPicPr>
            <a:picLocks noChangeAspect="1"/>
          </p:cNvPicPr>
          <p:nvPr/>
        </p:nvPicPr>
        <p:blipFill>
          <a:blip r:embed="rId2"/>
          <a:stretch>
            <a:fillRect/>
          </a:stretch>
        </p:blipFill>
        <p:spPr>
          <a:xfrm>
            <a:off x="2943108" y="1294229"/>
            <a:ext cx="7604342" cy="5148774"/>
          </a:xfrm>
          <a:prstGeom prst="rect">
            <a:avLst/>
          </a:prstGeom>
        </p:spPr>
      </p:pic>
    </p:spTree>
    <p:extLst>
      <p:ext uri="{BB962C8B-B14F-4D97-AF65-F5344CB8AC3E}">
        <p14:creationId xmlns:p14="http://schemas.microsoft.com/office/powerpoint/2010/main" val="2077066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93456-06EE-40D7-A7FF-E77C7B0B4531}"/>
              </a:ext>
            </a:extLst>
          </p:cNvPr>
          <p:cNvSpPr>
            <a:spLocks noGrp="1"/>
          </p:cNvSpPr>
          <p:nvPr>
            <p:ph type="title"/>
          </p:nvPr>
        </p:nvSpPr>
        <p:spPr>
          <a:xfrm>
            <a:off x="2231136" y="486391"/>
            <a:ext cx="7729728" cy="1188720"/>
          </a:xfrm>
        </p:spPr>
        <p:txBody>
          <a:bodyPr>
            <a:normAutofit/>
          </a:bodyPr>
          <a:lstStyle/>
          <a:p>
            <a:pPr algn="ctr"/>
            <a:r>
              <a:rPr lang="en-US" sz="4000" dirty="0"/>
              <a:t>Sorry for Dark Start</a:t>
            </a:r>
          </a:p>
        </p:txBody>
      </p:sp>
      <p:pic>
        <p:nvPicPr>
          <p:cNvPr id="2050" name="Picture 2" descr="Cute Sunshine Clipart ">
            <a:extLst>
              <a:ext uri="{FF2B5EF4-FFF2-40B4-BE49-F238E27FC236}">
                <a16:creationId xmlns:a16="http://schemas.microsoft.com/office/drawing/2014/main" id="{D77741F1-D956-4C49-9B83-712AF06561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0095" y="2607796"/>
            <a:ext cx="3691810" cy="3763813"/>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57598D6E-AA37-47B9-AE94-482507260421}"/>
              </a:ext>
            </a:extLst>
          </p:cNvPr>
          <p:cNvSpPr>
            <a:spLocks noGrp="1"/>
          </p:cNvSpPr>
          <p:nvPr>
            <p:ph idx="1"/>
          </p:nvPr>
        </p:nvSpPr>
        <p:spPr>
          <a:xfrm>
            <a:off x="3813243" y="1918932"/>
            <a:ext cx="4921732" cy="445043"/>
          </a:xfrm>
        </p:spPr>
        <p:txBody>
          <a:bodyPr>
            <a:normAutofit fontScale="85000" lnSpcReduction="20000"/>
          </a:bodyPr>
          <a:lstStyle/>
          <a:p>
            <a:r>
              <a:rPr lang="en-US" sz="3200" dirty="0">
                <a:solidFill>
                  <a:schemeClr val="tx1"/>
                </a:solidFill>
              </a:rPr>
              <a:t>Vaccines Bring Hope</a:t>
            </a:r>
          </a:p>
          <a:p>
            <a:endParaRPr lang="en-US" sz="3200" dirty="0"/>
          </a:p>
          <a:p>
            <a:pPr marL="0" indent="0" algn="l">
              <a:buNone/>
            </a:pPr>
            <a:endParaRPr lang="en-US" sz="3200" b="0" i="0" dirty="0">
              <a:solidFill>
                <a:srgbClr val="000000"/>
              </a:solidFill>
              <a:effectLst/>
              <a:latin typeface="Open Sans" panose="020B0604020202020204" pitchFamily="34" charset="0"/>
            </a:endParaRPr>
          </a:p>
          <a:p>
            <a:pPr lvl="1"/>
            <a:endParaRPr lang="en-US" sz="2600" dirty="0"/>
          </a:p>
          <a:p>
            <a:endParaRPr lang="en-US" sz="3200" dirty="0"/>
          </a:p>
        </p:txBody>
      </p:sp>
    </p:spTree>
    <p:extLst>
      <p:ext uri="{BB962C8B-B14F-4D97-AF65-F5344CB8AC3E}">
        <p14:creationId xmlns:p14="http://schemas.microsoft.com/office/powerpoint/2010/main" val="991028547"/>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26AADA7DD7C754D84A1F12F2E7A3AF1" ma:contentTypeVersion="14" ma:contentTypeDescription="Create a new document." ma:contentTypeScope="" ma:versionID="261717985cf062a5a86f68aaa4c1765f">
  <xsd:schema xmlns:xsd="http://www.w3.org/2001/XMLSchema" xmlns:xs="http://www.w3.org/2001/XMLSchema" xmlns:p="http://schemas.microsoft.com/office/2006/metadata/properties" xmlns:ns2="04b44a28-9832-471d-a064-d88ab0f73439" xmlns:ns3="e58782d5-b824-4948-912d-54c7408b6e5e" targetNamespace="http://schemas.microsoft.com/office/2006/metadata/properties" ma:root="true" ma:fieldsID="c019859ee37d461ea2e7d9eb757a52d8" ns2:_="" ns3:_="">
    <xsd:import namespace="04b44a28-9832-471d-a064-d88ab0f73439"/>
    <xsd:import namespace="e58782d5-b824-4948-912d-54c7408b6e5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ServiceLocation" minOccurs="0"/>
                <xsd:element ref="ns2:DateandTim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b44a28-9832-471d-a064-d88ab0f734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DateandTime" ma:index="20" nillable="true" ma:displayName="Date and Time" ma:format="DateTime" ma:internalName="DateandTime">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58782d5-b824-4948-912d-54c7408b6e5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ateandTime xmlns="04b44a28-9832-471d-a064-d88ab0f73439" xsi:nil="true"/>
  </documentManagement>
</p:properties>
</file>

<file path=customXml/itemProps1.xml><?xml version="1.0" encoding="utf-8"?>
<ds:datastoreItem xmlns:ds="http://schemas.openxmlformats.org/officeDocument/2006/customXml" ds:itemID="{89432244-7EFF-467D-A339-33F65D061A9B}"/>
</file>

<file path=customXml/itemProps2.xml><?xml version="1.0" encoding="utf-8"?>
<ds:datastoreItem xmlns:ds="http://schemas.openxmlformats.org/officeDocument/2006/customXml" ds:itemID="{081BB010-145F-4ABB-9E9A-86F16E1E9F28}"/>
</file>

<file path=customXml/itemProps3.xml><?xml version="1.0" encoding="utf-8"?>
<ds:datastoreItem xmlns:ds="http://schemas.openxmlformats.org/officeDocument/2006/customXml" ds:itemID="{63D8AAC1-0A6B-4D73-87C0-6BE019F079FC}"/>
</file>

<file path=docProps/app.xml><?xml version="1.0" encoding="utf-8"?>
<Properties xmlns="http://schemas.openxmlformats.org/officeDocument/2006/extended-properties" xmlns:vt="http://schemas.openxmlformats.org/officeDocument/2006/docPropsVTypes">
  <Template>TM02892315[[fn=Wisp]]</Template>
  <TotalTime>1097</TotalTime>
  <Words>4500</Words>
  <Application>Microsoft Office PowerPoint</Application>
  <PresentationFormat>Widescreen</PresentationFormat>
  <Paragraphs>479</Paragraphs>
  <Slides>56</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56</vt:i4>
      </vt:variant>
    </vt:vector>
  </HeadingPairs>
  <TitlesOfParts>
    <vt:vector size="65" baseType="lpstr">
      <vt:lpstr>Arial</vt:lpstr>
      <vt:lpstr>Calibri</vt:lpstr>
      <vt:lpstr>Century Gothic</vt:lpstr>
      <vt:lpstr>Consolas</vt:lpstr>
      <vt:lpstr>Open Sans</vt:lpstr>
      <vt:lpstr>Roboto</vt:lpstr>
      <vt:lpstr>Times New Roman</vt:lpstr>
      <vt:lpstr>Wingdings 3</vt:lpstr>
      <vt:lpstr>Wisp</vt:lpstr>
      <vt:lpstr>COVID-19 Vaccine Info October 2021  </vt:lpstr>
      <vt:lpstr>Why Train?</vt:lpstr>
      <vt:lpstr>How Bad is COVID-19 Really?</vt:lpstr>
      <vt:lpstr>COVID-19 is Like a bad flu, Right?</vt:lpstr>
      <vt:lpstr>How Bad is COVID-19 Really?</vt:lpstr>
      <vt:lpstr>How Bad is COVID-19 Really?</vt:lpstr>
      <vt:lpstr>How Bad is COVID-19 Really?</vt:lpstr>
      <vt:lpstr>How Age Affects?</vt:lpstr>
      <vt:lpstr>Sorry for Dark Start</vt:lpstr>
      <vt:lpstr>Why Vaccines?</vt:lpstr>
      <vt:lpstr>How Vaccines Work</vt:lpstr>
      <vt:lpstr>Different types of vaccines</vt:lpstr>
      <vt:lpstr>Developed from aborted tissue?</vt:lpstr>
      <vt:lpstr>Developed from aborted tissue?</vt:lpstr>
      <vt:lpstr>Concerns with development?</vt:lpstr>
      <vt:lpstr>Since Initial Studies?</vt:lpstr>
      <vt:lpstr>Since Initial Studies?</vt:lpstr>
      <vt:lpstr>Pregnancy and Breastfeeding and the COVID-19 Vaccine</vt:lpstr>
      <vt:lpstr>Maternal Concerns are real!</vt:lpstr>
      <vt:lpstr>If I want to get pregnant in the future, should I get the vaccine?</vt:lpstr>
      <vt:lpstr>Does the COVID-19 Vaccine cause infertility? </vt:lpstr>
      <vt:lpstr>If I’m pregnant, should I get the vaccine? </vt:lpstr>
      <vt:lpstr>Are there benefits or risks to my baby if I get the vaccine while pregnant? </vt:lpstr>
      <vt:lpstr>But isn’t the vaccine new? Has it been studied? </vt:lpstr>
      <vt:lpstr>Vaccines in pregnancy are not new!</vt:lpstr>
      <vt:lpstr>If I’m pregnant, should I get  the booster shot? </vt:lpstr>
      <vt:lpstr>Let’s breakdown the research data!</vt:lpstr>
      <vt:lpstr>If I’m breastfeeding my child(ren) should I get the vaccine? </vt:lpstr>
      <vt:lpstr>Are there side effects specific to breastfeeding mother &amp; their infants?</vt:lpstr>
      <vt:lpstr>Questions?</vt:lpstr>
      <vt:lpstr>Which COVID-19 Vaccine is Best?</vt:lpstr>
      <vt:lpstr>Balance Risk vs Benefit</vt:lpstr>
      <vt:lpstr>Pfizer BioNTech (COMIRNATY) </vt:lpstr>
      <vt:lpstr>Moderna</vt:lpstr>
      <vt:lpstr>Johnson &amp; Johnson (Janssen) </vt:lpstr>
      <vt:lpstr>Pfizer Side Effects???</vt:lpstr>
      <vt:lpstr>Moderna Side Effects???</vt:lpstr>
      <vt:lpstr>J&amp;J Side Effects???</vt:lpstr>
      <vt:lpstr>Very Rare Side Effects</vt:lpstr>
      <vt:lpstr>Very Rare Side Effects</vt:lpstr>
      <vt:lpstr>How Effective are they?</vt:lpstr>
      <vt:lpstr>In Health Care Workers?</vt:lpstr>
      <vt:lpstr>In Preventing Hospitalization? </vt:lpstr>
      <vt:lpstr>In Preventing Hospitalization? </vt:lpstr>
      <vt:lpstr>COVID-19 AND VARIANTS</vt:lpstr>
      <vt:lpstr>Virus Crash Course – General Information</vt:lpstr>
      <vt:lpstr>VARIANTS – VIROLOGY 101</vt:lpstr>
      <vt:lpstr>TYPES OF VARIANTS</vt:lpstr>
      <vt:lpstr>COMMON QUESTIONS/CONCERNS WITH REGARD TO VARIANTS</vt:lpstr>
      <vt:lpstr>Breakthrough Cases?</vt:lpstr>
      <vt:lpstr>Booster Doses?</vt:lpstr>
      <vt:lpstr>Vaccines for Kids?</vt:lpstr>
      <vt:lpstr>I had COVID-19, do I need a shot? How long do I have to wait?</vt:lpstr>
      <vt:lpstr>Politics and Vaccines?</vt:lpstr>
      <vt:lpstr>COVID-19 and Flu?</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 Vaccine Info  Oct 2021</dc:title>
  <dc:creator>Russell Scow</dc:creator>
  <cp:lastModifiedBy>Jenifer Lloyd</cp:lastModifiedBy>
  <cp:revision>28</cp:revision>
  <cp:lastPrinted>2021-10-06T15:27:24Z</cp:lastPrinted>
  <dcterms:created xsi:type="dcterms:W3CDTF">2021-10-05T19:52:34Z</dcterms:created>
  <dcterms:modified xsi:type="dcterms:W3CDTF">2021-10-12T17:41:56Z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0x010100C26AADA7DD7C754D84A1F12F2E7A3AF1</vt:lpwstr>
  </property>
</Properties>
</file>