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9" r:id="rId3"/>
    <p:sldId id="285" r:id="rId4"/>
    <p:sldId id="286" r:id="rId5"/>
    <p:sldId id="287" r:id="rId6"/>
    <p:sldId id="288" r:id="rId7"/>
    <p:sldId id="290" r:id="rId8"/>
    <p:sldId id="293" r:id="rId9"/>
    <p:sldId id="294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2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Dollars from Slide, Insurance and Patient</a:t>
            </a:r>
            <a:r>
              <a:rPr lang="en-US" baseline="0"/>
              <a:t> Savings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9525" cap="flat" cmpd="sng" algn="ctr">
          <a:solidFill>
            <a:schemeClr val="tx1">
              <a:lumMod val="15000"/>
              <a:lumOff val="85000"/>
            </a:schemeClr>
          </a:solidFill>
          <a:round/>
        </a:ln>
        <a:effectLst/>
        <a:sp3d contourW="9525"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ndard"/>
        <c:varyColors val="0"/>
        <c:ser>
          <c:idx val="0"/>
          <c:order val="0"/>
          <c:tx>
            <c:strRef>
              <c:f>Sheet2!$G$5</c:f>
              <c:strCache>
                <c:ptCount val="1"/>
                <c:pt idx="0">
                  <c:v>Savings to 340B Entities Slide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Sheet2!$F$6:$F$8</c:f>
              <c:strCache>
                <c:ptCount val="3"/>
                <c:pt idx="0">
                  <c:v>Old </c:v>
                </c:pt>
                <c:pt idx="1">
                  <c:v>Jan-24</c:v>
                </c:pt>
                <c:pt idx="2">
                  <c:v>Jul-24</c:v>
                </c:pt>
              </c:strCache>
            </c:strRef>
          </c:cat>
          <c:val>
            <c:numRef>
              <c:f>Sheet2!$G$6:$G$8</c:f>
              <c:numCache>
                <c:formatCode>_("$"* #,##0.00_);_("$"* \(#,##0.00\);_("$"* "-"??_);_(@_)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F-450C-ABD7-CECB4061FB04}"/>
            </c:ext>
          </c:extLst>
        </c:ser>
        <c:ser>
          <c:idx val="1"/>
          <c:order val="1"/>
          <c:tx>
            <c:strRef>
              <c:f>Sheet2!$H$5</c:f>
              <c:strCache>
                <c:ptCount val="1"/>
                <c:pt idx="0">
                  <c:v>340B Savings with insurance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Sheet2!$F$6:$F$8</c:f>
              <c:strCache>
                <c:ptCount val="3"/>
                <c:pt idx="0">
                  <c:v>Old </c:v>
                </c:pt>
                <c:pt idx="1">
                  <c:v>Jan-24</c:v>
                </c:pt>
                <c:pt idx="2">
                  <c:v>Jul-24</c:v>
                </c:pt>
              </c:strCache>
            </c:strRef>
          </c:cat>
          <c:val>
            <c:numRef>
              <c:f>Sheet2!$H$6:$H$8</c:f>
              <c:numCache>
                <c:formatCode>_("$"* #,##0.00_);_("$"* \(#,##0.00\);_("$"* "-"??_);_(@_)</c:formatCode>
                <c:ptCount val="3"/>
                <c:pt idx="0">
                  <c:v>279.89999999999998</c:v>
                </c:pt>
                <c:pt idx="1">
                  <c:v>79.580000000000013</c:v>
                </c:pt>
                <c:pt idx="2">
                  <c:v>34.680000000000007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CF-450C-ABD7-CECB4061FB04}"/>
            </c:ext>
          </c:extLst>
        </c:ser>
        <c:ser>
          <c:idx val="2"/>
          <c:order val="2"/>
          <c:tx>
            <c:strRef>
              <c:f>Sheet2!$I$5</c:f>
              <c:strCache>
                <c:ptCount val="1"/>
                <c:pt idx="0">
                  <c:v>Sliding Scale Patient Savings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Sheet2!$F$6:$F$8</c:f>
              <c:strCache>
                <c:ptCount val="3"/>
                <c:pt idx="0">
                  <c:v>Old </c:v>
                </c:pt>
                <c:pt idx="1">
                  <c:v>Jan-24</c:v>
                </c:pt>
                <c:pt idx="2">
                  <c:v>Jul-24</c:v>
                </c:pt>
              </c:strCache>
            </c:strRef>
          </c:cat>
          <c:val>
            <c:numRef>
              <c:f>Sheet2!$I$6:$I$8</c:f>
              <c:numCache>
                <c:formatCode>_("$"* #,##0.00_);_("$"* \(#,##0.00\);_("$"* "-"??_);_(@_)</c:formatCode>
                <c:ptCount val="3"/>
                <c:pt idx="0">
                  <c:v>259.89999999999998</c:v>
                </c:pt>
                <c:pt idx="1">
                  <c:v>59.580000000000005</c:v>
                </c:pt>
                <c:pt idx="2">
                  <c:v>14.680000000000007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CF-450C-ABD7-CECB4061F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5470536"/>
        <c:axId val="445464632"/>
        <c:axId val="1142763584"/>
      </c:area3DChart>
      <c:catAx>
        <c:axId val="44547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464632"/>
        <c:crosses val="autoZero"/>
        <c:auto val="1"/>
        <c:lblAlgn val="ctr"/>
        <c:lblOffset val="100"/>
        <c:noMultiLvlLbl val="0"/>
      </c:catAx>
      <c:valAx>
        <c:axId val="445464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470536"/>
        <c:crosses val="autoZero"/>
        <c:crossBetween val="midCat"/>
      </c:valAx>
      <c:serAx>
        <c:axId val="11427635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464632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ach.wordpress.com/tag/cartoons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ofi.com/en/media-room/press-releases/2023/2023-03-16-20-06-43-2629188" TargetMode="External"/><Relationship Id="rId2" Type="http://schemas.openxmlformats.org/officeDocument/2006/relationships/hyperlink" Target="https://investor.lilly.com/news-releases/news-release-details/lilly-cuts-insulin-prices-70-and-caps-patient-insulin-out-pock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ovonordisk.com/news-and-media/latest-news/lowering-us-list-prices-of-several-products-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15A6-4004-49BF-AAAB-8F8CD16552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340B Pricing</a:t>
            </a:r>
            <a:br>
              <a:rPr lang="en-US" dirty="0"/>
            </a:br>
            <a:r>
              <a:rPr lang="en-US" dirty="0"/>
              <a:t>Impact of Lower Costing Insulin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D6299-8E4C-479C-8FC3-7C8D24943C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8B18-82C3-4EB1-8C67-F0324379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Winners and Losers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4D729-F97D-4303-80B4-F79E4F201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Winners:  Private cash pay patients – Lower cost of insulin</a:t>
            </a:r>
          </a:p>
          <a:p>
            <a:pPr marL="0" indent="0">
              <a:buNone/>
            </a:pPr>
            <a:r>
              <a:rPr lang="en-US" dirty="0"/>
              <a:t>Loser: Patients on the sliding scale program (Low income/ no income)</a:t>
            </a:r>
          </a:p>
          <a:p>
            <a:pPr marL="0" indent="0">
              <a:buNone/>
            </a:pPr>
            <a:r>
              <a:rPr lang="en-US" dirty="0"/>
              <a:t>Loser: Organizations participating in the 340B program (FQHC’s, FQHC-LA, Hospitals, etc.)</a:t>
            </a:r>
          </a:p>
          <a:p>
            <a:pPr marL="0" indent="0">
              <a:buNone/>
            </a:pPr>
            <a:r>
              <a:rPr lang="en-US" dirty="0"/>
              <a:t>Loser: Potential impacts on patient outcomes (UDS)</a:t>
            </a:r>
          </a:p>
          <a:p>
            <a:pPr marL="0" indent="0">
              <a:buNone/>
            </a:pPr>
            <a:r>
              <a:rPr lang="en-US" dirty="0"/>
              <a:t>Loser: Loser: Drug manufacturers due to loss of revenue</a:t>
            </a:r>
          </a:p>
          <a:p>
            <a:pPr marL="0" indent="0">
              <a:buNone/>
            </a:pPr>
            <a:r>
              <a:rPr lang="en-US" dirty="0"/>
              <a:t>Loser: Patient assistance programs- potential to lose these with lower revenue to MFR</a:t>
            </a:r>
          </a:p>
          <a:p>
            <a:pPr marL="0" indent="0">
              <a:buNone/>
            </a:pPr>
            <a:r>
              <a:rPr lang="en-US" dirty="0"/>
              <a:t>	 (Opinion)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u="sng" dirty="0">
                <a:solidFill>
                  <a:srgbClr val="00B050"/>
                </a:solidFill>
              </a:rPr>
              <a:t>Big Winners:  Insurance companies</a:t>
            </a:r>
          </a:p>
        </p:txBody>
      </p:sp>
    </p:spTree>
    <p:extLst>
      <p:ext uri="{BB962C8B-B14F-4D97-AF65-F5344CB8AC3E}">
        <p14:creationId xmlns:p14="http://schemas.microsoft.com/office/powerpoint/2010/main" val="41951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34919-CB8B-4390-8DC0-97A6F6AF1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62566-841B-4771-911C-BE6704F38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Uh….???</a:t>
            </a:r>
          </a:p>
          <a:p>
            <a:endParaRPr lang="en-US" dirty="0"/>
          </a:p>
          <a:p>
            <a:r>
              <a:rPr lang="en-US" dirty="0"/>
              <a:t>Possibly re-purposing Utah’s Insulin Law???</a:t>
            </a:r>
          </a:p>
          <a:p>
            <a:endParaRPr lang="en-US" dirty="0"/>
          </a:p>
          <a:p>
            <a:r>
              <a:rPr lang="en-US" dirty="0"/>
              <a:t>What do you have?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DE1390-9D45-4AFD-8BDC-67B7953C8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90809" y="4338413"/>
            <a:ext cx="6535545" cy="204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1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431465-A640-4B55-B9B9-D0BDDB1F0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Insulin manufacturers publicly announced drops in list price (and institutes patient OOP cap)</a:t>
            </a:r>
          </a:p>
          <a:p>
            <a:pPr lvl="1"/>
            <a:r>
              <a:rPr lang="en-US" dirty="0">
                <a:hlinkClick r:id="rId2"/>
              </a:rPr>
              <a:t>Eli Lilly</a:t>
            </a:r>
            <a:r>
              <a:rPr lang="en-US" dirty="0"/>
              <a:t>: Humalog and Humulin list prices cut 70% (Q4 2023); non-branded Lispro $25/vial (May 2023); </a:t>
            </a:r>
            <a:r>
              <a:rPr lang="en-US" dirty="0" err="1"/>
              <a:t>Rezvoglar</a:t>
            </a:r>
            <a:r>
              <a:rPr lang="en-US" dirty="0"/>
              <a:t> $92 (April 2023)</a:t>
            </a:r>
          </a:p>
          <a:p>
            <a:pPr lvl="1"/>
            <a:r>
              <a:rPr lang="en-US" dirty="0">
                <a:hlinkClick r:id="rId3"/>
              </a:rPr>
              <a:t>Sanofi</a:t>
            </a:r>
            <a:r>
              <a:rPr lang="en-US" dirty="0"/>
              <a:t> (Jan 2024): Lantus list price cut 78%; </a:t>
            </a:r>
            <a:r>
              <a:rPr lang="en-US" dirty="0" err="1"/>
              <a:t>Apidra</a:t>
            </a:r>
            <a:r>
              <a:rPr lang="en-US" dirty="0"/>
              <a:t> list price cut 70%</a:t>
            </a:r>
          </a:p>
          <a:p>
            <a:pPr lvl="1"/>
            <a:r>
              <a:rPr lang="en-US" dirty="0">
                <a:hlinkClick r:id="rId4"/>
              </a:rPr>
              <a:t>Novo Nordisk</a:t>
            </a:r>
            <a:r>
              <a:rPr lang="en-US" dirty="0"/>
              <a:t> (Jan 2024): Novolog list price cut 75%; Novolin and Levemir list price cut 65% (Levemir to be discontinued in 2024)</a:t>
            </a:r>
          </a:p>
          <a:p>
            <a:r>
              <a:rPr lang="en-US" dirty="0"/>
              <a:t>Policy pressures to decrease list price: 340B inflation penalty, removal of Medicaid cap (Jan 2024), IRA inflation rebates (2022/2025)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721871-7193-4941-8FDD-32C9D4EC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Insulin Pricing Changes</a:t>
            </a:r>
          </a:p>
        </p:txBody>
      </p:sp>
    </p:spTree>
    <p:extLst>
      <p:ext uri="{BB962C8B-B14F-4D97-AF65-F5344CB8AC3E}">
        <p14:creationId xmlns:p14="http://schemas.microsoft.com/office/powerpoint/2010/main" val="367382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9C11EA-A9FF-4422-A896-207354175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338156" cy="1637194"/>
          </a:xfrm>
        </p:spPr>
        <p:txBody>
          <a:bodyPr/>
          <a:lstStyle/>
          <a:p>
            <a:r>
              <a:rPr lang="en-US" sz="1200" dirty="0"/>
              <a:t>Insulin pricing is currently penny priced based on CPI-U Penalty; without this penalty, the 340B Price will be based upon a discount from AMP or best price (assuming there are contracted price points)</a:t>
            </a:r>
          </a:p>
          <a:p>
            <a:r>
              <a:rPr lang="en-US" sz="1200" b="1" u="sng" dirty="0"/>
              <a:t>Impact</a:t>
            </a:r>
            <a:r>
              <a:rPr lang="en-US" sz="1200" dirty="0"/>
              <a:t>: insulin penny pricing likely to go away rather suddenly by July 2024</a:t>
            </a:r>
            <a:endParaRPr lang="en-US" sz="1200" b="1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ECE939-A769-4A15-93E3-E56EEA8E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to 340B Pricing Calculation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C35184-91D5-4696-8589-7F2C3A5E6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12" y="3859482"/>
            <a:ext cx="9982805" cy="241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0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35495D-6959-4E64-8B34-6B0509D1B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177839" cy="2284399"/>
          </a:xfrm>
        </p:spPr>
        <p:txBody>
          <a:bodyPr/>
          <a:lstStyle/>
          <a:p>
            <a:r>
              <a:rPr lang="en-US" dirty="0"/>
              <a:t>Quarterly pricing</a:t>
            </a:r>
          </a:p>
          <a:p>
            <a:pPr lvl="1"/>
            <a:r>
              <a:rPr lang="en-US" dirty="0"/>
              <a:t>340B prices change quarterly</a:t>
            </a:r>
          </a:p>
          <a:p>
            <a:pPr lvl="1"/>
            <a:r>
              <a:rPr lang="en-US" dirty="0"/>
              <a:t>Manufacturers upload to authorized wholesalers 15–30 days prior to beginning of a quarter</a:t>
            </a:r>
          </a:p>
          <a:p>
            <a:pPr lvl="1"/>
            <a:r>
              <a:rPr lang="en-US" dirty="0"/>
              <a:t>340B pricing lags Medicaid by two quarters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20DAD9-1371-4DD8-9B88-A6C4216A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340B Ceiling Price Timing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8CC7B2-DCC4-4D6F-878F-4CA7B749B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413" y="4403942"/>
            <a:ext cx="9213364" cy="200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98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497D59-39FF-429D-B041-7E2576E42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lower WAC price for Lilly’s insulin lispro effective May 2023</a:t>
            </a:r>
          </a:p>
          <a:p>
            <a:r>
              <a:rPr lang="en-US" dirty="0"/>
              <a:t>Q3 2023 340B pricing = $0.01</a:t>
            </a:r>
          </a:p>
          <a:p>
            <a:r>
              <a:rPr lang="en-US" dirty="0"/>
              <a:t>Q4 pricing:</a:t>
            </a:r>
          </a:p>
          <a:p>
            <a:pPr lvl="1"/>
            <a:r>
              <a:rPr lang="en-US" dirty="0"/>
              <a:t>WAC = $25</a:t>
            </a:r>
          </a:p>
          <a:p>
            <a:pPr lvl="1"/>
            <a:r>
              <a:rPr lang="en-US" dirty="0"/>
              <a:t>340B = $22.96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4E4E62-B839-4CC7-BAE7-41BC26DB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Insulin Lispro (Lilly)</a:t>
            </a:r>
          </a:p>
        </p:txBody>
      </p:sp>
    </p:spTree>
    <p:extLst>
      <p:ext uri="{BB962C8B-B14F-4D97-AF65-F5344CB8AC3E}">
        <p14:creationId xmlns:p14="http://schemas.microsoft.com/office/powerpoint/2010/main" val="258637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8C10F1-FAB8-4278-978A-A5A2B3E1F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606" y="1696254"/>
            <a:ext cx="9241972" cy="4810531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64FBC20-F2B7-4BDC-81D2-A8C87587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</a:p>
        </p:txBody>
      </p:sp>
    </p:spTree>
    <p:extLst>
      <p:ext uri="{BB962C8B-B14F-4D97-AF65-F5344CB8AC3E}">
        <p14:creationId xmlns:p14="http://schemas.microsoft.com/office/powerpoint/2010/main" val="13357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963FA8-4CCA-4AAB-924C-454F1C872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Potential Losses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1A1115C-6FFC-4563-8532-C63C5A46D7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591028"/>
              </p:ext>
            </p:extLst>
          </p:nvPr>
        </p:nvGraphicFramePr>
        <p:xfrm>
          <a:off x="1300349" y="2220628"/>
          <a:ext cx="9286502" cy="419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0233">
                  <a:extLst>
                    <a:ext uri="{9D8B030D-6E8A-4147-A177-3AD203B41FA5}">
                      <a16:colId xmlns:a16="http://schemas.microsoft.com/office/drawing/2014/main" val="1753896289"/>
                    </a:ext>
                  </a:extLst>
                </a:gridCol>
                <a:gridCol w="812211">
                  <a:extLst>
                    <a:ext uri="{9D8B030D-6E8A-4147-A177-3AD203B41FA5}">
                      <a16:colId xmlns:a16="http://schemas.microsoft.com/office/drawing/2014/main" val="941811791"/>
                    </a:ext>
                  </a:extLst>
                </a:gridCol>
                <a:gridCol w="783597">
                  <a:extLst>
                    <a:ext uri="{9D8B030D-6E8A-4147-A177-3AD203B41FA5}">
                      <a16:colId xmlns:a16="http://schemas.microsoft.com/office/drawing/2014/main" val="2808277165"/>
                    </a:ext>
                  </a:extLst>
                </a:gridCol>
                <a:gridCol w="950882">
                  <a:extLst>
                    <a:ext uri="{9D8B030D-6E8A-4147-A177-3AD203B41FA5}">
                      <a16:colId xmlns:a16="http://schemas.microsoft.com/office/drawing/2014/main" val="3872416026"/>
                    </a:ext>
                  </a:extLst>
                </a:gridCol>
                <a:gridCol w="1250233">
                  <a:extLst>
                    <a:ext uri="{9D8B030D-6E8A-4147-A177-3AD203B41FA5}">
                      <a16:colId xmlns:a16="http://schemas.microsoft.com/office/drawing/2014/main" val="4290926603"/>
                    </a:ext>
                  </a:extLst>
                </a:gridCol>
                <a:gridCol w="1250233">
                  <a:extLst>
                    <a:ext uri="{9D8B030D-6E8A-4147-A177-3AD203B41FA5}">
                      <a16:colId xmlns:a16="http://schemas.microsoft.com/office/drawing/2014/main" val="1931020516"/>
                    </a:ext>
                  </a:extLst>
                </a:gridCol>
                <a:gridCol w="1135775">
                  <a:extLst>
                    <a:ext uri="{9D8B030D-6E8A-4147-A177-3AD203B41FA5}">
                      <a16:colId xmlns:a16="http://schemas.microsoft.com/office/drawing/2014/main" val="980662393"/>
                    </a:ext>
                  </a:extLst>
                </a:gridCol>
                <a:gridCol w="812211">
                  <a:extLst>
                    <a:ext uri="{9D8B030D-6E8A-4147-A177-3AD203B41FA5}">
                      <a16:colId xmlns:a16="http://schemas.microsoft.com/office/drawing/2014/main" val="1316992972"/>
                    </a:ext>
                  </a:extLst>
                </a:gridCol>
                <a:gridCol w="178290">
                  <a:extLst>
                    <a:ext uri="{9D8B030D-6E8A-4147-A177-3AD203B41FA5}">
                      <a16:colId xmlns:a16="http://schemas.microsoft.com/office/drawing/2014/main" val="1308707935"/>
                    </a:ext>
                  </a:extLst>
                </a:gridCol>
                <a:gridCol w="862837">
                  <a:extLst>
                    <a:ext uri="{9D8B030D-6E8A-4147-A177-3AD203B41FA5}">
                      <a16:colId xmlns:a16="http://schemas.microsoft.com/office/drawing/2014/main" val="3055414081"/>
                    </a:ext>
                  </a:extLst>
                </a:gridCol>
              </a:tblGrid>
              <a:tr h="91581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Potential hit:  If we dispense one box of each of these insulins one time for a total of 12 prescriptions.  </a:t>
                      </a:r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210216"/>
                  </a:ext>
                </a:extLst>
              </a:tr>
              <a:tr h="16238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Current WAC Price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List Price Decrease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Est Future WAC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Est 340B Price 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New WAC Price 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Approximate Current 340B Margin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Estimate of new 340B Margin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Estimate of new 340B Margin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3723795065"/>
                  </a:ext>
                </a:extLst>
              </a:tr>
              <a:tr h="207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(23-55% off WAC)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Available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92896"/>
                  </a:ext>
                </a:extLst>
              </a:tr>
              <a:tr h="1910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Humalog vial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$280.86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$84.26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$37.92 – 64.79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$46.34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$19.47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3168122397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Humalog pen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$437.12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$131.14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$59.01 – 100.84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$550.00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$72.13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$30.30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3566627381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Humulin vial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$144.24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$43.27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$19.47 – 33.28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$23.80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$9.99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474498589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Humulin pen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$485.05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$145.52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$65.48 – 111.90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$80.04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$33.62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3664404134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Lantus vial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$294.34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$64.75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$29.14 – 49.80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$35.61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$14.95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866907890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Lantus pen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$87.61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$19.27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$8.67 – 14.82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$53.00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$22.25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637912003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Apidra vial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$278.27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$83.48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$37.57 – 64.20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$45.91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$19.28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2715629090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Apidra pen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$557.60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$167.28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$75.28 – 128.64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$92.00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$38.64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4093137956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Novolog vial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$294.89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$73.72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$33.18 – 56.69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$40.54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$17.03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4016531578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Novolog pen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$111.77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75%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$27.94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$12.57 – 21.49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$76.85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$32.25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3341708426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Novolin vial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$133.57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65%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$46.75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$21.04 – 35.95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$150.00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$25.71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$10.80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3042698835"/>
                  </a:ext>
                </a:extLst>
              </a:tr>
              <a:tr h="1844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Novolin pen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$265.35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65%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u="none" strike="noStrike">
                          <a:effectLst/>
                        </a:rPr>
                        <a:t>$92.87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$41.79 – 71.42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2205" marT="58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$51.08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$21.45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1162156950"/>
                  </a:ext>
                </a:extLst>
              </a:tr>
              <a:tr h="16471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$4,300.00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$643.01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$270.03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4094526434"/>
                  </a:ext>
                </a:extLst>
              </a:tr>
              <a:tr h="13177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3041926438"/>
                  </a:ext>
                </a:extLst>
              </a:tr>
              <a:tr h="38741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Potential loss of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($3,656.99)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$ (4,029.97)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1" marR="5801" marT="5801" marB="0" anchor="b"/>
                </a:tc>
                <a:extLst>
                  <a:ext uri="{0D108BD9-81ED-4DB2-BD59-A6C34878D82A}">
                    <a16:rowId xmlns:a16="http://schemas.microsoft.com/office/drawing/2014/main" val="3024598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61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A039-0915-4A4C-B80A-100B2EBC2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41A9-C635-430D-8684-25B01DA79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January 2024-</a:t>
            </a:r>
          </a:p>
          <a:p>
            <a:pPr lvl="1"/>
            <a:r>
              <a:rPr lang="en-US" dirty="0"/>
              <a:t>Potential insurance company reimbursement decreases for insulin due to drop in WAC</a:t>
            </a:r>
          </a:p>
          <a:p>
            <a:pPr lvl="1"/>
            <a:r>
              <a:rPr lang="en-US" dirty="0"/>
              <a:t>340B pricing still in effect</a:t>
            </a:r>
          </a:p>
          <a:p>
            <a:r>
              <a:rPr lang="en-US" dirty="0"/>
              <a:t>July 2024</a:t>
            </a:r>
          </a:p>
          <a:p>
            <a:pPr lvl="1"/>
            <a:r>
              <a:rPr lang="en-US" dirty="0"/>
              <a:t>Loss of current penny pricing for insulin products impacted by decreases in WAC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7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69FF-7FFC-476E-B8F4-7BC7FC9EF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look like?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9FEDB74-97D5-49A9-9D39-A2EFEF3476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778069"/>
              </p:ext>
            </p:extLst>
          </p:nvPr>
        </p:nvGraphicFramePr>
        <p:xfrm>
          <a:off x="932213" y="1941616"/>
          <a:ext cx="9518073" cy="4643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330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87</TotalTime>
  <Words>735</Words>
  <Application>Microsoft Office PowerPoint</Application>
  <PresentationFormat>Widescreen</PresentationFormat>
  <Paragraphs>187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2</vt:lpstr>
      <vt:lpstr>Quotable</vt:lpstr>
      <vt:lpstr>340B Pricing Impact of Lower Costing Insulin </vt:lpstr>
      <vt:lpstr>Insulin Pricing Changes</vt:lpstr>
      <vt:lpstr>Impact to 340B Pricing Calculation</vt:lpstr>
      <vt:lpstr>340B Ceiling Price Timing</vt:lpstr>
      <vt:lpstr>Case Study: Insulin Lispro (Lilly)</vt:lpstr>
      <vt:lpstr>What does this mean?</vt:lpstr>
      <vt:lpstr>Resulting Potential Losses</vt:lpstr>
      <vt:lpstr>Important Dates to Remember</vt:lpstr>
      <vt:lpstr>What does this look like?</vt:lpstr>
      <vt:lpstr>Winners and Losers</vt:lpstr>
      <vt:lpstr>Solutions?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Donavan Smith</dc:creator>
  <cp:lastModifiedBy>Donavan Smith</cp:lastModifiedBy>
  <cp:revision>9</cp:revision>
  <dcterms:created xsi:type="dcterms:W3CDTF">2024-01-02T20:55:00Z</dcterms:created>
  <dcterms:modified xsi:type="dcterms:W3CDTF">2024-01-02T22:22:57Z</dcterms:modified>
</cp:coreProperties>
</file>