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3" r:id="rId1"/>
  </p:sldMasterIdLst>
  <p:notesMasterIdLst>
    <p:notesMasterId r:id="rId34"/>
  </p:notesMasterIdLst>
  <p:sldIdLst>
    <p:sldId id="256" r:id="rId2"/>
    <p:sldId id="278" r:id="rId3"/>
    <p:sldId id="257" r:id="rId4"/>
    <p:sldId id="287" r:id="rId5"/>
    <p:sldId id="259" r:id="rId6"/>
    <p:sldId id="258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75" r:id="rId17"/>
    <p:sldId id="260" r:id="rId18"/>
    <p:sldId id="268" r:id="rId19"/>
    <p:sldId id="269" r:id="rId20"/>
    <p:sldId id="261" r:id="rId21"/>
    <p:sldId id="262" r:id="rId22"/>
    <p:sldId id="263" r:id="rId23"/>
    <p:sldId id="264" r:id="rId24"/>
    <p:sldId id="265" r:id="rId25"/>
    <p:sldId id="270" r:id="rId26"/>
    <p:sldId id="271" r:id="rId27"/>
    <p:sldId id="272" r:id="rId28"/>
    <p:sldId id="273" r:id="rId29"/>
    <p:sldId id="274" r:id="rId30"/>
    <p:sldId id="266" r:id="rId31"/>
    <p:sldId id="276" r:id="rId32"/>
    <p:sldId id="26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4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A5ECB-F3AF-4CAE-B224-31471F6C5D00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7048C-7838-4936-AF89-78C41AD21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6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of contract pharmacies:  Does your list match what is accurate?  Do you contracts match your list? (Spreadsheet identifying the contract pharmacies on the contract matching the contract pharmacies listed on OPAIS)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7048C-7838-4936-AF89-78C41AD2111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8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82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94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1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24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51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7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2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8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7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7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499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728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highway-signs/d/discount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server.org/highway-signs2/a/attorney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iem.com/team-based-learning-2016-jgme-aliem-hot-topics-in-medical-educatio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ballant/4179849469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96387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other-photos/backgrounds/green-grass-background.jpg.php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ez_b/31282746438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4B151-B311-4C38-B490-16B2879B51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340B Self Audits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04543-D669-423A-AAC4-DBA93B37B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43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71DE-8CA3-47F4-A604-FE69E5B1B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P&amp;P’s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24493-6EF4-4B1E-84E2-0E0727356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Eligibility/Definition</a:t>
            </a:r>
          </a:p>
          <a:p>
            <a:pPr lvl="1"/>
            <a:r>
              <a:rPr lang="en-US" dirty="0"/>
              <a:t>How does </a:t>
            </a:r>
            <a:r>
              <a:rPr lang="en-US" b="1" u="sng" dirty="0">
                <a:solidFill>
                  <a:srgbClr val="FF0000"/>
                </a:solidFill>
              </a:rPr>
              <a:t>your organization</a:t>
            </a:r>
            <a:r>
              <a:rPr lang="en-US" dirty="0"/>
              <a:t> define a 340B eligible patient?</a:t>
            </a:r>
          </a:p>
          <a:p>
            <a:pPr lvl="2"/>
            <a:r>
              <a:rPr lang="en-US" dirty="0"/>
              <a:t>Site</a:t>
            </a:r>
          </a:p>
          <a:p>
            <a:pPr lvl="2"/>
            <a:r>
              <a:rPr lang="en-US" dirty="0"/>
              <a:t>Patient Status</a:t>
            </a:r>
          </a:p>
          <a:p>
            <a:pPr lvl="2"/>
            <a:r>
              <a:rPr lang="en-US" dirty="0"/>
              <a:t>Records</a:t>
            </a:r>
          </a:p>
          <a:p>
            <a:pPr lvl="2"/>
            <a:r>
              <a:rPr lang="en-US" dirty="0"/>
              <a:t>Provider eligibility</a:t>
            </a:r>
          </a:p>
          <a:p>
            <a:pPr lvl="3"/>
            <a:r>
              <a:rPr lang="en-US" dirty="0"/>
              <a:t>**A whole different subset**</a:t>
            </a:r>
          </a:p>
          <a:p>
            <a:pPr lvl="2"/>
            <a:r>
              <a:rPr lang="en-US" dirty="0"/>
              <a:t>Services in scope</a:t>
            </a:r>
          </a:p>
          <a:p>
            <a:pPr lvl="2"/>
            <a:r>
              <a:rPr lang="en-US" dirty="0"/>
              <a:t>Medicaid status</a:t>
            </a:r>
          </a:p>
        </p:txBody>
      </p:sp>
    </p:spTree>
    <p:extLst>
      <p:ext uri="{BB962C8B-B14F-4D97-AF65-F5344CB8AC3E}">
        <p14:creationId xmlns:p14="http://schemas.microsoft.com/office/powerpoint/2010/main" val="744471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3DF5F-D497-4E35-86FC-A73D51C5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P&amp;P’s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4A351-485A-4959-939C-FE6949FD4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Prevention of Duplicate Discounts</a:t>
            </a:r>
          </a:p>
          <a:p>
            <a:pPr lvl="1"/>
            <a:r>
              <a:rPr lang="en-US" dirty="0"/>
              <a:t>***This is a statute provision***</a:t>
            </a:r>
          </a:p>
          <a:p>
            <a:pPr lvl="2"/>
            <a:r>
              <a:rPr lang="en-US" dirty="0"/>
              <a:t>Carve- in or Carve-Out FFS</a:t>
            </a:r>
          </a:p>
          <a:p>
            <a:pPr lvl="2"/>
            <a:r>
              <a:rPr lang="en-US" dirty="0"/>
              <a:t>Medicaid Managed Care</a:t>
            </a:r>
          </a:p>
          <a:p>
            <a:pPr lvl="2"/>
            <a:r>
              <a:rPr lang="en-US" dirty="0"/>
              <a:t>Contract Pharmacies</a:t>
            </a:r>
          </a:p>
          <a:p>
            <a:r>
              <a:rPr lang="en-US" dirty="0"/>
              <a:t>340B Program Roles and Responsibilities</a:t>
            </a:r>
          </a:p>
          <a:p>
            <a:pPr lvl="1"/>
            <a:r>
              <a:rPr lang="en-US" dirty="0"/>
              <a:t>Essentially who is responsible for what</a:t>
            </a:r>
          </a:p>
          <a:p>
            <a:r>
              <a:rPr lang="en-US" dirty="0"/>
              <a:t>340B program education and Competency</a:t>
            </a:r>
          </a:p>
          <a:p>
            <a:pPr lvl="1"/>
            <a:r>
              <a:rPr lang="en-US" dirty="0"/>
              <a:t>“340B organizations receive money from the 340B program, they should be using some of that money to train their staff”</a:t>
            </a:r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583DA-717A-4F21-8809-85BD758D3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45827" y="1903956"/>
            <a:ext cx="3364900" cy="22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84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2B7F5-4076-4548-9C83-B5FC34787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P&amp;P’s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A5C7E-DFAA-4A94-9BAC-766D4FA37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679301" cy="4023360"/>
          </a:xfrm>
        </p:spPr>
        <p:txBody>
          <a:bodyPr/>
          <a:lstStyle/>
          <a:p>
            <a:r>
              <a:rPr lang="en-US" dirty="0"/>
              <a:t>Inventory Management</a:t>
            </a:r>
          </a:p>
          <a:p>
            <a:pPr lvl="1"/>
            <a:r>
              <a:rPr lang="en-US" dirty="0"/>
              <a:t>Procurement and management of inventory</a:t>
            </a:r>
          </a:p>
          <a:p>
            <a:pPr lvl="2"/>
            <a:r>
              <a:rPr lang="en-US" dirty="0"/>
              <a:t>Physical 340B only</a:t>
            </a:r>
          </a:p>
          <a:p>
            <a:pPr lvl="2"/>
            <a:r>
              <a:rPr lang="en-US" dirty="0"/>
              <a:t>Physical 340B and Non-340B separated</a:t>
            </a:r>
          </a:p>
          <a:p>
            <a:pPr lvl="2"/>
            <a:r>
              <a:rPr lang="en-US" dirty="0"/>
              <a:t>Virtual aka neutral inventory </a:t>
            </a:r>
          </a:p>
          <a:p>
            <a:pPr lvl="2"/>
            <a:r>
              <a:rPr lang="en-US" dirty="0"/>
              <a:t>Hybrid: Physical and virtual used</a:t>
            </a:r>
          </a:p>
          <a:p>
            <a:pPr lvl="1"/>
            <a:r>
              <a:rPr lang="en-US" dirty="0"/>
              <a:t>Filters for replenishment from an 11 digit replenishment</a:t>
            </a:r>
          </a:p>
          <a:p>
            <a:pPr lvl="1"/>
            <a:r>
              <a:rPr lang="en-US" dirty="0"/>
              <a:t>Wasted 340B medication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**Inventory Management ties into diversion, another statutory requirement**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0284F-7E42-4192-8A2D-38E1348B2C74}"/>
              </a:ext>
            </a:extLst>
          </p:cNvPr>
          <p:cNvSpPr/>
          <p:nvPr/>
        </p:nvSpPr>
        <p:spPr>
          <a:xfrm>
            <a:off x="7121048" y="1845735"/>
            <a:ext cx="4546948" cy="4131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453B3E-033D-4F74-8EEB-73F53122F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672" y="1938752"/>
            <a:ext cx="3945699" cy="394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16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EA15-6444-451E-8F4D-221B0AC7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P&amp;P’s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12FFA-FE77-450A-BCA1-4625A348D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 Pharmacy Operations</a:t>
            </a:r>
          </a:p>
          <a:p>
            <a:pPr lvl="1"/>
            <a:r>
              <a:rPr lang="en-US" dirty="0"/>
              <a:t>Contracts all contain the 12 contract pharmacy essentials?</a:t>
            </a:r>
          </a:p>
          <a:p>
            <a:pPr lvl="1"/>
            <a:r>
              <a:rPr lang="en-US" dirty="0"/>
              <a:t>Contract for each site</a:t>
            </a:r>
          </a:p>
          <a:p>
            <a:pPr lvl="1"/>
            <a:r>
              <a:rPr lang="en-US" dirty="0"/>
              <a:t>Registration of contract pharmacy prior to the use of 340B drugs</a:t>
            </a:r>
          </a:p>
          <a:p>
            <a:pPr lvl="1"/>
            <a:r>
              <a:rPr lang="en-US" dirty="0"/>
              <a:t>Replenishment model and filters</a:t>
            </a:r>
          </a:p>
          <a:p>
            <a:pPr lvl="1"/>
            <a:r>
              <a:rPr lang="en-US" dirty="0"/>
              <a:t>340B verification of new prescription and filters</a:t>
            </a:r>
          </a:p>
          <a:p>
            <a:pPr lvl="1"/>
            <a:r>
              <a:rPr lang="en-US" dirty="0"/>
              <a:t>Bill to ship to arrangements</a:t>
            </a:r>
          </a:p>
          <a:p>
            <a:pPr lvl="1"/>
            <a:r>
              <a:rPr lang="en-US" dirty="0"/>
              <a:t>Verification of  quantity ordered </a:t>
            </a:r>
          </a:p>
          <a:p>
            <a:pPr lvl="1"/>
            <a:r>
              <a:rPr lang="en-US" dirty="0"/>
              <a:t>Wrong NDC shipped</a:t>
            </a:r>
          </a:p>
          <a:p>
            <a:pPr lvl="1"/>
            <a:r>
              <a:rPr lang="en-US" dirty="0"/>
              <a:t>Reconciliation of when the relationship goes bad with the contract pharmacy</a:t>
            </a:r>
          </a:p>
          <a:p>
            <a:pPr lvl="1"/>
            <a:r>
              <a:rPr lang="en-US" dirty="0"/>
              <a:t>Auditable records</a:t>
            </a:r>
          </a:p>
          <a:p>
            <a:pPr lvl="1"/>
            <a:r>
              <a:rPr lang="en-US" dirty="0"/>
              <a:t>Carve-in vs Carve-Out </a:t>
            </a:r>
          </a:p>
        </p:txBody>
      </p:sp>
    </p:spTree>
    <p:extLst>
      <p:ext uri="{BB962C8B-B14F-4D97-AF65-F5344CB8AC3E}">
        <p14:creationId xmlns:p14="http://schemas.microsoft.com/office/powerpoint/2010/main" val="987544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1D1D8-73E9-474E-93D7-A072F49A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P&amp;P’s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1AF3F-DA77-46D0-B5EA-08F5078EC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340B Noncompliance and Material Breach</a:t>
            </a:r>
          </a:p>
          <a:p>
            <a:pPr lvl="1"/>
            <a:r>
              <a:rPr lang="en-US" dirty="0"/>
              <a:t>Define materiality</a:t>
            </a:r>
          </a:p>
          <a:p>
            <a:pPr lvl="1"/>
            <a:r>
              <a:rPr lang="en-US" dirty="0"/>
              <a:t>Define thresholds</a:t>
            </a:r>
          </a:p>
          <a:p>
            <a:pPr lvl="1"/>
            <a:r>
              <a:rPr lang="en-US" dirty="0"/>
              <a:t>What constitutes materiality?</a:t>
            </a:r>
          </a:p>
          <a:p>
            <a:pPr lvl="1"/>
            <a:r>
              <a:rPr lang="en-US" dirty="0"/>
              <a:t>Manufacturer resolution of non-compliance</a:t>
            </a:r>
          </a:p>
          <a:p>
            <a:r>
              <a:rPr lang="en-US" dirty="0"/>
              <a:t>340B Compliance Monitoring/Reporting</a:t>
            </a:r>
          </a:p>
          <a:p>
            <a:pPr lvl="1"/>
            <a:r>
              <a:rPr lang="en-US" dirty="0"/>
              <a:t>Internal audit plan</a:t>
            </a:r>
          </a:p>
          <a:p>
            <a:pPr lvl="2"/>
            <a:r>
              <a:rPr lang="en-US" dirty="0"/>
              <a:t>Accuracy of information at all sites</a:t>
            </a:r>
          </a:p>
          <a:p>
            <a:pPr lvl="3"/>
            <a:r>
              <a:rPr lang="en-US" dirty="0"/>
              <a:t>MEF, Purchasing through dispensation</a:t>
            </a:r>
          </a:p>
          <a:p>
            <a:pPr lvl="2"/>
            <a:r>
              <a:rPr lang="en-US" dirty="0"/>
              <a:t>Records of audit</a:t>
            </a:r>
          </a:p>
          <a:p>
            <a:pPr lvl="2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A237FA-6906-4C89-8B41-E11B16ABF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13640" y="2096978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36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80640-54CF-4B48-8A7A-198794B8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P&amp;P’s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794AB-0CCC-4F5C-AAC2-A49E53BE7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 Pharmacy Oversight and Monitoring</a:t>
            </a:r>
          </a:p>
          <a:p>
            <a:pPr lvl="1"/>
            <a:r>
              <a:rPr lang="en-US" dirty="0"/>
              <a:t>Maintaining 340B compliance a integrity at the contract pharmacy</a:t>
            </a:r>
          </a:p>
          <a:p>
            <a:pPr lvl="2"/>
            <a:r>
              <a:rPr lang="en-US" dirty="0"/>
              <a:t>Routine reviews</a:t>
            </a:r>
          </a:p>
          <a:p>
            <a:pPr lvl="3"/>
            <a:r>
              <a:rPr lang="en-US" dirty="0"/>
              <a:t>Rx origin, date, patient eligibility,  services in scope of grant, medical record, provider eligibility, 11 digit NDC match, Medicaid billing</a:t>
            </a:r>
          </a:p>
          <a:p>
            <a:pPr lvl="2"/>
            <a:r>
              <a:rPr lang="en-US" dirty="0"/>
              <a:t>External independent audits</a:t>
            </a:r>
          </a:p>
          <a:p>
            <a:pPr lvl="3"/>
            <a:r>
              <a:rPr lang="en-US" dirty="0"/>
              <a:t>Must have</a:t>
            </a:r>
          </a:p>
          <a:p>
            <a:pPr lvl="4"/>
            <a:r>
              <a:rPr lang="en-US" dirty="0"/>
              <a:t>340B eligibility, 340B registration, documented P&amp;P’s at CE</a:t>
            </a:r>
          </a:p>
          <a:p>
            <a:pPr lvl="4"/>
            <a:r>
              <a:rPr lang="en-US" dirty="0"/>
              <a:t>Inventory: ordering through dispensation with records</a:t>
            </a:r>
          </a:p>
          <a:p>
            <a:pPr lvl="4"/>
            <a:r>
              <a:rPr lang="en-US" dirty="0"/>
              <a:t>Review of Medicaid exclusion file </a:t>
            </a:r>
          </a:p>
          <a:p>
            <a:pPr lvl="4"/>
            <a:r>
              <a:rPr lang="en-US" dirty="0"/>
              <a:t>Testing sample claims	</a:t>
            </a:r>
          </a:p>
          <a:p>
            <a:pPr lvl="2"/>
            <a:r>
              <a:rPr lang="en-US" dirty="0"/>
              <a:t>Mechanisms to demonstrate compliance with state Medicaid billing</a:t>
            </a:r>
          </a:p>
          <a:p>
            <a:pPr lvl="2"/>
            <a:r>
              <a:rPr lang="en-US" dirty="0"/>
              <a:t>340B Oversight Committee reviews audit results</a:t>
            </a:r>
          </a:p>
          <a:p>
            <a:pPr lvl="2"/>
            <a:r>
              <a:rPr lang="en-US" dirty="0"/>
              <a:t>Maintenance of records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69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3CCF8-7370-4E58-A9FF-15B3D41B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OPA Audit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6E0E1-F38E-4532-8DC2-82AC8A900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57609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Timeline:</a:t>
            </a:r>
          </a:p>
          <a:p>
            <a:pPr lvl="1"/>
            <a:r>
              <a:rPr lang="en-US" dirty="0"/>
              <a:t>Pre-Audit:</a:t>
            </a:r>
          </a:p>
          <a:p>
            <a:pPr lvl="2"/>
            <a:r>
              <a:rPr lang="en-US" dirty="0"/>
              <a:t>Engagement Letter</a:t>
            </a:r>
          </a:p>
          <a:p>
            <a:pPr lvl="2"/>
            <a:r>
              <a:rPr lang="en-US" dirty="0"/>
              <a:t>Data Request List (DRL)</a:t>
            </a:r>
          </a:p>
          <a:p>
            <a:pPr lvl="1"/>
            <a:r>
              <a:rPr lang="en-US" dirty="0"/>
              <a:t>Onsite Audit:  Usually 2 days</a:t>
            </a:r>
          </a:p>
          <a:p>
            <a:pPr lvl="2"/>
            <a:r>
              <a:rPr lang="en-US" dirty="0"/>
              <a:t>Opening Meeting</a:t>
            </a:r>
          </a:p>
          <a:p>
            <a:pPr lvl="2"/>
            <a:r>
              <a:rPr lang="en-US" dirty="0"/>
              <a:t>Review the nuts and bolts of your organization</a:t>
            </a:r>
          </a:p>
          <a:p>
            <a:pPr lvl="3"/>
            <a:r>
              <a:rPr lang="en-US" dirty="0"/>
              <a:t>Policies and Procedures</a:t>
            </a:r>
          </a:p>
          <a:p>
            <a:pPr lvl="3"/>
            <a:r>
              <a:rPr lang="en-US" dirty="0"/>
              <a:t>Personnel interviews</a:t>
            </a:r>
          </a:p>
          <a:p>
            <a:pPr lvl="4"/>
            <a:r>
              <a:rPr lang="en-US" dirty="0"/>
              <a:t>Key people:  AO and PC, Pharmacy Staff, Billing Staff, Medical Staff, Vendors (generally through you)</a:t>
            </a:r>
          </a:p>
          <a:p>
            <a:pPr lvl="3"/>
            <a:r>
              <a:rPr lang="en-US" dirty="0"/>
              <a:t>Data Sample Review</a:t>
            </a:r>
          </a:p>
          <a:p>
            <a:pPr lvl="1"/>
            <a:r>
              <a:rPr lang="en-US" dirty="0"/>
              <a:t>Post Audit</a:t>
            </a:r>
          </a:p>
          <a:p>
            <a:pPr lvl="2"/>
            <a:r>
              <a:rPr lang="en-US" dirty="0"/>
              <a:t>Submission of preliminary report to HRSA</a:t>
            </a:r>
          </a:p>
          <a:p>
            <a:pPr lvl="2"/>
            <a:r>
              <a:rPr lang="en-US" dirty="0"/>
              <a:t>HRSA sends final report</a:t>
            </a:r>
          </a:p>
          <a:p>
            <a:pPr lvl="2"/>
            <a:r>
              <a:rPr lang="en-US" dirty="0"/>
              <a:t>Corrective Action Plan (CAP) if needed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0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E0C6-2517-4E4F-94AA-4F5B7C8C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Dreaded DRL: What does it tell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DDADE-3808-45D2-BB03-3F09E718A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the DRL?</a:t>
            </a:r>
          </a:p>
          <a:p>
            <a:pPr lvl="1"/>
            <a:r>
              <a:rPr lang="en-US" dirty="0"/>
              <a:t>The Data Request List</a:t>
            </a:r>
          </a:p>
          <a:p>
            <a:pPr lvl="2"/>
            <a:r>
              <a:rPr lang="en-US" dirty="0"/>
              <a:t>Policies and Procedures</a:t>
            </a:r>
          </a:p>
          <a:p>
            <a:pPr lvl="3"/>
            <a:r>
              <a:rPr lang="en-US" dirty="0"/>
              <a:t>Registration and recertification</a:t>
            </a:r>
          </a:p>
          <a:p>
            <a:pPr lvl="3"/>
            <a:r>
              <a:rPr lang="en-US" dirty="0"/>
              <a:t>340B OPAIS</a:t>
            </a:r>
          </a:p>
          <a:p>
            <a:pPr lvl="3"/>
            <a:r>
              <a:rPr lang="en-US" dirty="0"/>
              <a:t>Site Eligibility</a:t>
            </a:r>
          </a:p>
          <a:p>
            <a:pPr lvl="3"/>
            <a:r>
              <a:rPr lang="en-US" dirty="0"/>
              <a:t>Purchasing Process</a:t>
            </a:r>
          </a:p>
          <a:p>
            <a:pPr lvl="3"/>
            <a:r>
              <a:rPr lang="en-US" dirty="0"/>
              <a:t>Exclusions to outpatient drugs</a:t>
            </a:r>
          </a:p>
          <a:p>
            <a:pPr lvl="3"/>
            <a:r>
              <a:rPr lang="en-US" dirty="0"/>
              <a:t>Covered entity oversite of Contract pharmacies</a:t>
            </a:r>
          </a:p>
          <a:p>
            <a:pPr lvl="3"/>
            <a:r>
              <a:rPr lang="en-US" dirty="0"/>
              <a:t>340B Inventory or accumulation</a:t>
            </a:r>
          </a:p>
          <a:p>
            <a:pPr lvl="3"/>
            <a:r>
              <a:rPr lang="en-US" dirty="0"/>
              <a:t>Prevention of Diversion at covered entity and at all pharmacies</a:t>
            </a:r>
          </a:p>
          <a:p>
            <a:pPr lvl="3"/>
            <a:r>
              <a:rPr lang="en-US" dirty="0"/>
              <a:t>Prevention of Duplicate Discounts at covered entities and all pharmacies</a:t>
            </a:r>
          </a:p>
          <a:p>
            <a:pPr lvl="3"/>
            <a:r>
              <a:rPr lang="en-US" dirty="0"/>
              <a:t>How and when to disclose noncompliance</a:t>
            </a:r>
          </a:p>
          <a:p>
            <a:pPr lvl="3"/>
            <a:r>
              <a:rPr lang="en-US" dirty="0"/>
              <a:t>Definition of eligible site for special circumstances (Covid-19, flooding, having a ram knock down your front door and proceed to attack you)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19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FC1A7-4A7D-47D5-AF45-9397F0BF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Laugh it has happened before!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55ABA0-4436-4C5A-A040-A2183AF84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442" y="2071894"/>
            <a:ext cx="3109334" cy="4022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3AE43D-BAE3-46F3-9096-3B19B9C38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152" y="2319342"/>
            <a:ext cx="3012001" cy="280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49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D384-ECA9-4A0C-AFF9-659CD719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look at OPAIS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073C1B-7BF3-43E7-8104-170AC2868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02" y="1923453"/>
            <a:ext cx="5328443" cy="40227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389327-1DFC-46AF-A99E-BB533D90F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136" y="2630708"/>
            <a:ext cx="6804561" cy="3161579"/>
          </a:xfrm>
          <a:prstGeom prst="rect">
            <a:avLst/>
          </a:prstGeom>
        </p:spPr>
      </p:pic>
      <p:pic>
        <p:nvPicPr>
          <p:cNvPr id="9" name="Graphic 8" descr="Arrow: Rotate right with solid fill">
            <a:extLst>
              <a:ext uri="{FF2B5EF4-FFF2-40B4-BE49-F238E27FC236}">
                <a16:creationId xmlns:a16="http://schemas.microsoft.com/office/drawing/2014/main" id="{8D4D6FCA-6C87-45A9-AD8C-E7FF4FF78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5059" y="3429000"/>
            <a:ext cx="914400" cy="914400"/>
          </a:xfrm>
          <a:prstGeom prst="rect">
            <a:avLst/>
          </a:prstGeom>
        </p:spPr>
      </p:pic>
      <p:pic>
        <p:nvPicPr>
          <p:cNvPr id="11" name="Graphic 10" descr="Arrow: Clockwise curve with solid fill">
            <a:extLst>
              <a:ext uri="{FF2B5EF4-FFF2-40B4-BE49-F238E27FC236}">
                <a16:creationId xmlns:a16="http://schemas.microsoft.com/office/drawing/2014/main" id="{D788BEE6-B1A2-47BB-9DDC-7515EAFCA9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8275" y="54120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6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9B53-0691-469D-A0CF-64D5A5D94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an open discussion presentation: The only dumb question is the one not asked!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BA26B-F8A2-42CC-8EF7-75C7C1094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07983" y="1846263"/>
            <a:ext cx="6436360" cy="4022725"/>
          </a:xfrm>
        </p:spPr>
      </p:pic>
    </p:spTree>
    <p:extLst>
      <p:ext uri="{BB962C8B-B14F-4D97-AF65-F5344CB8AC3E}">
        <p14:creationId xmlns:p14="http://schemas.microsoft.com/office/powerpoint/2010/main" val="212391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E8105-58FF-4F37-878C-FF2FF896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F85EF-0151-4793-A8B4-3455DC682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Eligibility</a:t>
            </a:r>
          </a:p>
          <a:p>
            <a:pPr lvl="1"/>
            <a:r>
              <a:rPr lang="en-US" dirty="0"/>
              <a:t>List of locations where services are provided.  (Form 5-B)</a:t>
            </a:r>
          </a:p>
          <a:p>
            <a:pPr lvl="1"/>
            <a:r>
              <a:rPr lang="en-US" dirty="0"/>
              <a:t>Notice of Grant Award, FQHC-LA designation or FQHC 638 compact</a:t>
            </a:r>
          </a:p>
          <a:p>
            <a:pPr lvl="1"/>
            <a:endParaRPr lang="en-US" dirty="0"/>
          </a:p>
          <a:p>
            <a:r>
              <a:rPr lang="en-US" dirty="0"/>
              <a:t>340B Universe</a:t>
            </a:r>
          </a:p>
          <a:p>
            <a:pPr lvl="1"/>
            <a:r>
              <a:rPr lang="en-US" dirty="0"/>
              <a:t>How was it obtained</a:t>
            </a:r>
          </a:p>
          <a:p>
            <a:pPr lvl="1"/>
            <a:r>
              <a:rPr lang="en-US" dirty="0"/>
              <a:t>Crosswalk with headers</a:t>
            </a:r>
          </a:p>
          <a:p>
            <a:pPr lvl="1"/>
            <a:r>
              <a:rPr lang="en-US" dirty="0"/>
              <a:t>List of all 340B drugs administered or dispensed to patients ( usually 6 months worth sometimes 9!) with all data elements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***Hint: Make this organized and easy to sort.  Nobody likes a grumpy auditor.***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55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3E374-35DA-4DDF-B7DF-BB9EF8C9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103DB-2389-43D7-926F-FB4242D45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Provider list</a:t>
            </a:r>
          </a:p>
          <a:p>
            <a:pPr lvl="1"/>
            <a:r>
              <a:rPr lang="en-US" dirty="0"/>
              <a:t>Names</a:t>
            </a:r>
          </a:p>
          <a:p>
            <a:pPr lvl="1"/>
            <a:r>
              <a:rPr lang="en-US" dirty="0"/>
              <a:t>NPI</a:t>
            </a:r>
          </a:p>
          <a:p>
            <a:pPr lvl="1"/>
            <a:r>
              <a:rPr lang="en-US" dirty="0"/>
              <a:t>Contracted or employed</a:t>
            </a:r>
          </a:p>
          <a:p>
            <a:pPr lvl="1"/>
            <a:r>
              <a:rPr lang="en-US" dirty="0"/>
              <a:t>**Hint:  How do you deal with floating providers?**</a:t>
            </a:r>
          </a:p>
          <a:p>
            <a:r>
              <a:rPr lang="en-US" dirty="0"/>
              <a:t>Purchasing  Documentation</a:t>
            </a:r>
          </a:p>
          <a:p>
            <a:pPr lvl="1"/>
            <a:r>
              <a:rPr lang="en-US" dirty="0"/>
              <a:t>List of all accounts (i.e.. Wholesale account #111222 = 340B ID CH999111)</a:t>
            </a:r>
          </a:p>
          <a:p>
            <a:pPr lvl="1"/>
            <a:r>
              <a:rPr lang="en-US" dirty="0"/>
              <a:t>Copy of one invoice for each account</a:t>
            </a:r>
          </a:p>
          <a:p>
            <a:pPr lvl="1"/>
            <a:r>
              <a:rPr lang="en-US" dirty="0"/>
              <a:t>List of CE’s and Pharmacies that order drugs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**Hint: Match account with names, address, 340B ID**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48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4FD0-DFF8-4C8A-9FBE-7FEF649D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7FF4F-9DD5-4297-BB35-34AAB62E9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 Pharmacy Documentation</a:t>
            </a:r>
          </a:p>
          <a:p>
            <a:pPr lvl="1"/>
            <a:r>
              <a:rPr lang="en-US" dirty="0"/>
              <a:t>List of all CE’s contract pharmacies</a:t>
            </a:r>
          </a:p>
          <a:p>
            <a:pPr lvl="1"/>
            <a:r>
              <a:rPr lang="en-US" dirty="0"/>
              <a:t>List of each Agreement and any amendments</a:t>
            </a:r>
          </a:p>
          <a:p>
            <a:pPr lvl="2"/>
            <a:r>
              <a:rPr lang="en-US" dirty="0"/>
              <a:t>***HINT: Do not send in unexecuted contracts!  Make sure they are signed***</a:t>
            </a:r>
          </a:p>
          <a:p>
            <a:pPr lvl="2"/>
            <a:r>
              <a:rPr lang="en-US" dirty="0"/>
              <a:t>***HINT: Make sure they cover all of the appropriate sites &amp; pharmacies***</a:t>
            </a:r>
          </a:p>
          <a:p>
            <a:pPr lvl="1"/>
            <a:r>
              <a:rPr lang="en-US" dirty="0"/>
              <a:t>Statement on Letterhead from the organization that conducted the last independent audit</a:t>
            </a:r>
          </a:p>
          <a:p>
            <a:pPr lvl="1"/>
            <a:r>
              <a:rPr lang="en-US" dirty="0"/>
              <a:t>Provide documentation of any audit performed during sample period</a:t>
            </a:r>
          </a:p>
          <a:p>
            <a:pPr lvl="1"/>
            <a:r>
              <a:rPr lang="en-US" dirty="0"/>
              <a:t>List of all Medicaid FFS BIN and PCN numbers that are carved out</a:t>
            </a:r>
          </a:p>
          <a:p>
            <a:pPr lvl="1"/>
            <a:r>
              <a:rPr lang="en-US" dirty="0"/>
              <a:t>List any pharmacy that is not registered as a contract pharmacy and dispensing 340B drugs (Entity owned)</a:t>
            </a:r>
          </a:p>
          <a:p>
            <a:pPr lvl="1"/>
            <a:r>
              <a:rPr lang="en-US" dirty="0"/>
              <a:t>List of pharmacies used from the beginning of the sample period through the </a:t>
            </a:r>
            <a:r>
              <a:rPr lang="en-US" b="1" dirty="0"/>
              <a:t>last date of the onsite/remote audit.</a:t>
            </a:r>
          </a:p>
          <a:p>
            <a:pPr lvl="2"/>
            <a:r>
              <a:rPr lang="en-US" b="1" dirty="0"/>
              <a:t>Note: </a:t>
            </a:r>
            <a:r>
              <a:rPr lang="en-US" b="1" dirty="0">
                <a:solidFill>
                  <a:srgbClr val="FF0000"/>
                </a:solidFill>
              </a:rPr>
              <a:t>This is when the audit ends. </a:t>
            </a:r>
          </a:p>
        </p:txBody>
      </p:sp>
    </p:spTree>
    <p:extLst>
      <p:ext uri="{BB962C8B-B14F-4D97-AF65-F5344CB8AC3E}">
        <p14:creationId xmlns:p14="http://schemas.microsoft.com/office/powerpoint/2010/main" val="737105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4FAB-F4BB-42AF-9049-25BB32041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F8AC9-7368-4F22-954D-334EEC0C8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 Disclosure Documentation</a:t>
            </a:r>
          </a:p>
          <a:p>
            <a:r>
              <a:rPr lang="en-US" dirty="0"/>
              <a:t>Medicaid Billing Documentation</a:t>
            </a:r>
          </a:p>
          <a:p>
            <a:pPr lvl="1"/>
            <a:r>
              <a:rPr lang="en-US" dirty="0"/>
              <a:t>All STATES and provider numbers </a:t>
            </a:r>
          </a:p>
          <a:p>
            <a:pPr lvl="2"/>
            <a:r>
              <a:rPr lang="en-US" dirty="0"/>
              <a:t>Example of Medicaid FFS claim for each CE site</a:t>
            </a:r>
          </a:p>
          <a:p>
            <a:pPr lvl="1"/>
            <a:r>
              <a:rPr lang="en-US" dirty="0"/>
              <a:t>From each pharmacy not listed as a contract pharmacy as well</a:t>
            </a:r>
          </a:p>
          <a:p>
            <a:r>
              <a:rPr lang="en-US" dirty="0"/>
              <a:t>Combined purchasing and distribution model (if applicable)</a:t>
            </a:r>
          </a:p>
          <a:p>
            <a:pPr lvl="1"/>
            <a:r>
              <a:rPr lang="en-US" dirty="0"/>
              <a:t>i.e. central fill </a:t>
            </a:r>
          </a:p>
          <a:p>
            <a:r>
              <a:rPr lang="en-US" dirty="0"/>
              <a:t>If a re-audit</a:t>
            </a:r>
          </a:p>
          <a:p>
            <a:pPr lvl="1"/>
            <a:r>
              <a:rPr lang="en-US" dirty="0"/>
              <a:t>All documentation showing how you fixed the problems</a:t>
            </a:r>
          </a:p>
        </p:txBody>
      </p:sp>
    </p:spTree>
    <p:extLst>
      <p:ext uri="{BB962C8B-B14F-4D97-AF65-F5344CB8AC3E}">
        <p14:creationId xmlns:p14="http://schemas.microsoft.com/office/powerpoint/2010/main" val="3216189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B8F7-DEA5-4BE5-A7D4-0878C4DD6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look at the MEF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D68F3F-955B-420C-A631-F52A5DE01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6986" y="1846263"/>
            <a:ext cx="6298353" cy="4022725"/>
          </a:xfrm>
        </p:spPr>
      </p:pic>
      <p:pic>
        <p:nvPicPr>
          <p:cNvPr id="7" name="Graphic 6" descr="Arrow: Clockwise curve with solid fill">
            <a:extLst>
              <a:ext uri="{FF2B5EF4-FFF2-40B4-BE49-F238E27FC236}">
                <a16:creationId xmlns:a16="http://schemas.microsoft.com/office/drawing/2014/main" id="{54ED3DEA-00E3-423A-A7A7-FC3F8E30E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0338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10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0AA1D-B09D-4F77-8803-D66243A60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901A0E-6F5C-4D4A-9E09-33B9B4B5B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241330"/>
            <a:ext cx="10058400" cy="3232591"/>
          </a:xfrm>
        </p:spPr>
      </p:pic>
      <p:pic>
        <p:nvPicPr>
          <p:cNvPr id="9" name="Graphic 8" descr="Arrow: Slight curve with solid fill">
            <a:extLst>
              <a:ext uri="{FF2B5EF4-FFF2-40B4-BE49-F238E27FC236}">
                <a16:creationId xmlns:a16="http://schemas.microsoft.com/office/drawing/2014/main" id="{5237045F-E9A9-4FB1-B659-6653FFE70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1496" y="34004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40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3124D-0DBF-421C-9827-1E414E1D6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05FB7C-B684-43BE-986C-535CC9D6E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9272" y="1846263"/>
            <a:ext cx="9233782" cy="4022725"/>
          </a:xfrm>
        </p:spPr>
      </p:pic>
      <p:pic>
        <p:nvPicPr>
          <p:cNvPr id="7" name="Graphic 6" descr="Arrow: Rotate left with solid fill">
            <a:extLst>
              <a:ext uri="{FF2B5EF4-FFF2-40B4-BE49-F238E27FC236}">
                <a16:creationId xmlns:a16="http://schemas.microsoft.com/office/drawing/2014/main" id="{1838DA82-CF1C-45C1-891B-6396CBD40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9533" y="46105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94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4EB3-C4D3-40EE-8595-B411BA756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3EA5C6-B6E7-4E02-9671-7C64A301A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87" y="2137558"/>
            <a:ext cx="11510145" cy="20741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388CD0-0DD1-4927-88B3-A0ED23D82D24}"/>
              </a:ext>
            </a:extLst>
          </p:cNvPr>
          <p:cNvSpPr txBox="1"/>
          <p:nvPr/>
        </p:nvSpPr>
        <p:spPr>
          <a:xfrm>
            <a:off x="1246909" y="4619501"/>
            <a:ext cx="708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Control-F  </a:t>
            </a:r>
          </a:p>
        </p:txBody>
      </p:sp>
    </p:spTree>
    <p:extLst>
      <p:ext uri="{BB962C8B-B14F-4D97-AF65-F5344CB8AC3E}">
        <p14:creationId xmlns:p14="http://schemas.microsoft.com/office/powerpoint/2010/main" val="639317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D187D-C8EF-487C-AC4D-694CBAF6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 Quiz: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1912A-51AC-41C1-B113-4C01D3F16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can you not find your health center? Is this a bad thing?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113E5-F223-4EED-A352-FC0F0A80B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2" y="2317379"/>
            <a:ext cx="8188036" cy="33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23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ACAE2-0012-4B20-BB09-7AF3C43D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to every 340B question there 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D2F0C-23FB-4D69-A730-F625206A2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09FD29-A6CF-4665-A77F-5FD7D490987D}"/>
              </a:ext>
            </a:extLst>
          </p:cNvPr>
          <p:cNvSpPr/>
          <p:nvPr/>
        </p:nvSpPr>
        <p:spPr>
          <a:xfrm>
            <a:off x="1983179" y="2967335"/>
            <a:ext cx="79683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It depends!</a:t>
            </a:r>
          </a:p>
        </p:txBody>
      </p:sp>
    </p:spTree>
    <p:extLst>
      <p:ext uri="{BB962C8B-B14F-4D97-AF65-F5344CB8AC3E}">
        <p14:creationId xmlns:p14="http://schemas.microsoft.com/office/powerpoint/2010/main" val="248943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14A5-AFE8-4EFC-A795-B66FFF5C0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Self Audit?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B22E5-366D-4F58-A54A-2E888F1F0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do not, then who will?</a:t>
            </a:r>
          </a:p>
          <a:p>
            <a:endParaRPr lang="en-US" dirty="0"/>
          </a:p>
          <a:p>
            <a:r>
              <a:rPr lang="en-US" dirty="0"/>
              <a:t>Who do you want to know your dirty laundry?</a:t>
            </a:r>
          </a:p>
          <a:p>
            <a:pPr lvl="1"/>
            <a:r>
              <a:rPr lang="en-US" dirty="0"/>
              <a:t>HRSA or You?</a:t>
            </a:r>
          </a:p>
          <a:p>
            <a:pPr lvl="1"/>
            <a:endParaRPr lang="en-US" dirty="0"/>
          </a:p>
          <a:p>
            <a:r>
              <a:rPr lang="en-US" dirty="0"/>
              <a:t>What do you do with your dirty laundry?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8B6B53-8E64-4CC0-BE2A-95691CAC6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34708" y="365452"/>
            <a:ext cx="3542742" cy="530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06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08BAE-9DB6-4427-AE4D-61868C92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look at the Medicaid Exclusion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72F01-36FA-431D-B4CA-DB2A642BB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Problems:</a:t>
            </a:r>
          </a:p>
          <a:p>
            <a:pPr lvl="1"/>
            <a:r>
              <a:rPr lang="en-US" dirty="0"/>
              <a:t>Type-O’s</a:t>
            </a:r>
          </a:p>
          <a:p>
            <a:pPr lvl="2"/>
            <a:r>
              <a:rPr lang="en-US" dirty="0"/>
              <a:t>Transposed numbers, wrong numbers</a:t>
            </a:r>
          </a:p>
          <a:p>
            <a:pPr lvl="1"/>
            <a:r>
              <a:rPr lang="en-US" dirty="0"/>
              <a:t>Listing only your Medicaid Provider Number</a:t>
            </a:r>
          </a:p>
          <a:p>
            <a:pPr lvl="2"/>
            <a:r>
              <a:rPr lang="en-US" dirty="0"/>
              <a:t>Both clinic and pharmacy numbers may be needed depending on your model</a:t>
            </a:r>
          </a:p>
          <a:p>
            <a:pPr lvl="1"/>
            <a:r>
              <a:rPr lang="en-US" dirty="0"/>
              <a:t>NOT listing all of the states that you bill FFS claims to</a:t>
            </a:r>
          </a:p>
          <a:p>
            <a:pPr lvl="1"/>
            <a:r>
              <a:rPr lang="en-US" dirty="0"/>
              <a:t>You have changed your billing practice and not updated your OPAIS status</a:t>
            </a:r>
          </a:p>
          <a:p>
            <a:pPr lvl="1"/>
            <a:r>
              <a:rPr lang="en-US" dirty="0"/>
              <a:t>FQHC’s providing 340B meds but are listed as carve out</a:t>
            </a:r>
          </a:p>
          <a:p>
            <a:pPr lvl="1"/>
            <a:r>
              <a:rPr lang="en-US" dirty="0"/>
              <a:t>Answering “no” when your in-house pharmacy carves in but the site carves out</a:t>
            </a:r>
          </a:p>
          <a:p>
            <a:pPr lvl="1"/>
            <a:r>
              <a:rPr lang="en-US" dirty="0"/>
              <a:t>Submitting claims under one NPI/MPN where one site carves-in and another site carves-out and MEF question are answered the same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28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4DD5A-9807-48B8-A47B-F4EA32EBA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they know about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CED40-E5D7-417B-AE6C-566BBE2B7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Pre-Site Visit Call</a:t>
            </a:r>
          </a:p>
          <a:p>
            <a:pPr lvl="2"/>
            <a:r>
              <a:rPr lang="en-US" dirty="0"/>
              <a:t>Information giving or Information gathering?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6268B-EDF9-458F-919E-0F1197721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68436" y="2583830"/>
            <a:ext cx="4534005" cy="328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89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12499-AE81-436B-B55A-F2B0CB1AE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20001-7F39-48C2-B137-6DF1CF36B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Audit Letter Engagement Date:  </a:t>
            </a:r>
            <a:r>
              <a:rPr lang="en-US" dirty="0">
                <a:solidFill>
                  <a:srgbClr val="FF0000"/>
                </a:solidFill>
              </a:rPr>
              <a:t>(When the Audit Begins)</a:t>
            </a:r>
          </a:p>
          <a:p>
            <a:r>
              <a:rPr lang="en-US" dirty="0"/>
              <a:t>Pre-Site Visit Call Date</a:t>
            </a:r>
          </a:p>
          <a:p>
            <a:r>
              <a:rPr lang="en-US" dirty="0"/>
              <a:t>Onsite Audit Dates</a:t>
            </a:r>
          </a:p>
          <a:p>
            <a:r>
              <a:rPr lang="en-US" dirty="0"/>
              <a:t>Final submission Date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09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AC88-41CB-4FEF-8FB0-142BEE9E9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Amount of Liability	with 340B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A116D-E36B-411E-85A8-A8295B05C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Covered Entity: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Your Vendor: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B1C2AE-43A1-40D7-9E6A-DB123F43F70E}"/>
              </a:ext>
            </a:extLst>
          </p:cNvPr>
          <p:cNvSpPr/>
          <p:nvPr/>
        </p:nvSpPr>
        <p:spPr>
          <a:xfrm>
            <a:off x="3641580" y="2934084"/>
            <a:ext cx="1464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00B050"/>
                </a:solidFill>
              </a:rPr>
              <a:t>Zero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5BF697-0B71-419D-B86C-BB19570BC846}"/>
              </a:ext>
            </a:extLst>
          </p:cNvPr>
          <p:cNvSpPr/>
          <p:nvPr/>
        </p:nvSpPr>
        <p:spPr>
          <a:xfrm>
            <a:off x="3362978" y="1696512"/>
            <a:ext cx="1742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23566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C3902-C835-48C7-B295-36C6C177E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Begin: 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20250-A747-4D5C-B65E-A6EE37572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Goals:</a:t>
            </a:r>
          </a:p>
          <a:p>
            <a:pPr lvl="1"/>
            <a:r>
              <a:rPr lang="en-US" dirty="0"/>
              <a:t>Identify key areas of compliance for a successful self audit program</a:t>
            </a:r>
          </a:p>
          <a:p>
            <a:pPr lvl="1"/>
            <a:r>
              <a:rPr lang="en-US" dirty="0"/>
              <a:t>Examine what happens during an OPA audit and identify areas of potential understanding for your 340B program</a:t>
            </a:r>
          </a:p>
          <a:p>
            <a:pPr lvl="1"/>
            <a:r>
              <a:rPr lang="en-US" dirty="0"/>
              <a:t>Provide OPAIS tips and tricks for navigation and understanding </a:t>
            </a:r>
          </a:p>
          <a:p>
            <a:pPr lvl="1"/>
            <a:r>
              <a:rPr lang="en-US" dirty="0"/>
              <a:t>Describe an audit readiness team and identify responsible individuals and their functionality</a:t>
            </a:r>
          </a:p>
          <a:p>
            <a:pPr marL="201168" lvl="1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2CE2F-66B6-4B9B-A7DB-72F511727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21255" y="3811572"/>
            <a:ext cx="3934425" cy="221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78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86219-969B-4742-90C6-52488074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Auditing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898B4-3B54-47FA-8CCF-D0B595CE7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 yourself as HRSA/OPA would treat you.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Are you true to yourself when it comes to self auditing?</a:t>
            </a:r>
          </a:p>
          <a:p>
            <a:pPr lvl="2"/>
            <a:r>
              <a:rPr lang="en-US" dirty="0"/>
              <a:t>How much wiggle room do you give yourself?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 you know yourself as well as you think?</a:t>
            </a:r>
          </a:p>
          <a:p>
            <a:pPr lvl="2"/>
            <a:r>
              <a:rPr lang="en-US" dirty="0"/>
              <a:t>Who has had a procedure change in the last 6 months?</a:t>
            </a:r>
          </a:p>
          <a:p>
            <a:pPr lvl="2"/>
            <a:r>
              <a:rPr lang="en-US" dirty="0"/>
              <a:t>How many of your procedures have changed in the last 6 months?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2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94736-18E5-4C57-B920-F0F9BAED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B370F-5584-44DF-8619-9EFB6186E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are conducting a review of your 340B program and find a prescription for 6 boxes of insulin that was qualified inadvertently.  (You pick the reason why it does not qualify.)   This review has been conducted 2 weeks after the prescription dispense date.  Where do you go from here?</a:t>
            </a:r>
          </a:p>
          <a:p>
            <a:endParaRPr lang="en-US" dirty="0"/>
          </a:p>
          <a:p>
            <a:r>
              <a:rPr lang="en-US" dirty="0"/>
              <a:t>Same Question: Instead of 2 weeks.   We are now 8 weeks out.  Do you do anything differently?</a:t>
            </a:r>
          </a:p>
          <a:p>
            <a:endParaRPr lang="en-US" dirty="0"/>
          </a:p>
          <a:p>
            <a:r>
              <a:rPr lang="en-US" dirty="0"/>
              <a:t>Same Question:  Instead of 2 weeks, we are now out 6 months. Do you do anything differently?</a:t>
            </a:r>
          </a:p>
          <a:p>
            <a:endParaRPr lang="en-US" dirty="0"/>
          </a:p>
          <a:p>
            <a:r>
              <a:rPr lang="en-US" dirty="0"/>
              <a:t>What dictated your responses?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2013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1CEF-26EB-44CF-8BA3-E6337A1B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and Procedures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AE048-0EC3-4B8D-A21B-78B154D28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pPr lvl="1"/>
            <a:r>
              <a:rPr lang="en-US" dirty="0"/>
              <a:t>HRSA needs these for a lot of reasons.  The biggest is it provides a template for how your 340B program runs.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Question:  How many of your 340B policies run exactly as your Policy and Procedures are written?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Optional:  Have a over arching policy that is approved by the board or governing organization. Then have a procedure that you can change/edit with the details showing how to enact the policy.</a:t>
            </a:r>
          </a:p>
        </p:txBody>
      </p:sp>
    </p:spTree>
    <p:extLst>
      <p:ext uri="{BB962C8B-B14F-4D97-AF65-F5344CB8AC3E}">
        <p14:creationId xmlns:p14="http://schemas.microsoft.com/office/powerpoint/2010/main" val="2366615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81A3F-A32B-413A-A54C-4A722E80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P&amp;P’s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18E8A-5D4A-4552-91A0-9C07ADDA2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we looking for?</a:t>
            </a:r>
          </a:p>
          <a:p>
            <a:pPr lvl="1"/>
            <a:r>
              <a:rPr lang="en-US" dirty="0"/>
              <a:t>340B Program enrollment recertification and change</a:t>
            </a:r>
          </a:p>
          <a:p>
            <a:pPr lvl="1"/>
            <a:r>
              <a:rPr lang="en-US" dirty="0"/>
              <a:t>Locations where 340B drugs are dispensed or prescribed</a:t>
            </a:r>
          </a:p>
          <a:p>
            <a:pPr lvl="1"/>
            <a:r>
              <a:rPr lang="en-US" dirty="0"/>
              <a:t>OPAIS accuracy and changes:  Who reviews, what is reviewed, how often, conforming to Medicaid question</a:t>
            </a:r>
          </a:p>
          <a:p>
            <a:pPr lvl="1"/>
            <a:r>
              <a:rPr lang="en-US" dirty="0"/>
              <a:t>340B recertification</a:t>
            </a:r>
          </a:p>
          <a:p>
            <a:pPr lvl="1"/>
            <a:r>
              <a:rPr lang="en-US" dirty="0"/>
              <a:t>Accurate records</a:t>
            </a:r>
          </a:p>
          <a:p>
            <a:pPr lvl="2"/>
            <a:r>
              <a:rPr lang="en-US" dirty="0"/>
              <a:t>***What is your time frame for how long you keep your records?***</a:t>
            </a:r>
          </a:p>
          <a:p>
            <a:pPr lvl="1"/>
            <a:r>
              <a:rPr lang="en-US" dirty="0"/>
              <a:t>Registration of new site or contract pharmacy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1C9D5-7DBF-4B30-A4D2-AD5285AF8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57204" y="3313134"/>
            <a:ext cx="2144935" cy="295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457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6033</TotalTime>
  <Words>1542</Words>
  <Application>Microsoft Office PowerPoint</Application>
  <PresentationFormat>Widescreen</PresentationFormat>
  <Paragraphs>235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Calibri</vt:lpstr>
      <vt:lpstr>Calibri Light</vt:lpstr>
      <vt:lpstr>Retrospect</vt:lpstr>
      <vt:lpstr>340B Self Audits</vt:lpstr>
      <vt:lpstr>This is an open discussion presentation: The only dumb question is the one not asked!</vt:lpstr>
      <vt:lpstr>Why Self Audit?</vt:lpstr>
      <vt:lpstr>Amount of Liability with 340B</vt:lpstr>
      <vt:lpstr>Lets Begin:  Goals</vt:lpstr>
      <vt:lpstr>Self Auditing</vt:lpstr>
      <vt:lpstr>Question</vt:lpstr>
      <vt:lpstr>Policies and Procedures </vt:lpstr>
      <vt:lpstr>P&amp;P’s</vt:lpstr>
      <vt:lpstr>P&amp;P’s</vt:lpstr>
      <vt:lpstr>P&amp;P’s</vt:lpstr>
      <vt:lpstr>P&amp;P’s</vt:lpstr>
      <vt:lpstr>P&amp;P’s</vt:lpstr>
      <vt:lpstr>P&amp;P’s</vt:lpstr>
      <vt:lpstr>P&amp;P’s</vt:lpstr>
      <vt:lpstr>OPA Audit</vt:lpstr>
      <vt:lpstr>The Dreaded DRL: What does it tell us?</vt:lpstr>
      <vt:lpstr>Don’t Laugh it has happened before!</vt:lpstr>
      <vt:lpstr>Lets look at OPAIS</vt:lpstr>
      <vt:lpstr>DRL </vt:lpstr>
      <vt:lpstr>DRL</vt:lpstr>
      <vt:lpstr>DRL</vt:lpstr>
      <vt:lpstr>DRL</vt:lpstr>
      <vt:lpstr>Lets look at the MEF</vt:lpstr>
      <vt:lpstr>MEF</vt:lpstr>
      <vt:lpstr>MEF</vt:lpstr>
      <vt:lpstr>MEF</vt:lpstr>
      <vt:lpstr>Pop Quiz: </vt:lpstr>
      <vt:lpstr>Answer to every 340B question there is.</vt:lpstr>
      <vt:lpstr>Lets look at the Medicaid Exclusion File</vt:lpstr>
      <vt:lpstr>What do they know about you?</vt:lpstr>
      <vt:lpstr>Important 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340B Self Audits</dc:title>
  <dc:creator>Donavan Smith</dc:creator>
  <cp:lastModifiedBy>Donavan Smith</cp:lastModifiedBy>
  <cp:revision>27</cp:revision>
  <dcterms:created xsi:type="dcterms:W3CDTF">2024-01-02T22:26:45Z</dcterms:created>
  <dcterms:modified xsi:type="dcterms:W3CDTF">2024-01-09T21:44:30Z</dcterms:modified>
</cp:coreProperties>
</file>