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71" r:id="rId9"/>
    <p:sldId id="262" r:id="rId10"/>
    <p:sldId id="263" r:id="rId11"/>
    <p:sldId id="264" r:id="rId12"/>
    <p:sldId id="272" r:id="rId13"/>
    <p:sldId id="266" r:id="rId14"/>
    <p:sldId id="265" r:id="rId15"/>
    <p:sldId id="267" r:id="rId16"/>
    <p:sldId id="273" r:id="rId17"/>
    <p:sldId id="274" r:id="rId18"/>
    <p:sldId id="275"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2" autoAdjust="0"/>
    <p:restoredTop sz="94660"/>
  </p:normalViewPr>
  <p:slideViewPr>
    <p:cSldViewPr snapToGrid="0">
      <p:cViewPr varScale="1">
        <p:scale>
          <a:sx n="93" d="100"/>
          <a:sy n="93" d="100"/>
        </p:scale>
        <p:origin x="72" y="32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03C5E-4301-41F7-AA01-63CB9ED6AD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AF2F9B4-F3E0-4A07-8D61-F99F48855B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240DAB-1093-4BA5-8DE8-776356D7406F}"/>
              </a:ext>
            </a:extLst>
          </p:cNvPr>
          <p:cNvSpPr>
            <a:spLocks noGrp="1"/>
          </p:cNvSpPr>
          <p:nvPr>
            <p:ph type="dt" sz="half" idx="10"/>
          </p:nvPr>
        </p:nvSpPr>
        <p:spPr/>
        <p:txBody>
          <a:bodyPr/>
          <a:lstStyle/>
          <a:p>
            <a:fld id="{8D9E0C45-1A17-4307-9369-79282BF01038}" type="datetimeFigureOut">
              <a:rPr lang="en-US" smtClean="0"/>
              <a:t>9/14/2020</a:t>
            </a:fld>
            <a:endParaRPr lang="en-US"/>
          </a:p>
        </p:txBody>
      </p:sp>
      <p:sp>
        <p:nvSpPr>
          <p:cNvPr id="5" name="Footer Placeholder 4">
            <a:extLst>
              <a:ext uri="{FF2B5EF4-FFF2-40B4-BE49-F238E27FC236}">
                <a16:creationId xmlns:a16="http://schemas.microsoft.com/office/drawing/2014/main" id="{C12F0816-F5B1-4418-BB3E-8171353ABF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30D85B-048C-45D2-BB93-2739AAF1F0CB}"/>
              </a:ext>
            </a:extLst>
          </p:cNvPr>
          <p:cNvSpPr>
            <a:spLocks noGrp="1"/>
          </p:cNvSpPr>
          <p:nvPr>
            <p:ph type="sldNum" sz="quarter" idx="12"/>
          </p:nvPr>
        </p:nvSpPr>
        <p:spPr/>
        <p:txBody>
          <a:bodyPr/>
          <a:lstStyle/>
          <a:p>
            <a:fld id="{3962809C-A3A1-45AD-A6C5-7CFEA1696796}" type="slidenum">
              <a:rPr lang="en-US" smtClean="0"/>
              <a:t>‹#›</a:t>
            </a:fld>
            <a:endParaRPr lang="en-US"/>
          </a:p>
        </p:txBody>
      </p:sp>
    </p:spTree>
    <p:extLst>
      <p:ext uri="{BB962C8B-B14F-4D97-AF65-F5344CB8AC3E}">
        <p14:creationId xmlns:p14="http://schemas.microsoft.com/office/powerpoint/2010/main" val="2219268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DAED5-78C5-409F-BDE0-3302D02A2D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EAE6F8-9BF0-4956-873C-52997B8F32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3712FC-EE3C-4864-95AB-AC762CCFA48A}"/>
              </a:ext>
            </a:extLst>
          </p:cNvPr>
          <p:cNvSpPr>
            <a:spLocks noGrp="1"/>
          </p:cNvSpPr>
          <p:nvPr>
            <p:ph type="dt" sz="half" idx="10"/>
          </p:nvPr>
        </p:nvSpPr>
        <p:spPr/>
        <p:txBody>
          <a:bodyPr/>
          <a:lstStyle/>
          <a:p>
            <a:fld id="{8D9E0C45-1A17-4307-9369-79282BF01038}" type="datetimeFigureOut">
              <a:rPr lang="en-US" smtClean="0"/>
              <a:t>9/14/2020</a:t>
            </a:fld>
            <a:endParaRPr lang="en-US"/>
          </a:p>
        </p:txBody>
      </p:sp>
      <p:sp>
        <p:nvSpPr>
          <p:cNvPr id="5" name="Footer Placeholder 4">
            <a:extLst>
              <a:ext uri="{FF2B5EF4-FFF2-40B4-BE49-F238E27FC236}">
                <a16:creationId xmlns:a16="http://schemas.microsoft.com/office/drawing/2014/main" id="{C61CCB57-DEDF-45FA-89EE-E2604E2081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FE514E-0071-4958-AC43-E65BCDAD3911}"/>
              </a:ext>
            </a:extLst>
          </p:cNvPr>
          <p:cNvSpPr>
            <a:spLocks noGrp="1"/>
          </p:cNvSpPr>
          <p:nvPr>
            <p:ph type="sldNum" sz="quarter" idx="12"/>
          </p:nvPr>
        </p:nvSpPr>
        <p:spPr/>
        <p:txBody>
          <a:bodyPr/>
          <a:lstStyle/>
          <a:p>
            <a:fld id="{3962809C-A3A1-45AD-A6C5-7CFEA1696796}" type="slidenum">
              <a:rPr lang="en-US" smtClean="0"/>
              <a:t>‹#›</a:t>
            </a:fld>
            <a:endParaRPr lang="en-US"/>
          </a:p>
        </p:txBody>
      </p:sp>
    </p:spTree>
    <p:extLst>
      <p:ext uri="{BB962C8B-B14F-4D97-AF65-F5344CB8AC3E}">
        <p14:creationId xmlns:p14="http://schemas.microsoft.com/office/powerpoint/2010/main" val="2515276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D6FEDC-FB37-41DD-AD1A-963B0A852A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6B93AE-FA74-4E3B-AA16-02C04FC78B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AC4587-3EB1-4749-870E-9F2F86930B0F}"/>
              </a:ext>
            </a:extLst>
          </p:cNvPr>
          <p:cNvSpPr>
            <a:spLocks noGrp="1"/>
          </p:cNvSpPr>
          <p:nvPr>
            <p:ph type="dt" sz="half" idx="10"/>
          </p:nvPr>
        </p:nvSpPr>
        <p:spPr/>
        <p:txBody>
          <a:bodyPr/>
          <a:lstStyle/>
          <a:p>
            <a:fld id="{8D9E0C45-1A17-4307-9369-79282BF01038}" type="datetimeFigureOut">
              <a:rPr lang="en-US" smtClean="0"/>
              <a:t>9/14/2020</a:t>
            </a:fld>
            <a:endParaRPr lang="en-US"/>
          </a:p>
        </p:txBody>
      </p:sp>
      <p:sp>
        <p:nvSpPr>
          <p:cNvPr id="5" name="Footer Placeholder 4">
            <a:extLst>
              <a:ext uri="{FF2B5EF4-FFF2-40B4-BE49-F238E27FC236}">
                <a16:creationId xmlns:a16="http://schemas.microsoft.com/office/drawing/2014/main" id="{283393AB-570D-43A4-B63C-C73EFE0041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9188A3-AAF1-4654-959E-26484E94E82E}"/>
              </a:ext>
            </a:extLst>
          </p:cNvPr>
          <p:cNvSpPr>
            <a:spLocks noGrp="1"/>
          </p:cNvSpPr>
          <p:nvPr>
            <p:ph type="sldNum" sz="quarter" idx="12"/>
          </p:nvPr>
        </p:nvSpPr>
        <p:spPr/>
        <p:txBody>
          <a:bodyPr/>
          <a:lstStyle/>
          <a:p>
            <a:fld id="{3962809C-A3A1-45AD-A6C5-7CFEA1696796}" type="slidenum">
              <a:rPr lang="en-US" smtClean="0"/>
              <a:t>‹#›</a:t>
            </a:fld>
            <a:endParaRPr lang="en-US"/>
          </a:p>
        </p:txBody>
      </p:sp>
    </p:spTree>
    <p:extLst>
      <p:ext uri="{BB962C8B-B14F-4D97-AF65-F5344CB8AC3E}">
        <p14:creationId xmlns:p14="http://schemas.microsoft.com/office/powerpoint/2010/main" val="804255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C0D9C-D6AC-4F8F-A7FB-A6F5D24CDB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5FA150-6905-4474-A303-5FA39194A3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80B278-0B62-46FE-B957-99D0CA204E3E}"/>
              </a:ext>
            </a:extLst>
          </p:cNvPr>
          <p:cNvSpPr>
            <a:spLocks noGrp="1"/>
          </p:cNvSpPr>
          <p:nvPr>
            <p:ph type="dt" sz="half" idx="10"/>
          </p:nvPr>
        </p:nvSpPr>
        <p:spPr/>
        <p:txBody>
          <a:bodyPr/>
          <a:lstStyle/>
          <a:p>
            <a:fld id="{8D9E0C45-1A17-4307-9369-79282BF01038}" type="datetimeFigureOut">
              <a:rPr lang="en-US" smtClean="0"/>
              <a:t>9/14/2020</a:t>
            </a:fld>
            <a:endParaRPr lang="en-US"/>
          </a:p>
        </p:txBody>
      </p:sp>
      <p:sp>
        <p:nvSpPr>
          <p:cNvPr id="5" name="Footer Placeholder 4">
            <a:extLst>
              <a:ext uri="{FF2B5EF4-FFF2-40B4-BE49-F238E27FC236}">
                <a16:creationId xmlns:a16="http://schemas.microsoft.com/office/drawing/2014/main" id="{1EA157D8-3871-4EC8-804C-51948A9CB2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3572E8-438A-4DD2-856A-8616F57450C3}"/>
              </a:ext>
            </a:extLst>
          </p:cNvPr>
          <p:cNvSpPr>
            <a:spLocks noGrp="1"/>
          </p:cNvSpPr>
          <p:nvPr>
            <p:ph type="sldNum" sz="quarter" idx="12"/>
          </p:nvPr>
        </p:nvSpPr>
        <p:spPr/>
        <p:txBody>
          <a:bodyPr/>
          <a:lstStyle/>
          <a:p>
            <a:fld id="{3962809C-A3A1-45AD-A6C5-7CFEA1696796}" type="slidenum">
              <a:rPr lang="en-US" smtClean="0"/>
              <a:t>‹#›</a:t>
            </a:fld>
            <a:endParaRPr lang="en-US"/>
          </a:p>
        </p:txBody>
      </p:sp>
    </p:spTree>
    <p:extLst>
      <p:ext uri="{BB962C8B-B14F-4D97-AF65-F5344CB8AC3E}">
        <p14:creationId xmlns:p14="http://schemas.microsoft.com/office/powerpoint/2010/main" val="323314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7002D-AE2A-4F55-91F1-E3479D2EE09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0F3F53-3260-401A-8628-8494F5F034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C757E25-157D-4698-8DB2-574E3E5BACBC}"/>
              </a:ext>
            </a:extLst>
          </p:cNvPr>
          <p:cNvSpPr>
            <a:spLocks noGrp="1"/>
          </p:cNvSpPr>
          <p:nvPr>
            <p:ph type="dt" sz="half" idx="10"/>
          </p:nvPr>
        </p:nvSpPr>
        <p:spPr/>
        <p:txBody>
          <a:bodyPr/>
          <a:lstStyle/>
          <a:p>
            <a:fld id="{8D9E0C45-1A17-4307-9369-79282BF01038}" type="datetimeFigureOut">
              <a:rPr lang="en-US" smtClean="0"/>
              <a:t>9/14/2020</a:t>
            </a:fld>
            <a:endParaRPr lang="en-US"/>
          </a:p>
        </p:txBody>
      </p:sp>
      <p:sp>
        <p:nvSpPr>
          <p:cNvPr id="5" name="Footer Placeholder 4">
            <a:extLst>
              <a:ext uri="{FF2B5EF4-FFF2-40B4-BE49-F238E27FC236}">
                <a16:creationId xmlns:a16="http://schemas.microsoft.com/office/drawing/2014/main" id="{E6040B03-0107-43C0-8DB4-D5CBBD98BD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C53487-4392-4C28-9303-14611B7B3BFD}"/>
              </a:ext>
            </a:extLst>
          </p:cNvPr>
          <p:cNvSpPr>
            <a:spLocks noGrp="1"/>
          </p:cNvSpPr>
          <p:nvPr>
            <p:ph type="sldNum" sz="quarter" idx="12"/>
          </p:nvPr>
        </p:nvSpPr>
        <p:spPr/>
        <p:txBody>
          <a:bodyPr/>
          <a:lstStyle/>
          <a:p>
            <a:fld id="{3962809C-A3A1-45AD-A6C5-7CFEA1696796}" type="slidenum">
              <a:rPr lang="en-US" smtClean="0"/>
              <a:t>‹#›</a:t>
            </a:fld>
            <a:endParaRPr lang="en-US"/>
          </a:p>
        </p:txBody>
      </p:sp>
    </p:spTree>
    <p:extLst>
      <p:ext uri="{BB962C8B-B14F-4D97-AF65-F5344CB8AC3E}">
        <p14:creationId xmlns:p14="http://schemas.microsoft.com/office/powerpoint/2010/main" val="406473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CD119-275D-407C-952D-7CFF15B287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724C82-3E84-4640-ABCF-D173424160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F72542-3521-4E75-96D3-579B7E91DA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AA8F4D-1C5F-4A1C-8F47-80AAD8C5F121}"/>
              </a:ext>
            </a:extLst>
          </p:cNvPr>
          <p:cNvSpPr>
            <a:spLocks noGrp="1"/>
          </p:cNvSpPr>
          <p:nvPr>
            <p:ph type="dt" sz="half" idx="10"/>
          </p:nvPr>
        </p:nvSpPr>
        <p:spPr/>
        <p:txBody>
          <a:bodyPr/>
          <a:lstStyle/>
          <a:p>
            <a:fld id="{8D9E0C45-1A17-4307-9369-79282BF01038}" type="datetimeFigureOut">
              <a:rPr lang="en-US" smtClean="0"/>
              <a:t>9/14/2020</a:t>
            </a:fld>
            <a:endParaRPr lang="en-US"/>
          </a:p>
        </p:txBody>
      </p:sp>
      <p:sp>
        <p:nvSpPr>
          <p:cNvPr id="6" name="Footer Placeholder 5">
            <a:extLst>
              <a:ext uri="{FF2B5EF4-FFF2-40B4-BE49-F238E27FC236}">
                <a16:creationId xmlns:a16="http://schemas.microsoft.com/office/drawing/2014/main" id="{D6D586BA-6429-4370-A7D3-649ABAD3BB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BBFC88-A0D5-4276-885F-1E6CBCA6DA4C}"/>
              </a:ext>
            </a:extLst>
          </p:cNvPr>
          <p:cNvSpPr>
            <a:spLocks noGrp="1"/>
          </p:cNvSpPr>
          <p:nvPr>
            <p:ph type="sldNum" sz="quarter" idx="12"/>
          </p:nvPr>
        </p:nvSpPr>
        <p:spPr/>
        <p:txBody>
          <a:bodyPr/>
          <a:lstStyle/>
          <a:p>
            <a:fld id="{3962809C-A3A1-45AD-A6C5-7CFEA1696796}" type="slidenum">
              <a:rPr lang="en-US" smtClean="0"/>
              <a:t>‹#›</a:t>
            </a:fld>
            <a:endParaRPr lang="en-US"/>
          </a:p>
        </p:txBody>
      </p:sp>
    </p:spTree>
    <p:extLst>
      <p:ext uri="{BB962C8B-B14F-4D97-AF65-F5344CB8AC3E}">
        <p14:creationId xmlns:p14="http://schemas.microsoft.com/office/powerpoint/2010/main" val="86818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121C5-8E1B-4ACE-844D-2D4ADC2F44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7A05A0-9373-42CE-9A86-8BCF67C2B3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267A52-BBE0-4234-9C05-7EAB00161E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560C0D-61A3-408D-907C-732B31320B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564BC3-B9F0-425A-A770-F0B3BD197E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264517-C90F-4E08-A184-14D98AC230D6}"/>
              </a:ext>
            </a:extLst>
          </p:cNvPr>
          <p:cNvSpPr>
            <a:spLocks noGrp="1"/>
          </p:cNvSpPr>
          <p:nvPr>
            <p:ph type="dt" sz="half" idx="10"/>
          </p:nvPr>
        </p:nvSpPr>
        <p:spPr/>
        <p:txBody>
          <a:bodyPr/>
          <a:lstStyle/>
          <a:p>
            <a:fld id="{8D9E0C45-1A17-4307-9369-79282BF01038}" type="datetimeFigureOut">
              <a:rPr lang="en-US" smtClean="0"/>
              <a:t>9/14/2020</a:t>
            </a:fld>
            <a:endParaRPr lang="en-US"/>
          </a:p>
        </p:txBody>
      </p:sp>
      <p:sp>
        <p:nvSpPr>
          <p:cNvPr id="8" name="Footer Placeholder 7">
            <a:extLst>
              <a:ext uri="{FF2B5EF4-FFF2-40B4-BE49-F238E27FC236}">
                <a16:creationId xmlns:a16="http://schemas.microsoft.com/office/drawing/2014/main" id="{4A252FCC-A95D-4E48-BD3C-FD498A7244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7F9821-6159-44C9-BD21-0ED3104E7AD2}"/>
              </a:ext>
            </a:extLst>
          </p:cNvPr>
          <p:cNvSpPr>
            <a:spLocks noGrp="1"/>
          </p:cNvSpPr>
          <p:nvPr>
            <p:ph type="sldNum" sz="quarter" idx="12"/>
          </p:nvPr>
        </p:nvSpPr>
        <p:spPr/>
        <p:txBody>
          <a:bodyPr/>
          <a:lstStyle/>
          <a:p>
            <a:fld id="{3962809C-A3A1-45AD-A6C5-7CFEA1696796}" type="slidenum">
              <a:rPr lang="en-US" smtClean="0"/>
              <a:t>‹#›</a:t>
            </a:fld>
            <a:endParaRPr lang="en-US"/>
          </a:p>
        </p:txBody>
      </p:sp>
    </p:spTree>
    <p:extLst>
      <p:ext uri="{BB962C8B-B14F-4D97-AF65-F5344CB8AC3E}">
        <p14:creationId xmlns:p14="http://schemas.microsoft.com/office/powerpoint/2010/main" val="989906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CBC17-17F3-4907-8801-C35F595635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894A9E5-3DA3-439B-AB47-37386DF8273B}"/>
              </a:ext>
            </a:extLst>
          </p:cNvPr>
          <p:cNvSpPr>
            <a:spLocks noGrp="1"/>
          </p:cNvSpPr>
          <p:nvPr>
            <p:ph type="dt" sz="half" idx="10"/>
          </p:nvPr>
        </p:nvSpPr>
        <p:spPr/>
        <p:txBody>
          <a:bodyPr/>
          <a:lstStyle/>
          <a:p>
            <a:fld id="{8D9E0C45-1A17-4307-9369-79282BF01038}" type="datetimeFigureOut">
              <a:rPr lang="en-US" smtClean="0"/>
              <a:t>9/14/2020</a:t>
            </a:fld>
            <a:endParaRPr lang="en-US"/>
          </a:p>
        </p:txBody>
      </p:sp>
      <p:sp>
        <p:nvSpPr>
          <p:cNvPr id="4" name="Footer Placeholder 3">
            <a:extLst>
              <a:ext uri="{FF2B5EF4-FFF2-40B4-BE49-F238E27FC236}">
                <a16:creationId xmlns:a16="http://schemas.microsoft.com/office/drawing/2014/main" id="{D79FEE45-713D-4EFB-B2BA-E6E4EC9751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06B829-6AC7-4D42-9EC5-782DFC1C2E84}"/>
              </a:ext>
            </a:extLst>
          </p:cNvPr>
          <p:cNvSpPr>
            <a:spLocks noGrp="1"/>
          </p:cNvSpPr>
          <p:nvPr>
            <p:ph type="sldNum" sz="quarter" idx="12"/>
          </p:nvPr>
        </p:nvSpPr>
        <p:spPr/>
        <p:txBody>
          <a:bodyPr/>
          <a:lstStyle/>
          <a:p>
            <a:fld id="{3962809C-A3A1-45AD-A6C5-7CFEA1696796}" type="slidenum">
              <a:rPr lang="en-US" smtClean="0"/>
              <a:t>‹#›</a:t>
            </a:fld>
            <a:endParaRPr lang="en-US"/>
          </a:p>
        </p:txBody>
      </p:sp>
    </p:spTree>
    <p:extLst>
      <p:ext uri="{BB962C8B-B14F-4D97-AF65-F5344CB8AC3E}">
        <p14:creationId xmlns:p14="http://schemas.microsoft.com/office/powerpoint/2010/main" val="350437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E1792B-CFD5-4BE0-B503-8316B20CC5E1}"/>
              </a:ext>
            </a:extLst>
          </p:cNvPr>
          <p:cNvSpPr>
            <a:spLocks noGrp="1"/>
          </p:cNvSpPr>
          <p:nvPr>
            <p:ph type="dt" sz="half" idx="10"/>
          </p:nvPr>
        </p:nvSpPr>
        <p:spPr/>
        <p:txBody>
          <a:bodyPr/>
          <a:lstStyle/>
          <a:p>
            <a:fld id="{8D9E0C45-1A17-4307-9369-79282BF01038}" type="datetimeFigureOut">
              <a:rPr lang="en-US" smtClean="0"/>
              <a:t>9/14/2020</a:t>
            </a:fld>
            <a:endParaRPr lang="en-US"/>
          </a:p>
        </p:txBody>
      </p:sp>
      <p:sp>
        <p:nvSpPr>
          <p:cNvPr id="3" name="Footer Placeholder 2">
            <a:extLst>
              <a:ext uri="{FF2B5EF4-FFF2-40B4-BE49-F238E27FC236}">
                <a16:creationId xmlns:a16="http://schemas.microsoft.com/office/drawing/2014/main" id="{FDF93134-AC4A-4366-949D-92E664E004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BE61F82-4BA8-454E-A6B9-C00290D69584}"/>
              </a:ext>
            </a:extLst>
          </p:cNvPr>
          <p:cNvSpPr>
            <a:spLocks noGrp="1"/>
          </p:cNvSpPr>
          <p:nvPr>
            <p:ph type="sldNum" sz="quarter" idx="12"/>
          </p:nvPr>
        </p:nvSpPr>
        <p:spPr/>
        <p:txBody>
          <a:bodyPr/>
          <a:lstStyle/>
          <a:p>
            <a:fld id="{3962809C-A3A1-45AD-A6C5-7CFEA1696796}" type="slidenum">
              <a:rPr lang="en-US" smtClean="0"/>
              <a:t>‹#›</a:t>
            </a:fld>
            <a:endParaRPr lang="en-US"/>
          </a:p>
        </p:txBody>
      </p:sp>
    </p:spTree>
    <p:extLst>
      <p:ext uri="{BB962C8B-B14F-4D97-AF65-F5344CB8AC3E}">
        <p14:creationId xmlns:p14="http://schemas.microsoft.com/office/powerpoint/2010/main" val="2845242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43E47-E489-46B1-AE33-04F5B9B54C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2DADC7-0884-48B2-A519-84FE639980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1DDC51-5805-4238-97B5-BA9D8BD96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708AF0-3D7E-4BC3-B2A9-10D0983623B6}"/>
              </a:ext>
            </a:extLst>
          </p:cNvPr>
          <p:cNvSpPr>
            <a:spLocks noGrp="1"/>
          </p:cNvSpPr>
          <p:nvPr>
            <p:ph type="dt" sz="half" idx="10"/>
          </p:nvPr>
        </p:nvSpPr>
        <p:spPr/>
        <p:txBody>
          <a:bodyPr/>
          <a:lstStyle/>
          <a:p>
            <a:fld id="{8D9E0C45-1A17-4307-9369-79282BF01038}" type="datetimeFigureOut">
              <a:rPr lang="en-US" smtClean="0"/>
              <a:t>9/14/2020</a:t>
            </a:fld>
            <a:endParaRPr lang="en-US"/>
          </a:p>
        </p:txBody>
      </p:sp>
      <p:sp>
        <p:nvSpPr>
          <p:cNvPr id="6" name="Footer Placeholder 5">
            <a:extLst>
              <a:ext uri="{FF2B5EF4-FFF2-40B4-BE49-F238E27FC236}">
                <a16:creationId xmlns:a16="http://schemas.microsoft.com/office/drawing/2014/main" id="{F4200844-128A-4FDB-82A5-E8FB196807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5F1826-6F9F-490B-9A19-DE36E6009B44}"/>
              </a:ext>
            </a:extLst>
          </p:cNvPr>
          <p:cNvSpPr>
            <a:spLocks noGrp="1"/>
          </p:cNvSpPr>
          <p:nvPr>
            <p:ph type="sldNum" sz="quarter" idx="12"/>
          </p:nvPr>
        </p:nvSpPr>
        <p:spPr/>
        <p:txBody>
          <a:bodyPr/>
          <a:lstStyle/>
          <a:p>
            <a:fld id="{3962809C-A3A1-45AD-A6C5-7CFEA1696796}" type="slidenum">
              <a:rPr lang="en-US" smtClean="0"/>
              <a:t>‹#›</a:t>
            </a:fld>
            <a:endParaRPr lang="en-US"/>
          </a:p>
        </p:txBody>
      </p:sp>
    </p:spTree>
    <p:extLst>
      <p:ext uri="{BB962C8B-B14F-4D97-AF65-F5344CB8AC3E}">
        <p14:creationId xmlns:p14="http://schemas.microsoft.com/office/powerpoint/2010/main" val="1452792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98020-C27A-406B-9AB0-D72A08C929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0D9343-04E4-4D1C-83E4-840B74A0AC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A9CB70-58C1-4B50-9E50-44D973F1A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36F09E-E47D-404D-AC75-0F61B256511D}"/>
              </a:ext>
            </a:extLst>
          </p:cNvPr>
          <p:cNvSpPr>
            <a:spLocks noGrp="1"/>
          </p:cNvSpPr>
          <p:nvPr>
            <p:ph type="dt" sz="half" idx="10"/>
          </p:nvPr>
        </p:nvSpPr>
        <p:spPr/>
        <p:txBody>
          <a:bodyPr/>
          <a:lstStyle/>
          <a:p>
            <a:fld id="{8D9E0C45-1A17-4307-9369-79282BF01038}" type="datetimeFigureOut">
              <a:rPr lang="en-US" smtClean="0"/>
              <a:t>9/14/2020</a:t>
            </a:fld>
            <a:endParaRPr lang="en-US"/>
          </a:p>
        </p:txBody>
      </p:sp>
      <p:sp>
        <p:nvSpPr>
          <p:cNvPr id="6" name="Footer Placeholder 5">
            <a:extLst>
              <a:ext uri="{FF2B5EF4-FFF2-40B4-BE49-F238E27FC236}">
                <a16:creationId xmlns:a16="http://schemas.microsoft.com/office/drawing/2014/main" id="{66655AB8-2DEF-4689-9E0A-3884A696C2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6B90-3A26-4838-B5A3-319E2DECB668}"/>
              </a:ext>
            </a:extLst>
          </p:cNvPr>
          <p:cNvSpPr>
            <a:spLocks noGrp="1"/>
          </p:cNvSpPr>
          <p:nvPr>
            <p:ph type="sldNum" sz="quarter" idx="12"/>
          </p:nvPr>
        </p:nvSpPr>
        <p:spPr/>
        <p:txBody>
          <a:bodyPr/>
          <a:lstStyle/>
          <a:p>
            <a:fld id="{3962809C-A3A1-45AD-A6C5-7CFEA1696796}" type="slidenum">
              <a:rPr lang="en-US" smtClean="0"/>
              <a:t>‹#›</a:t>
            </a:fld>
            <a:endParaRPr lang="en-US"/>
          </a:p>
        </p:txBody>
      </p:sp>
    </p:spTree>
    <p:extLst>
      <p:ext uri="{BB962C8B-B14F-4D97-AF65-F5344CB8AC3E}">
        <p14:creationId xmlns:p14="http://schemas.microsoft.com/office/powerpoint/2010/main" val="69096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CCD771-23E4-480F-AF5C-4EAC45B79A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825CDC-B975-4CB9-A756-B9FE133D7B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752492-E3F7-427E-B8D6-5492D5007D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9E0C45-1A17-4307-9369-79282BF01038}" type="datetimeFigureOut">
              <a:rPr lang="en-US" smtClean="0"/>
              <a:t>9/14/2020</a:t>
            </a:fld>
            <a:endParaRPr lang="en-US"/>
          </a:p>
        </p:txBody>
      </p:sp>
      <p:sp>
        <p:nvSpPr>
          <p:cNvPr id="5" name="Footer Placeholder 4">
            <a:extLst>
              <a:ext uri="{FF2B5EF4-FFF2-40B4-BE49-F238E27FC236}">
                <a16:creationId xmlns:a16="http://schemas.microsoft.com/office/drawing/2014/main" id="{A631EAA4-1FB5-47F5-B4E3-ABFADEE9F5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CCFF697-D90F-4E02-AE2C-8D57A8C05F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2809C-A3A1-45AD-A6C5-7CFEA1696796}" type="slidenum">
              <a:rPr lang="en-US" smtClean="0"/>
              <a:t>‹#›</a:t>
            </a:fld>
            <a:endParaRPr lang="en-US"/>
          </a:p>
        </p:txBody>
      </p:sp>
    </p:spTree>
    <p:extLst>
      <p:ext uri="{BB962C8B-B14F-4D97-AF65-F5344CB8AC3E}">
        <p14:creationId xmlns:p14="http://schemas.microsoft.com/office/powerpoint/2010/main" val="3198991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https://www.cisa.gov/sites/default/files/publications/CISA-Guidance-on-Essential-Critical-Infrastructure-Workers-1-20-508c.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D7A4700-347B-4407-9908-FBA9BC07EFC4}"/>
              </a:ext>
            </a:extLst>
          </p:cNvPr>
          <p:cNvPicPr>
            <a:picLocks noChangeAspect="1"/>
          </p:cNvPicPr>
          <p:nvPr/>
        </p:nvPicPr>
        <p:blipFill rotWithShape="1">
          <a:blip r:embed="rId2"/>
          <a:srcRect l="54866" r="-1" b="-1"/>
          <a:stretch/>
        </p:blipFill>
        <p:spPr>
          <a:xfrm>
            <a:off x="20" y="10"/>
            <a:ext cx="4637226" cy="6857990"/>
          </a:xfrm>
          <a:prstGeom prst="rect">
            <a:avLst/>
          </a:prstGeom>
        </p:spPr>
      </p:pic>
      <p:sp>
        <p:nvSpPr>
          <p:cNvPr id="9" name="Rectangle 8">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C199E1-A0AD-470A-8264-7561A0D3748B}"/>
              </a:ext>
            </a:extLst>
          </p:cNvPr>
          <p:cNvSpPr>
            <a:spLocks noGrp="1"/>
          </p:cNvSpPr>
          <p:nvPr>
            <p:ph type="ctrTitle"/>
          </p:nvPr>
        </p:nvSpPr>
        <p:spPr>
          <a:xfrm>
            <a:off x="5277328" y="640082"/>
            <a:ext cx="6274591" cy="3351602"/>
          </a:xfrm>
        </p:spPr>
        <p:txBody>
          <a:bodyPr>
            <a:normAutofit/>
          </a:bodyPr>
          <a:lstStyle/>
          <a:p>
            <a:pPr algn="l"/>
            <a:r>
              <a:rPr lang="en-US">
                <a:solidFill>
                  <a:schemeClr val="bg1"/>
                </a:solidFill>
              </a:rPr>
              <a:t>Community Health Work </a:t>
            </a:r>
          </a:p>
        </p:txBody>
      </p:sp>
      <p:sp>
        <p:nvSpPr>
          <p:cNvPr id="3" name="Subtitle 2">
            <a:extLst>
              <a:ext uri="{FF2B5EF4-FFF2-40B4-BE49-F238E27FC236}">
                <a16:creationId xmlns:a16="http://schemas.microsoft.com/office/drawing/2014/main" id="{558CC449-FBD6-461A-8BED-4A3146B632D2}"/>
              </a:ext>
            </a:extLst>
          </p:cNvPr>
          <p:cNvSpPr>
            <a:spLocks noGrp="1"/>
          </p:cNvSpPr>
          <p:nvPr>
            <p:ph type="subTitle" idx="1"/>
          </p:nvPr>
        </p:nvSpPr>
        <p:spPr>
          <a:xfrm>
            <a:off x="5277327" y="4156276"/>
            <a:ext cx="6274592" cy="2061645"/>
          </a:xfrm>
        </p:spPr>
        <p:txBody>
          <a:bodyPr>
            <a:normAutofit/>
          </a:bodyPr>
          <a:lstStyle/>
          <a:p>
            <a:pPr algn="l"/>
            <a:r>
              <a:rPr lang="en-US">
                <a:solidFill>
                  <a:schemeClr val="bg1"/>
                </a:solidFill>
              </a:rPr>
              <a:t>During A Pandemic</a:t>
            </a:r>
          </a:p>
          <a:p>
            <a:pPr algn="l"/>
            <a:endParaRPr lang="en-US">
              <a:solidFill>
                <a:schemeClr val="bg1"/>
              </a:solidFill>
            </a:endParaRPr>
          </a:p>
        </p:txBody>
      </p:sp>
    </p:spTree>
    <p:extLst>
      <p:ext uri="{BB962C8B-B14F-4D97-AF65-F5344CB8AC3E}">
        <p14:creationId xmlns:p14="http://schemas.microsoft.com/office/powerpoint/2010/main" val="870655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74159-DDC8-44D3-9801-904473A7A813}"/>
              </a:ext>
            </a:extLst>
          </p:cNvPr>
          <p:cNvSpPr>
            <a:spLocks noGrp="1"/>
          </p:cNvSpPr>
          <p:nvPr>
            <p:ph type="title"/>
          </p:nvPr>
        </p:nvSpPr>
        <p:spPr>
          <a:xfrm>
            <a:off x="1653363" y="365760"/>
            <a:ext cx="9367203" cy="1188720"/>
          </a:xfrm>
        </p:spPr>
        <p:txBody>
          <a:bodyPr>
            <a:normAutofit/>
          </a:bodyPr>
          <a:lstStyle/>
          <a:p>
            <a:r>
              <a:rPr lang="en-US" dirty="0"/>
              <a:t>CHANGING THE CONVERSATION</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5142FE8-5A57-4BFC-979B-FF141C8F52AB}"/>
              </a:ext>
            </a:extLst>
          </p:cNvPr>
          <p:cNvSpPr>
            <a:spLocks noGrp="1"/>
          </p:cNvSpPr>
          <p:nvPr>
            <p:ph idx="1"/>
          </p:nvPr>
        </p:nvSpPr>
        <p:spPr>
          <a:xfrm>
            <a:off x="1653363" y="2176272"/>
            <a:ext cx="9367204" cy="4041648"/>
          </a:xfrm>
        </p:spPr>
        <p:txBody>
          <a:bodyPr anchor="t">
            <a:normAutofit/>
          </a:bodyPr>
          <a:lstStyle/>
          <a:p>
            <a:pPr marL="0" indent="0">
              <a:buNone/>
            </a:pPr>
            <a:r>
              <a:rPr lang="en-US" sz="1700"/>
              <a:t>An investigator was sent to the packing warehouse to provide education in collaboration with the Community Health Worker. The Community Health Worker explained to the investigator the importance of not leading the conversation with educating the community on COVID-19 but rather starting with what the community already knows. </a:t>
            </a:r>
          </a:p>
          <a:p>
            <a:pPr marL="0" indent="0">
              <a:buNone/>
            </a:pPr>
            <a:endParaRPr lang="en-US" sz="1700"/>
          </a:p>
          <a:p>
            <a:pPr marL="0" indent="0">
              <a:buNone/>
            </a:pPr>
            <a:endParaRPr lang="en-US" sz="1700"/>
          </a:p>
          <a:p>
            <a:pPr marL="0" indent="0">
              <a:buNone/>
            </a:pPr>
            <a:r>
              <a:rPr lang="en-US" sz="1700"/>
              <a:t>Traditionally, investigators who lead with educating the community first have not been able to engage in a meaningful way. In a number of examples, community members became disconnected from the conversation. However, when the Community Health Worker changed the conversation and asked: “How can we help you” and “What information do you need” “What information do you know already” - this starts the conversation from a lens that is driven by community needs in that moment versus the organizations and/or health department’s need to have a check list of information to share. </a:t>
            </a:r>
          </a:p>
          <a:p>
            <a:pPr marL="0" indent="0">
              <a:buNone/>
            </a:pPr>
            <a:r>
              <a:rPr lang="en-US" sz="1700"/>
              <a:t>Information must be tailored to the needs and wants of the community at the time, this is even more applicable in the midst of COVID-19 due to the heightened fears and emotions.</a:t>
            </a:r>
          </a:p>
        </p:txBody>
      </p:sp>
    </p:spTree>
    <p:extLst>
      <p:ext uri="{BB962C8B-B14F-4D97-AF65-F5344CB8AC3E}">
        <p14:creationId xmlns:p14="http://schemas.microsoft.com/office/powerpoint/2010/main" val="1904342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D644A-371F-4A08-8F14-20E3FB781163}"/>
              </a:ext>
            </a:extLst>
          </p:cNvPr>
          <p:cNvSpPr>
            <a:spLocks noGrp="1"/>
          </p:cNvSpPr>
          <p:nvPr>
            <p:ph type="title"/>
          </p:nvPr>
        </p:nvSpPr>
        <p:spPr>
          <a:xfrm>
            <a:off x="1653363" y="365760"/>
            <a:ext cx="9367203" cy="1188720"/>
          </a:xfrm>
        </p:spPr>
        <p:txBody>
          <a:bodyPr>
            <a:normAutofit/>
          </a:bodyPr>
          <a:lstStyle/>
          <a:p>
            <a:r>
              <a:rPr lang="en-US" dirty="0"/>
              <a:t>COVID19 CHWs at AUCH . . .</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7DF0D2D8-FB67-4042-A835-5B91B628BEB6}"/>
              </a:ext>
            </a:extLst>
          </p:cNvPr>
          <p:cNvSpPr>
            <a:spLocks noGrp="1"/>
          </p:cNvSpPr>
          <p:nvPr>
            <p:ph idx="1"/>
          </p:nvPr>
        </p:nvSpPr>
        <p:spPr>
          <a:xfrm>
            <a:off x="1653363" y="2176272"/>
            <a:ext cx="9367204" cy="4041648"/>
          </a:xfrm>
        </p:spPr>
        <p:txBody>
          <a:bodyPr anchor="t">
            <a:normAutofit/>
          </a:bodyPr>
          <a:lstStyle/>
          <a:p>
            <a:r>
              <a:rPr lang="en-US" sz="2400"/>
              <a:t>As a Community Health Worker you will continue to help navigate the concerns  and fears of community members but through specific resources available through your organization.</a:t>
            </a:r>
          </a:p>
          <a:p>
            <a:pPr marL="0" indent="0">
              <a:buNone/>
            </a:pPr>
            <a:endParaRPr lang="en-US" sz="2400"/>
          </a:p>
          <a:p>
            <a:r>
              <a:rPr lang="en-US" sz="2400"/>
              <a:t>In your position you will still lead with addressing the concerns of the community only specific to the guidelines of your organizations resources to address the need of community members who are impacted by COVID19 .</a:t>
            </a:r>
          </a:p>
        </p:txBody>
      </p:sp>
    </p:spTree>
    <p:extLst>
      <p:ext uri="{BB962C8B-B14F-4D97-AF65-F5344CB8AC3E}">
        <p14:creationId xmlns:p14="http://schemas.microsoft.com/office/powerpoint/2010/main" val="3165187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A6F8DF-7265-4277-93F8-7D5E7E578DA6}"/>
              </a:ext>
            </a:extLst>
          </p:cNvPr>
          <p:cNvSpPr>
            <a:spLocks noGrp="1"/>
          </p:cNvSpPr>
          <p:nvPr>
            <p:ph type="ctrTitle"/>
          </p:nvPr>
        </p:nvSpPr>
        <p:spPr>
          <a:xfrm>
            <a:off x="1524000" y="2245809"/>
            <a:ext cx="9144000" cy="1564716"/>
          </a:xfrm>
        </p:spPr>
        <p:txBody>
          <a:bodyPr>
            <a:normAutofit/>
          </a:bodyPr>
          <a:lstStyle/>
          <a:p>
            <a:pPr algn="l"/>
            <a:r>
              <a:rPr lang="en-US" sz="4800"/>
              <a:t>AUCH CARES GRANT SERVICES</a:t>
            </a:r>
          </a:p>
        </p:txBody>
      </p:sp>
      <p:sp>
        <p:nvSpPr>
          <p:cNvPr id="5" name="Subtitle 4">
            <a:extLst>
              <a:ext uri="{FF2B5EF4-FFF2-40B4-BE49-F238E27FC236}">
                <a16:creationId xmlns:a16="http://schemas.microsoft.com/office/drawing/2014/main" id="{3FCC9B75-36E4-47BF-9D5C-23234E680EB4}"/>
              </a:ext>
            </a:extLst>
          </p:cNvPr>
          <p:cNvSpPr>
            <a:spLocks noGrp="1"/>
          </p:cNvSpPr>
          <p:nvPr>
            <p:ph type="subTitle" idx="1"/>
          </p:nvPr>
        </p:nvSpPr>
        <p:spPr>
          <a:xfrm>
            <a:off x="1524000" y="3947050"/>
            <a:ext cx="9144000" cy="572583"/>
          </a:xfrm>
        </p:spPr>
        <p:txBody>
          <a:bodyPr>
            <a:normAutofit/>
          </a:bodyPr>
          <a:lstStyle/>
          <a:p>
            <a:pPr algn="l"/>
            <a:r>
              <a:rPr lang="en-US" sz="2000"/>
              <a:t>Wrap Around Services/COVID19 Resource Connection/Q&amp;I Education</a:t>
            </a:r>
          </a:p>
        </p:txBody>
      </p:sp>
      <p:sp>
        <p:nvSpPr>
          <p:cNvPr id="10"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6"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6861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3063C-0D28-4D96-B0D7-AD2C0D51ADF7}"/>
              </a:ext>
            </a:extLst>
          </p:cNvPr>
          <p:cNvSpPr>
            <a:spLocks noGrp="1"/>
          </p:cNvSpPr>
          <p:nvPr>
            <p:ph type="title"/>
          </p:nvPr>
        </p:nvSpPr>
        <p:spPr>
          <a:xfrm>
            <a:off x="1653363" y="365760"/>
            <a:ext cx="9367203" cy="1188720"/>
          </a:xfrm>
        </p:spPr>
        <p:txBody>
          <a:bodyPr>
            <a:normAutofit/>
          </a:bodyPr>
          <a:lstStyle/>
          <a:p>
            <a:r>
              <a:rPr lang="en-US">
                <a:latin typeface="+mn-lt"/>
              </a:rPr>
              <a:t>Community</a:t>
            </a:r>
            <a:r>
              <a:rPr lang="en-US" dirty="0">
                <a:latin typeface="+mn-lt"/>
              </a:rPr>
              <a:t> Health Workers</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49F47C6-11A4-495B-9277-91600981CED1}"/>
              </a:ext>
            </a:extLst>
          </p:cNvPr>
          <p:cNvSpPr>
            <a:spLocks noGrp="1"/>
          </p:cNvSpPr>
          <p:nvPr>
            <p:ph idx="1"/>
          </p:nvPr>
        </p:nvSpPr>
        <p:spPr>
          <a:xfrm>
            <a:off x="1653363" y="2176272"/>
            <a:ext cx="9367204" cy="4041648"/>
          </a:xfrm>
        </p:spPr>
        <p:txBody>
          <a:bodyPr anchor="t">
            <a:normAutofit/>
          </a:bodyPr>
          <a:lstStyle/>
          <a:p>
            <a:pPr marL="0" indent="0">
              <a:buNone/>
            </a:pPr>
            <a:r>
              <a:rPr kumimoji="0" lang="en-US" sz="1700" b="0" i="0" u="none" strike="noStrike" kern="1200" cap="none" spc="0" normalizeH="0" baseline="0" noProof="0">
                <a:ln>
                  <a:noFill/>
                </a:ln>
                <a:effectLst/>
                <a:uLnTx/>
                <a:uFillTx/>
                <a:latin typeface="Calibri" panose="020F0502020204030204"/>
                <a:ea typeface="+mn-ea"/>
                <a:cs typeface="+mn-cs"/>
              </a:rPr>
              <a:t>• </a:t>
            </a:r>
            <a:r>
              <a:rPr lang="en-US" sz="1700"/>
              <a:t>Community Health Workers role in essence is within the community. It is important for Community Health Workers who are trusted sources within communities most impacted by inequities to have effective collaborations that is not limited to pre-defined roles. Although going into communities is the heart of the community health worker role. </a:t>
            </a:r>
            <a:r>
              <a:rPr lang="en-US" sz="1700">
                <a:highlight>
                  <a:srgbClr val="FFFF00"/>
                </a:highlight>
              </a:rPr>
              <a:t>Your role is an extension of CHWs on the ground ensuring that access to these resources are available to the community they are meant for.</a:t>
            </a:r>
            <a:endParaRPr kumimoji="0" lang="en-US" sz="1700" b="0" i="0" u="none" strike="noStrike" kern="1200" cap="none" spc="0" normalizeH="0" baseline="0" noProof="0">
              <a:ln>
                <a:noFill/>
              </a:ln>
              <a:effectLst/>
              <a:highlight>
                <a:srgbClr val="FFFF00"/>
              </a:highlight>
              <a:uLnTx/>
              <a:uFillTx/>
              <a:latin typeface="Calibri" panose="020F0502020204030204"/>
              <a:ea typeface="+mn-ea"/>
              <a:cs typeface="+mn-cs"/>
            </a:endParaRPr>
          </a:p>
          <a:p>
            <a:pPr marL="0" indent="0">
              <a:buNone/>
            </a:pPr>
            <a:endParaRPr kumimoji="0" lang="en-US" sz="1700" b="0" i="0" u="none" strike="noStrike" kern="1200" cap="none" spc="0" normalizeH="0" baseline="0" noProof="0">
              <a:ln>
                <a:noFill/>
              </a:ln>
              <a:effectLst/>
              <a:uLnTx/>
              <a:uFillTx/>
              <a:latin typeface="Calibri" panose="020F0502020204030204"/>
              <a:ea typeface="+mn-ea"/>
              <a:cs typeface="+mn-cs"/>
            </a:endParaRPr>
          </a:p>
          <a:p>
            <a:r>
              <a:rPr kumimoji="0" lang="en-US" sz="1700" b="0" i="0" u="none" strike="noStrike" kern="1200" cap="none" spc="0" normalizeH="0" baseline="0" noProof="0">
                <a:ln>
                  <a:noFill/>
                </a:ln>
                <a:effectLst/>
                <a:uLnTx/>
                <a:uFillTx/>
                <a:latin typeface="Calibri" panose="020F0502020204030204"/>
                <a:ea typeface="+mn-ea"/>
                <a:cs typeface="+mn-cs"/>
              </a:rPr>
              <a:t>Community Health Workers assist with data collection. When Community Health Workers are part of the process, they can </a:t>
            </a:r>
            <a:r>
              <a:rPr kumimoji="0" lang="en-US" sz="1700" b="0" i="0" u="none" strike="noStrike" kern="1200" cap="none" spc="0" normalizeH="0" baseline="0" noProof="0">
                <a:ln>
                  <a:noFill/>
                </a:ln>
                <a:effectLst/>
                <a:highlight>
                  <a:srgbClr val="FFFF00"/>
                </a:highlight>
                <a:uLnTx/>
                <a:uFillTx/>
                <a:latin typeface="Calibri" panose="020F0502020204030204"/>
                <a:ea typeface="+mn-ea"/>
                <a:cs typeface="+mn-cs"/>
              </a:rPr>
              <a:t>better inform data collection, gaps, and inequities that might exist prior to data collection.</a:t>
            </a:r>
            <a:r>
              <a:rPr kumimoji="0" lang="en-US" sz="1700" b="0" i="0" u="none" strike="noStrike" kern="1200" cap="none" spc="0" normalizeH="0" baseline="0" noProof="0">
                <a:ln>
                  <a:noFill/>
                </a:ln>
                <a:effectLst/>
                <a:uLnTx/>
                <a:uFillTx/>
                <a:latin typeface="Calibri" panose="020F0502020204030204"/>
                <a:ea typeface="+mn-ea"/>
                <a:cs typeface="+mn-cs"/>
              </a:rPr>
              <a:t> (Organization/CHW Colleagues/Huddles/Intake Process/Outreach)</a:t>
            </a:r>
          </a:p>
          <a:p>
            <a:pPr marL="0" indent="0">
              <a:buNone/>
            </a:pPr>
            <a:endParaRPr kumimoji="0" lang="en-US" sz="1700" b="0" i="0" u="none" strike="noStrike" kern="1200" cap="none" spc="0" normalizeH="0" baseline="0" noProof="0">
              <a:ln>
                <a:noFill/>
              </a:ln>
              <a:effectLst/>
              <a:uLnTx/>
              <a:uFillTx/>
              <a:latin typeface="Calibri" panose="020F0502020204030204"/>
              <a:ea typeface="+mn-ea"/>
              <a:cs typeface="+mn-cs"/>
            </a:endParaRPr>
          </a:p>
          <a:p>
            <a:pPr marL="0" indent="0">
              <a:buNone/>
            </a:pPr>
            <a:r>
              <a:rPr kumimoji="0" lang="en-US" sz="1700" b="0" i="0" u="none" strike="noStrike" kern="1200" cap="none" spc="0" normalizeH="0" baseline="0" noProof="0">
                <a:ln>
                  <a:noFill/>
                </a:ln>
                <a:effectLst/>
                <a:uLnTx/>
                <a:uFillTx/>
                <a:latin typeface="Calibri" panose="020F0502020204030204"/>
                <a:ea typeface="+mn-ea"/>
                <a:cs typeface="+mn-cs"/>
              </a:rPr>
              <a:t>• Community Health Workers </a:t>
            </a:r>
            <a:r>
              <a:rPr lang="en-US" sz="1700">
                <a:latin typeface="Calibri" panose="020F0502020204030204"/>
              </a:rPr>
              <a:t>assist with </a:t>
            </a:r>
            <a:r>
              <a:rPr kumimoji="0" lang="en-US" sz="1700" b="0" i="0" u="none" strike="noStrike" kern="1200" cap="none" spc="0" normalizeH="0" baseline="0" noProof="0">
                <a:ln>
                  <a:noFill/>
                </a:ln>
                <a:effectLst/>
                <a:highlight>
                  <a:srgbClr val="FFFF00"/>
                </a:highlight>
                <a:uLnTx/>
                <a:uFillTx/>
                <a:latin typeface="Calibri" panose="020F0502020204030204"/>
                <a:ea typeface="+mn-ea"/>
                <a:cs typeface="+mn-cs"/>
              </a:rPr>
              <a:t>research and evaluation because Community Health Workers can bring the lens of the community when involved so that the voices of community are included and not excluded</a:t>
            </a:r>
            <a:r>
              <a:rPr kumimoji="0" lang="en-US" sz="1700" b="0" i="0" u="none" strike="noStrike" kern="1200" cap="none" spc="0" normalizeH="0" baseline="0" noProof="0">
                <a:ln>
                  <a:noFill/>
                </a:ln>
                <a:effectLst/>
                <a:uLnTx/>
                <a:uFillTx/>
                <a:latin typeface="Calibri" panose="020F0502020204030204"/>
                <a:ea typeface="+mn-ea"/>
                <a:cs typeface="+mn-cs"/>
              </a:rPr>
              <a:t>. (Section/UDOH Coalition/AUCH)</a:t>
            </a:r>
          </a:p>
        </p:txBody>
      </p:sp>
    </p:spTree>
    <p:extLst>
      <p:ext uri="{BB962C8B-B14F-4D97-AF65-F5344CB8AC3E}">
        <p14:creationId xmlns:p14="http://schemas.microsoft.com/office/powerpoint/2010/main" val="3108298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57A86-1863-4661-AA4F-D3F5F825F3B7}"/>
              </a:ext>
            </a:extLst>
          </p:cNvPr>
          <p:cNvSpPr>
            <a:spLocks noGrp="1"/>
          </p:cNvSpPr>
          <p:nvPr>
            <p:ph type="title"/>
          </p:nvPr>
        </p:nvSpPr>
        <p:spPr>
          <a:xfrm>
            <a:off x="1653363" y="365760"/>
            <a:ext cx="9367203" cy="1188720"/>
          </a:xfrm>
        </p:spPr>
        <p:txBody>
          <a:bodyPr>
            <a:normAutofit/>
          </a:bodyPr>
          <a:lstStyle/>
          <a:p>
            <a:r>
              <a:rPr kumimoji="0" lang="en-US" sz="3700" b="0" i="0" u="none" strike="noStrike" kern="1200" cap="none" spc="0" normalizeH="0" baseline="0" noProof="0">
                <a:ln>
                  <a:noFill/>
                </a:ln>
                <a:effectLst/>
                <a:uLnTx/>
                <a:uFillTx/>
                <a:latin typeface="Calibri" panose="020F0502020204030204"/>
                <a:ea typeface="+mn-ea"/>
                <a:cs typeface="+mn-cs"/>
              </a:rPr>
              <a:t>Community Health Workers – The Present . . .</a:t>
            </a:r>
            <a:endParaRPr lang="en-US" sz="370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6777DD9-47DC-4C47-B1CA-702A071C1CC0}"/>
              </a:ext>
            </a:extLst>
          </p:cNvPr>
          <p:cNvSpPr>
            <a:spLocks noGrp="1"/>
          </p:cNvSpPr>
          <p:nvPr>
            <p:ph idx="1"/>
          </p:nvPr>
        </p:nvSpPr>
        <p:spPr>
          <a:xfrm>
            <a:off x="1653363" y="2176272"/>
            <a:ext cx="9367204" cy="4041648"/>
          </a:xfrm>
        </p:spPr>
        <p:txBody>
          <a:bodyPr anchor="t">
            <a:normAutofit/>
          </a:bodyPr>
          <a:lstStyle/>
          <a:p>
            <a:r>
              <a:rPr lang="en-US" sz="2000"/>
              <a:t>In the midst of COVID-19 and beyond, Community Health Workers are present as stakeholders in discussions, meetings, and decision making. </a:t>
            </a:r>
          </a:p>
          <a:p>
            <a:endParaRPr lang="en-US" sz="2000"/>
          </a:p>
          <a:p>
            <a:pPr marL="0" indent="0">
              <a:buNone/>
            </a:pPr>
            <a:r>
              <a:rPr lang="en-US" sz="2000"/>
              <a:t>• Community Health Workers who have a </a:t>
            </a:r>
            <a:r>
              <a:rPr lang="en-US" sz="2000">
                <a:highlight>
                  <a:srgbClr val="FFFF00"/>
                </a:highlight>
              </a:rPr>
              <a:t>deep understanding of the inequities faced by communities assist with the design of interventions</a:t>
            </a:r>
            <a:r>
              <a:rPr lang="en-US" sz="2000"/>
              <a:t>. (UDOH Coalition/Section/AUCH)</a:t>
            </a:r>
          </a:p>
          <a:p>
            <a:pPr marL="0" indent="0">
              <a:buNone/>
            </a:pPr>
            <a:endParaRPr lang="en-US" sz="2000"/>
          </a:p>
          <a:p>
            <a:pPr marL="0" indent="0">
              <a:buNone/>
            </a:pPr>
            <a:r>
              <a:rPr lang="en-US" sz="2000"/>
              <a:t>• Community Health Workers have many roles and are often restricted into pre-defined roles within organization and/or health departments that may not include grassroots efforts within the community. </a:t>
            </a:r>
            <a:r>
              <a:rPr lang="en-US" sz="2000">
                <a:highlight>
                  <a:srgbClr val="FFFF00"/>
                </a:highlight>
              </a:rPr>
              <a:t>The goal in this position is to utilize your reach and network to help spread awareness, educate, and connect CHWs on the ground and Community members to the resources you provide. </a:t>
            </a:r>
          </a:p>
        </p:txBody>
      </p:sp>
    </p:spTree>
    <p:extLst>
      <p:ext uri="{BB962C8B-B14F-4D97-AF65-F5344CB8AC3E}">
        <p14:creationId xmlns:p14="http://schemas.microsoft.com/office/powerpoint/2010/main" val="5366834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2CB7C86-6B29-4EEE-9EC0-893C4A385A17}"/>
              </a:ext>
            </a:extLst>
          </p:cNvPr>
          <p:cNvSpPr>
            <a:spLocks noGrp="1"/>
          </p:cNvSpPr>
          <p:nvPr>
            <p:ph type="ctrTitle"/>
          </p:nvPr>
        </p:nvSpPr>
        <p:spPr>
          <a:xfrm>
            <a:off x="1524000" y="1293338"/>
            <a:ext cx="9144000" cy="3274592"/>
          </a:xfrm>
        </p:spPr>
        <p:txBody>
          <a:bodyPr anchor="ctr">
            <a:normAutofit/>
          </a:bodyPr>
          <a:lstStyle/>
          <a:p>
            <a:pPr marL="0" marR="0" lvl="0" indent="0" defTabSz="914400" rtl="0" eaLnBrk="1" fontAlgn="auto" latinLnBrk="0" hangingPunct="1">
              <a:spcBef>
                <a:spcPts val="1000"/>
              </a:spcBef>
              <a:spcAft>
                <a:spcPts val="0"/>
              </a:spcAft>
              <a:tabLst/>
              <a:defRPr/>
            </a:pPr>
            <a:r>
              <a:rPr kumimoji="0" lang="en-US" sz="2900" b="1" i="0" u="none" strike="noStrike" kern="1200" cap="none" spc="0" normalizeH="0" baseline="0" noProof="0">
                <a:ln>
                  <a:noFill/>
                </a:ln>
                <a:effectLst/>
                <a:uLnTx/>
                <a:uFillTx/>
                <a:latin typeface="Calibri" panose="020F0502020204030204"/>
                <a:ea typeface="+mn-ea"/>
                <a:cs typeface="+mn-cs"/>
              </a:rPr>
              <a:t>Community Health Workers are able to provide step by step guidance to your organization and/or health department on the best way to meaningfully engage from process to outcome in the context of COVID19 for sustainable solutions to address inequities.</a:t>
            </a:r>
            <a:br>
              <a:rPr kumimoji="0" lang="en-US" sz="2900" b="1" i="0" u="none" strike="noStrike" kern="1200" cap="none" spc="0" normalizeH="0" baseline="0" noProof="0">
                <a:ln>
                  <a:noFill/>
                </a:ln>
                <a:effectLst/>
                <a:uLnTx/>
                <a:uFillTx/>
                <a:latin typeface="Calibri" panose="020F0502020204030204"/>
                <a:ea typeface="+mn-ea"/>
                <a:cs typeface="+mn-cs"/>
              </a:rPr>
            </a:br>
            <a:endParaRPr lang="en-US" sz="2900" b="1"/>
          </a:p>
        </p:txBody>
      </p:sp>
      <p:sp>
        <p:nvSpPr>
          <p:cNvPr id="5" name="Subtitle 4">
            <a:extLst>
              <a:ext uri="{FF2B5EF4-FFF2-40B4-BE49-F238E27FC236}">
                <a16:creationId xmlns:a16="http://schemas.microsoft.com/office/drawing/2014/main" id="{54EEA679-A380-4892-B434-F22BC59CBECC}"/>
              </a:ext>
            </a:extLst>
          </p:cNvPr>
          <p:cNvSpPr>
            <a:spLocks noGrp="1"/>
          </p:cNvSpPr>
          <p:nvPr>
            <p:ph type="subTitle" idx="1"/>
          </p:nvPr>
        </p:nvSpPr>
        <p:spPr>
          <a:xfrm>
            <a:off x="1524000" y="5514052"/>
            <a:ext cx="9144000" cy="651910"/>
          </a:xfrm>
        </p:spPr>
        <p:txBody>
          <a:bodyPr anchor="ctr">
            <a:normAutofit/>
          </a:bodyPr>
          <a:lstStyle/>
          <a:p>
            <a:r>
              <a:rPr lang="en-US" dirty="0"/>
              <a:t>YOUR VOICE IS THEIR VOICE. </a:t>
            </a:r>
          </a:p>
        </p:txBody>
      </p:sp>
      <p:cxnSp>
        <p:nvCxnSpPr>
          <p:cNvPr id="16" name="Straight Connector 15">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8327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375291-BD26-4A84-A751-719957DFCD56}"/>
              </a:ext>
            </a:extLst>
          </p:cNvPr>
          <p:cNvSpPr>
            <a:spLocks noGrp="1"/>
          </p:cNvSpPr>
          <p:nvPr>
            <p:ph type="title"/>
          </p:nvPr>
        </p:nvSpPr>
        <p:spPr>
          <a:xfrm>
            <a:off x="1075767" y="1188637"/>
            <a:ext cx="2988234" cy="4480726"/>
          </a:xfrm>
        </p:spPr>
        <p:txBody>
          <a:bodyPr>
            <a:normAutofit/>
          </a:bodyPr>
          <a:lstStyle/>
          <a:p>
            <a:pPr algn="r"/>
            <a:r>
              <a:rPr lang="en-US" sz="6100"/>
              <a:t>COVID19 County Grant</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0BB6138-6B0C-47C6-BAD5-E0BF7A491B1B}"/>
              </a:ext>
            </a:extLst>
          </p:cNvPr>
          <p:cNvSpPr>
            <a:spLocks noGrp="1"/>
          </p:cNvSpPr>
          <p:nvPr>
            <p:ph idx="1"/>
          </p:nvPr>
        </p:nvSpPr>
        <p:spPr>
          <a:xfrm>
            <a:off x="5255260" y="1648870"/>
            <a:ext cx="4702848" cy="3560260"/>
          </a:xfrm>
        </p:spPr>
        <p:txBody>
          <a:bodyPr anchor="ctr">
            <a:normAutofit/>
          </a:bodyPr>
          <a:lstStyle/>
          <a:p>
            <a:r>
              <a:rPr lang="en-US" sz="2200" dirty="0"/>
              <a:t>Referrals: County Contact Tracer Referral</a:t>
            </a:r>
          </a:p>
          <a:p>
            <a:r>
              <a:rPr lang="en-US" sz="2200" dirty="0"/>
              <a:t>Eligibility: Tested Positive/Exposure to someone who tested positive/SDOH need Impacted by COVID</a:t>
            </a:r>
          </a:p>
          <a:p>
            <a:r>
              <a:rPr lang="en-US" sz="2200" dirty="0"/>
              <a:t>Intervention: SDOH Resource Connection/Q&amp;I Education/COVID19 Safety Guidelines Education</a:t>
            </a:r>
          </a:p>
          <a:p>
            <a:r>
              <a:rPr lang="en-US" sz="2200" dirty="0"/>
              <a:t>Case Closed</a:t>
            </a:r>
          </a:p>
        </p:txBody>
      </p:sp>
    </p:spTree>
    <p:extLst>
      <p:ext uri="{BB962C8B-B14F-4D97-AF65-F5344CB8AC3E}">
        <p14:creationId xmlns:p14="http://schemas.microsoft.com/office/powerpoint/2010/main" val="33896690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367C6A-BEFB-469D-82F3-8391D0950C2E}"/>
              </a:ext>
            </a:extLst>
          </p:cNvPr>
          <p:cNvSpPr>
            <a:spLocks noGrp="1"/>
          </p:cNvSpPr>
          <p:nvPr>
            <p:ph type="title"/>
          </p:nvPr>
        </p:nvSpPr>
        <p:spPr>
          <a:xfrm>
            <a:off x="1075767" y="1188637"/>
            <a:ext cx="2988234" cy="4480726"/>
          </a:xfrm>
        </p:spPr>
        <p:txBody>
          <a:bodyPr>
            <a:normAutofit/>
          </a:bodyPr>
          <a:lstStyle/>
          <a:p>
            <a:pPr algn="r"/>
            <a:r>
              <a:rPr lang="en-US" sz="6600"/>
              <a:t>Wrap Around Services</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EC137AD-3AAE-4D41-AA3F-F4EE5F3819C3}"/>
              </a:ext>
            </a:extLst>
          </p:cNvPr>
          <p:cNvSpPr>
            <a:spLocks noGrp="1"/>
          </p:cNvSpPr>
          <p:nvPr>
            <p:ph idx="1"/>
          </p:nvPr>
        </p:nvSpPr>
        <p:spPr>
          <a:xfrm>
            <a:off x="5255260" y="1648870"/>
            <a:ext cx="4702848" cy="3560260"/>
          </a:xfrm>
        </p:spPr>
        <p:txBody>
          <a:bodyPr anchor="ctr">
            <a:normAutofit/>
          </a:bodyPr>
          <a:lstStyle/>
          <a:p>
            <a:r>
              <a:rPr lang="en-US" sz="1900"/>
              <a:t>Referral: CCP CBO Contracts</a:t>
            </a:r>
          </a:p>
          <a:p>
            <a:r>
              <a:rPr lang="en-US" sz="1900"/>
              <a:t>Eligibility: Community Member needing resources available within grant guidelines</a:t>
            </a:r>
          </a:p>
          <a:p>
            <a:r>
              <a:rPr lang="en-US" sz="1900"/>
              <a:t>Intervention: Assist CHW with eligibility guidelines, Collect documentation needed including application etc. Communication with CBO CHW to ensure all documentation is completed and submitted. </a:t>
            </a:r>
          </a:p>
          <a:p>
            <a:r>
              <a:rPr lang="en-US" sz="1900"/>
              <a:t>Case Closed: Community Member eligibility is determined and connection to resource has been completed. </a:t>
            </a:r>
          </a:p>
          <a:p>
            <a:endParaRPr lang="en-US" sz="1900"/>
          </a:p>
        </p:txBody>
      </p:sp>
    </p:spTree>
    <p:extLst>
      <p:ext uri="{BB962C8B-B14F-4D97-AF65-F5344CB8AC3E}">
        <p14:creationId xmlns:p14="http://schemas.microsoft.com/office/powerpoint/2010/main" val="2075378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01890-6FC7-4178-90EB-B1CDFA81C5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518C1B-44D7-4904-A269-ACC4897848F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92194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56C1C6-920E-40BD-9D93-40F0ABEC3577}"/>
              </a:ext>
            </a:extLst>
          </p:cNvPr>
          <p:cNvSpPr>
            <a:spLocks noGrp="1"/>
          </p:cNvSpPr>
          <p:nvPr>
            <p:ph type="title"/>
          </p:nvPr>
        </p:nvSpPr>
        <p:spPr>
          <a:xfrm>
            <a:off x="1524000" y="1293338"/>
            <a:ext cx="9144000" cy="3274592"/>
          </a:xfrm>
        </p:spPr>
        <p:txBody>
          <a:bodyPr vert="horz" lIns="91440" tIns="45720" rIns="91440" bIns="45720" rtlCol="0" anchor="ctr">
            <a:normAutofit/>
          </a:bodyPr>
          <a:lstStyle/>
          <a:p>
            <a:pPr algn="ctr"/>
            <a:r>
              <a:rPr lang="en-US" sz="7200" kern="1200">
                <a:solidFill>
                  <a:schemeClr val="tx1"/>
                </a:solidFill>
                <a:latin typeface="+mj-lt"/>
                <a:ea typeface="+mj-ea"/>
                <a:cs typeface="+mj-cs"/>
              </a:rPr>
              <a:t>Questions and Discussion</a:t>
            </a:r>
          </a:p>
        </p:txBody>
      </p:sp>
      <p:sp>
        <p:nvSpPr>
          <p:cNvPr id="3" name="Text Placeholder 2">
            <a:extLst>
              <a:ext uri="{FF2B5EF4-FFF2-40B4-BE49-F238E27FC236}">
                <a16:creationId xmlns:a16="http://schemas.microsoft.com/office/drawing/2014/main" id="{C2FC05CD-FFAD-4997-A9F0-A12AAB1DFD31}"/>
              </a:ext>
            </a:extLst>
          </p:cNvPr>
          <p:cNvSpPr>
            <a:spLocks noGrp="1"/>
          </p:cNvSpPr>
          <p:nvPr>
            <p:ph type="body" idx="1"/>
          </p:nvPr>
        </p:nvSpPr>
        <p:spPr>
          <a:xfrm>
            <a:off x="1524000" y="5514052"/>
            <a:ext cx="9144000" cy="651910"/>
          </a:xfrm>
        </p:spPr>
        <p:txBody>
          <a:bodyPr vert="horz" lIns="91440" tIns="45720" rIns="91440" bIns="45720" rtlCol="0" anchor="ctr">
            <a:normAutofit/>
          </a:bodyPr>
          <a:lstStyle/>
          <a:p>
            <a:pPr algn="ctr"/>
            <a:r>
              <a:rPr lang="en-US" sz="2400" kern="1200" dirty="0">
                <a:solidFill>
                  <a:schemeClr val="tx1"/>
                </a:solidFill>
                <a:latin typeface="+mn-lt"/>
                <a:ea typeface="+mn-ea"/>
                <a:cs typeface="+mn-cs"/>
              </a:rPr>
              <a:t>Oreta M Tupola, MSW/CHW Specialist</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1903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2B1D9-F294-4313-9B2C-37CB5C9EF120}"/>
              </a:ext>
            </a:extLst>
          </p:cNvPr>
          <p:cNvSpPr>
            <a:spLocks noGrp="1"/>
          </p:cNvSpPr>
          <p:nvPr>
            <p:ph type="title"/>
          </p:nvPr>
        </p:nvSpPr>
        <p:spPr>
          <a:xfrm>
            <a:off x="1653363" y="365760"/>
            <a:ext cx="9367203" cy="1188720"/>
          </a:xfrm>
        </p:spPr>
        <p:txBody>
          <a:bodyPr>
            <a:normAutofit/>
          </a:bodyPr>
          <a:lstStyle/>
          <a:p>
            <a:r>
              <a:rPr lang="en-US" dirty="0"/>
              <a:t>CHWs: CALL TO ACTION</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7F00BF0-B2A4-4A1E-ABA6-A77470E4B933}"/>
              </a:ext>
            </a:extLst>
          </p:cNvPr>
          <p:cNvSpPr>
            <a:spLocks noGrp="1"/>
          </p:cNvSpPr>
          <p:nvPr>
            <p:ph idx="1"/>
          </p:nvPr>
        </p:nvSpPr>
        <p:spPr>
          <a:xfrm>
            <a:off x="1653363" y="2176272"/>
            <a:ext cx="9367204" cy="4041648"/>
          </a:xfrm>
        </p:spPr>
        <p:txBody>
          <a:bodyPr anchor="t">
            <a:normAutofit/>
          </a:bodyPr>
          <a:lstStyle/>
          <a:p>
            <a:r>
              <a:rPr lang="en-US" sz="2400" b="0" i="0">
                <a:effectLst/>
                <a:latin typeface="Roboto"/>
              </a:rPr>
              <a:t>On March 19, 2020, the Department of Homeland Security’s Cybersecurity and Infrastructure Security Agency issued a </a:t>
            </a:r>
            <a:r>
              <a:rPr lang="en-US" sz="2400" b="0" i="0" strike="noStrike">
                <a:effectLst/>
                <a:latin typeface="Roboto"/>
                <a:hlinkClick r:id="rId2">
                  <a:extLst>
                    <a:ext uri="{A12FA001-AC4F-418D-AE19-62706E023703}">
                      <ahyp:hlinkClr xmlns:ahyp="http://schemas.microsoft.com/office/drawing/2018/hyperlinkcolor" val="tx"/>
                    </a:ext>
                  </a:extLst>
                </a:hlinkClick>
              </a:rPr>
              <a:t>memorandum on identification of essential critical infrastructure workers during the COVID-19 pandemic</a:t>
            </a:r>
            <a:r>
              <a:rPr lang="en-US" sz="2400" b="0" i="0">
                <a:effectLst/>
                <a:latin typeface="Roboto"/>
              </a:rPr>
              <a:t>. The memo included CHWs in the list of “essential critical infrastructure workers who are imperative during the response to the COVID-19 emergency for both public health and safety as well as community well-being.”   </a:t>
            </a:r>
            <a:endParaRPr lang="en-US" sz="2400"/>
          </a:p>
        </p:txBody>
      </p:sp>
    </p:spTree>
    <p:extLst>
      <p:ext uri="{BB962C8B-B14F-4D97-AF65-F5344CB8AC3E}">
        <p14:creationId xmlns:p14="http://schemas.microsoft.com/office/powerpoint/2010/main" val="407533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8B3C5-EFD0-4628-B4FF-F54444662758}"/>
              </a:ext>
            </a:extLst>
          </p:cNvPr>
          <p:cNvSpPr>
            <a:spLocks noGrp="1"/>
          </p:cNvSpPr>
          <p:nvPr>
            <p:ph type="title"/>
          </p:nvPr>
        </p:nvSpPr>
        <p:spPr>
          <a:xfrm>
            <a:off x="1653363" y="365760"/>
            <a:ext cx="9367203" cy="1188720"/>
          </a:xfrm>
        </p:spPr>
        <p:txBody>
          <a:bodyPr>
            <a:normAutofit/>
          </a:bodyPr>
          <a:lstStyle/>
          <a:p>
            <a:r>
              <a:rPr lang="en-US" dirty="0"/>
              <a:t>CHWs: CALL TO ACTION</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5E4E4588-ADD4-4367-B8AD-392B6158386C}"/>
              </a:ext>
            </a:extLst>
          </p:cNvPr>
          <p:cNvSpPr>
            <a:spLocks noGrp="1"/>
          </p:cNvSpPr>
          <p:nvPr>
            <p:ph idx="1"/>
          </p:nvPr>
        </p:nvSpPr>
        <p:spPr>
          <a:xfrm>
            <a:off x="1653363" y="2176272"/>
            <a:ext cx="9367204" cy="4041648"/>
          </a:xfrm>
        </p:spPr>
        <p:txBody>
          <a:bodyPr anchor="t">
            <a:normAutofit/>
          </a:bodyPr>
          <a:lstStyle/>
          <a:p>
            <a:r>
              <a:rPr lang="en-US" sz="2400" b="0" i="0">
                <a:effectLst/>
                <a:latin typeface="Roboto"/>
              </a:rPr>
              <a:t>CHWs can be a tremendous asset to community-based COVID-19 emergency response teams. The missed opportunity to leverage CHWs’ potential is costing thousands of lives.</a:t>
            </a:r>
          </a:p>
          <a:p>
            <a:r>
              <a:rPr lang="en-US" sz="2400" b="0" i="0">
                <a:effectLst/>
                <a:latin typeface="Roboto"/>
              </a:rPr>
              <a:t>Health systems, local governments, and state public health officials should immediately engage CHWs in community-based strategies to protect vulnerable populations during the pandemic.</a:t>
            </a:r>
            <a:endParaRPr lang="en-US" sz="2400"/>
          </a:p>
        </p:txBody>
      </p:sp>
    </p:spTree>
    <p:extLst>
      <p:ext uri="{BB962C8B-B14F-4D97-AF65-F5344CB8AC3E}">
        <p14:creationId xmlns:p14="http://schemas.microsoft.com/office/powerpoint/2010/main" val="2078994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61537A-23E7-4EE5-A859-511FFFEA3DC2}"/>
              </a:ext>
            </a:extLst>
          </p:cNvPr>
          <p:cNvSpPr>
            <a:spLocks noGrp="1"/>
          </p:cNvSpPr>
          <p:nvPr>
            <p:ph type="ctrTitle"/>
          </p:nvPr>
        </p:nvSpPr>
        <p:spPr>
          <a:xfrm>
            <a:off x="1524000" y="2245809"/>
            <a:ext cx="9144000" cy="1564716"/>
          </a:xfrm>
        </p:spPr>
        <p:txBody>
          <a:bodyPr>
            <a:normAutofit/>
          </a:bodyPr>
          <a:lstStyle/>
          <a:p>
            <a:pPr algn="l"/>
            <a:r>
              <a:rPr lang="en-US" sz="4800" dirty="0"/>
              <a:t>Popular Education Model:</a:t>
            </a:r>
          </a:p>
        </p:txBody>
      </p:sp>
      <p:sp>
        <p:nvSpPr>
          <p:cNvPr id="5" name="Subtitle 4">
            <a:extLst>
              <a:ext uri="{FF2B5EF4-FFF2-40B4-BE49-F238E27FC236}">
                <a16:creationId xmlns:a16="http://schemas.microsoft.com/office/drawing/2014/main" id="{75F884BB-0A3C-4E4C-8CB0-E0D04E03D11A}"/>
              </a:ext>
            </a:extLst>
          </p:cNvPr>
          <p:cNvSpPr>
            <a:spLocks noGrp="1"/>
          </p:cNvSpPr>
          <p:nvPr>
            <p:ph type="subTitle" idx="1"/>
          </p:nvPr>
        </p:nvSpPr>
        <p:spPr>
          <a:xfrm>
            <a:off x="1524000" y="3947050"/>
            <a:ext cx="9144000" cy="572583"/>
          </a:xfrm>
        </p:spPr>
        <p:txBody>
          <a:bodyPr>
            <a:normAutofit/>
          </a:bodyPr>
          <a:lstStyle/>
          <a:p>
            <a:pPr algn="l"/>
            <a:r>
              <a:rPr lang="en-US" sz="2000"/>
              <a:t>Telling community versus starting with community knowledge</a:t>
            </a:r>
          </a:p>
        </p:txBody>
      </p:sp>
      <p:sp>
        <p:nvSpPr>
          <p:cNvPr id="10" name="Freeform 14">
            <a:extLst>
              <a:ext uri="{FF2B5EF4-FFF2-40B4-BE49-F238E27FC236}">
                <a16:creationId xmlns:a16="http://schemas.microsoft.com/office/drawing/2014/main" id="{C66F2F30-5DC0-44A0-BFA6-E12F46ED1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21">
            <a:extLst>
              <a:ext uri="{FF2B5EF4-FFF2-40B4-BE49-F238E27FC236}">
                <a16:creationId xmlns:a16="http://schemas.microsoft.com/office/drawing/2014/main" id="{85872F57-7F42-4F97-8391-DDC8D0054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Freeform: Shape 13">
            <a:extLst>
              <a:ext uri="{FF2B5EF4-FFF2-40B4-BE49-F238E27FC236}">
                <a16:creationId xmlns:a16="http://schemas.microsoft.com/office/drawing/2014/main" id="{04DC2037-48A0-4F22-B9D4-8EAEBC780A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16" name="Freeform 22">
            <a:extLst>
              <a:ext uri="{FF2B5EF4-FFF2-40B4-BE49-F238E27FC236}">
                <a16:creationId xmlns:a16="http://schemas.microsoft.com/office/drawing/2014/main" id="{0006CBFD-ADA0-43D1-9332-9C34CA1C76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25">
            <a:extLst>
              <a:ext uri="{FF2B5EF4-FFF2-40B4-BE49-F238E27FC236}">
                <a16:creationId xmlns:a16="http://schemas.microsoft.com/office/drawing/2014/main" id="{2B931666-F28F-45F3-A074-66D2272D58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4170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F5ACF-1AC2-431B-9787-D49CB454DBA6}"/>
              </a:ext>
            </a:extLst>
          </p:cNvPr>
          <p:cNvSpPr>
            <a:spLocks noGrp="1"/>
          </p:cNvSpPr>
          <p:nvPr>
            <p:ph type="title"/>
          </p:nvPr>
        </p:nvSpPr>
        <p:spPr>
          <a:xfrm>
            <a:off x="1653363" y="365760"/>
            <a:ext cx="9367203" cy="1188720"/>
          </a:xfrm>
        </p:spPr>
        <p:txBody>
          <a:bodyPr>
            <a:normAutofit/>
          </a:bodyPr>
          <a:lstStyle/>
          <a:p>
            <a:r>
              <a:rPr lang="en-US" dirty="0"/>
              <a:t>ASSET BASED MODEL</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1C10810-BF80-4065-AFFA-63F4D3E5C869}"/>
              </a:ext>
            </a:extLst>
          </p:cNvPr>
          <p:cNvSpPr>
            <a:spLocks noGrp="1"/>
          </p:cNvSpPr>
          <p:nvPr>
            <p:ph idx="1"/>
          </p:nvPr>
        </p:nvSpPr>
        <p:spPr>
          <a:xfrm>
            <a:off x="1653363" y="2176272"/>
            <a:ext cx="9367204" cy="4041648"/>
          </a:xfrm>
        </p:spPr>
        <p:txBody>
          <a:bodyPr anchor="t">
            <a:normAutofit/>
          </a:bodyPr>
          <a:lstStyle/>
          <a:p>
            <a:r>
              <a:rPr lang="en-US" sz="2400"/>
              <a:t>There are distinctive differences in telling the community what to do in the name of educating about COVID-19 best practices versus starting with community knowledge first. </a:t>
            </a:r>
            <a:br>
              <a:rPr lang="en-US" sz="2400"/>
            </a:br>
            <a:r>
              <a:rPr lang="en-US" sz="2400"/>
              <a:t>Starting with community knowledge first yields better results because one is starting with what the community already knows, and, therefore engaging the community from an asset-based model. This is critical in the context of COVID-19 because communities come with a lot of knowledge on what works well and what does not work in terms of solutions based on lived experiences of inequities. </a:t>
            </a:r>
          </a:p>
        </p:txBody>
      </p:sp>
    </p:spTree>
    <p:extLst>
      <p:ext uri="{BB962C8B-B14F-4D97-AF65-F5344CB8AC3E}">
        <p14:creationId xmlns:p14="http://schemas.microsoft.com/office/powerpoint/2010/main" val="4130508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663E6-8969-4D20-BA76-0670F7D476BA}"/>
              </a:ext>
            </a:extLst>
          </p:cNvPr>
          <p:cNvSpPr>
            <a:spLocks noGrp="1"/>
          </p:cNvSpPr>
          <p:nvPr>
            <p:ph type="title"/>
          </p:nvPr>
        </p:nvSpPr>
        <p:spPr>
          <a:xfrm>
            <a:off x="1653363" y="365760"/>
            <a:ext cx="9367203" cy="1188720"/>
          </a:xfrm>
        </p:spPr>
        <p:txBody>
          <a:bodyPr>
            <a:normAutofit/>
          </a:bodyPr>
          <a:lstStyle/>
          <a:p>
            <a:r>
              <a:rPr lang="en-US" dirty="0"/>
              <a:t>One Directional vs Bi-Directional</a:t>
            </a:r>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4A707DC-4E88-4E68-B4D7-C7CDC2427F10}"/>
              </a:ext>
            </a:extLst>
          </p:cNvPr>
          <p:cNvSpPr>
            <a:spLocks noGrp="1"/>
          </p:cNvSpPr>
          <p:nvPr>
            <p:ph idx="1"/>
          </p:nvPr>
        </p:nvSpPr>
        <p:spPr>
          <a:xfrm>
            <a:off x="1653363" y="2176272"/>
            <a:ext cx="9367204" cy="4041648"/>
          </a:xfrm>
        </p:spPr>
        <p:txBody>
          <a:bodyPr anchor="t">
            <a:normAutofit/>
          </a:bodyPr>
          <a:lstStyle/>
          <a:p>
            <a:r>
              <a:rPr lang="en-US" sz="2400"/>
              <a:t>This means the learning is not one directional but rather bidirectional in terms of the health department learning from the community in the context of COVID-19 and the community learning from the health department. Communities have tremendous assets and should not be viewed from a deficit model.</a:t>
            </a:r>
          </a:p>
        </p:txBody>
      </p:sp>
    </p:spTree>
    <p:extLst>
      <p:ext uri="{BB962C8B-B14F-4D97-AF65-F5344CB8AC3E}">
        <p14:creationId xmlns:p14="http://schemas.microsoft.com/office/powerpoint/2010/main" val="147224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9">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11">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4" name="Rectangle 1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Rectangle 1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E0AC359-A1FC-4744-9E2E-127FBE461210}"/>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kern="1200">
                <a:solidFill>
                  <a:schemeClr val="tx1"/>
                </a:solidFill>
                <a:latin typeface="+mj-lt"/>
                <a:ea typeface="+mj-ea"/>
                <a:cs typeface="+mj-cs"/>
              </a:rPr>
              <a:t>COMMUNITY OUTREACH AND EDUCATION</a:t>
            </a:r>
          </a:p>
        </p:txBody>
      </p:sp>
      <p:sp>
        <p:nvSpPr>
          <p:cNvPr id="5" name="Text Placeholder 4">
            <a:extLst>
              <a:ext uri="{FF2B5EF4-FFF2-40B4-BE49-F238E27FC236}">
                <a16:creationId xmlns:a16="http://schemas.microsoft.com/office/drawing/2014/main" id="{922641F7-DD0A-4106-9733-E28F83FAAC05}"/>
              </a:ext>
            </a:extLst>
          </p:cNvPr>
          <p:cNvSpPr>
            <a:spLocks noGrp="1"/>
          </p:cNvSpPr>
          <p:nvPr>
            <p:ph type="body" idx="1"/>
          </p:nvPr>
        </p:nvSpPr>
        <p:spPr>
          <a:xfrm>
            <a:off x="1524000" y="5160469"/>
            <a:ext cx="9144000" cy="1182135"/>
          </a:xfrm>
        </p:spPr>
        <p:txBody>
          <a:bodyPr vert="horz" lIns="91440" tIns="45720" rIns="91440" bIns="45720" rtlCol="0" anchor="ctr">
            <a:normAutofit/>
          </a:bodyPr>
          <a:lstStyle/>
          <a:p>
            <a:pPr algn="ctr"/>
            <a:r>
              <a:rPr lang="en-US" sz="2800" kern="1200">
                <a:solidFill>
                  <a:schemeClr val="tx1"/>
                </a:solidFill>
                <a:latin typeface="+mn-lt"/>
                <a:ea typeface="+mn-ea"/>
                <a:cs typeface="+mn-cs"/>
              </a:rPr>
              <a:t>DIFFERENT CHW ROLES PRE, PRESENT and POST COIVD 19</a:t>
            </a:r>
          </a:p>
        </p:txBody>
      </p:sp>
    </p:spTree>
    <p:extLst>
      <p:ext uri="{BB962C8B-B14F-4D97-AF65-F5344CB8AC3E}">
        <p14:creationId xmlns:p14="http://schemas.microsoft.com/office/powerpoint/2010/main" val="682844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B654BD-0EDE-490C-8BD0-5C1AE6E12E58}"/>
              </a:ext>
            </a:extLst>
          </p:cNvPr>
          <p:cNvSpPr>
            <a:spLocks noGrp="1"/>
          </p:cNvSpPr>
          <p:nvPr>
            <p:ph type="title"/>
          </p:nvPr>
        </p:nvSpPr>
        <p:spPr>
          <a:xfrm>
            <a:off x="1075767" y="1188637"/>
            <a:ext cx="2988234" cy="4480726"/>
          </a:xfrm>
        </p:spPr>
        <p:txBody>
          <a:bodyPr>
            <a:normAutofit/>
          </a:bodyPr>
          <a:lstStyle/>
          <a:p>
            <a:pPr algn="r"/>
            <a:r>
              <a:rPr lang="en-US" sz="4600"/>
              <a:t>Community Health Workers - PRE COVID19</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B47D534-95F3-4C65-A639-1BB7360F5658}"/>
              </a:ext>
            </a:extLst>
          </p:cNvPr>
          <p:cNvSpPr>
            <a:spLocks noGrp="1"/>
          </p:cNvSpPr>
          <p:nvPr>
            <p:ph idx="1"/>
          </p:nvPr>
        </p:nvSpPr>
        <p:spPr>
          <a:xfrm>
            <a:off x="5255260" y="1648870"/>
            <a:ext cx="4702848" cy="3560260"/>
          </a:xfrm>
        </p:spPr>
        <p:txBody>
          <a:bodyPr anchor="ctr">
            <a:normAutofit/>
          </a:bodyPr>
          <a:lstStyle/>
          <a:p>
            <a:r>
              <a:rPr lang="en-US" sz="1500"/>
              <a:t>Home Visits</a:t>
            </a:r>
          </a:p>
          <a:p>
            <a:r>
              <a:rPr lang="en-US" sz="1500"/>
              <a:t>Case Loads 60+ </a:t>
            </a:r>
          </a:p>
          <a:p>
            <a:r>
              <a:rPr lang="en-US" sz="1500"/>
              <a:t>Length of Time: 6 months . . . Depending on complexity</a:t>
            </a:r>
          </a:p>
          <a:p>
            <a:r>
              <a:rPr lang="en-US" sz="1500"/>
              <a:t>Referrals varied depending on need: SDOH, Health Education, Resource Connection, Medical Insurance etc. </a:t>
            </a:r>
          </a:p>
          <a:p>
            <a:r>
              <a:rPr lang="en-US" sz="1500"/>
              <a:t>Documentation: Intake and Assessment; Care Plan; Exit Plan</a:t>
            </a:r>
          </a:p>
          <a:p>
            <a:r>
              <a:rPr lang="en-US" sz="1500"/>
              <a:t>Case Management</a:t>
            </a:r>
          </a:p>
          <a:p>
            <a:r>
              <a:rPr lang="en-US" sz="1500"/>
              <a:t>Community events: Promote Awareness of Organization Resources and Services</a:t>
            </a:r>
          </a:p>
          <a:p>
            <a:pPr marL="0" indent="0">
              <a:buNone/>
            </a:pPr>
            <a:endParaRPr lang="en-US" sz="1500"/>
          </a:p>
          <a:p>
            <a:endParaRPr lang="en-US" sz="1500"/>
          </a:p>
        </p:txBody>
      </p:sp>
    </p:spTree>
    <p:extLst>
      <p:ext uri="{BB962C8B-B14F-4D97-AF65-F5344CB8AC3E}">
        <p14:creationId xmlns:p14="http://schemas.microsoft.com/office/powerpoint/2010/main" val="1818447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331ED-ABD0-480C-B096-2A2C0246BF6B}"/>
              </a:ext>
            </a:extLst>
          </p:cNvPr>
          <p:cNvSpPr>
            <a:spLocks noGrp="1"/>
          </p:cNvSpPr>
          <p:nvPr>
            <p:ph type="title"/>
          </p:nvPr>
        </p:nvSpPr>
        <p:spPr>
          <a:xfrm>
            <a:off x="1653363" y="365760"/>
            <a:ext cx="9367203" cy="1188720"/>
          </a:xfrm>
        </p:spPr>
        <p:txBody>
          <a:bodyPr>
            <a:normAutofit/>
          </a:bodyPr>
          <a:lstStyle/>
          <a:p>
            <a:r>
              <a:rPr lang="en-US" sz="3700"/>
              <a:t>CASE STUDY:</a:t>
            </a:r>
            <a:br>
              <a:rPr lang="en-US" sz="3700"/>
            </a:br>
            <a:endParaRPr lang="en-US" sz="370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9B46A44-3869-404C-A7F6-0057B26D3994}"/>
              </a:ext>
            </a:extLst>
          </p:cNvPr>
          <p:cNvSpPr>
            <a:spLocks noGrp="1"/>
          </p:cNvSpPr>
          <p:nvPr>
            <p:ph idx="1"/>
          </p:nvPr>
        </p:nvSpPr>
        <p:spPr>
          <a:xfrm>
            <a:off x="1653363" y="2176272"/>
            <a:ext cx="9367204" cy="4041648"/>
          </a:xfrm>
        </p:spPr>
        <p:txBody>
          <a:bodyPr anchor="t">
            <a:normAutofit/>
          </a:bodyPr>
          <a:lstStyle/>
          <a:p>
            <a:pPr marL="0" indent="0">
              <a:buNone/>
            </a:pPr>
            <a:r>
              <a:rPr lang="en-US" sz="1900"/>
              <a:t>A Community Health Worker was recently called as a result of fear from employees who worked in a chicken factory warehouse. 95% of the people working in the packing warehouse are Latinx and immigrants and they were filled with fear because their supervisor and manager were in the hospital and they were in turn worried that they had also been infected with COVID-19 too. Many of the workers did not have health insurance nor sick leave time and feared not obliging to the mandated work hours and meeting financial obligations. </a:t>
            </a:r>
          </a:p>
          <a:p>
            <a:pPr marL="0" indent="0">
              <a:buNone/>
            </a:pPr>
            <a:r>
              <a:rPr lang="en-US" sz="1900"/>
              <a:t>The Community Health Worker noticed upon visiting the packing warehouse that masks were not being worn appropriately, they were worn below the nostrils. She also noticed during the lunch break that workers were eating in close proximity and not practicing physical distancing. The owner was asked to close the packing warehouse to test the workers but the owner refused. The Community Health Worker intervened as an advocate for the worker’s rights. The owner eventually conceded to pay for the COVID-19 test and 10% of workers were found to be positive for COVID-19.</a:t>
            </a:r>
          </a:p>
        </p:txBody>
      </p:sp>
    </p:spTree>
    <p:extLst>
      <p:ext uri="{BB962C8B-B14F-4D97-AF65-F5344CB8AC3E}">
        <p14:creationId xmlns:p14="http://schemas.microsoft.com/office/powerpoint/2010/main" val="2078446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1321</Words>
  <Application>Microsoft Office PowerPoint</Application>
  <PresentationFormat>Widescreen</PresentationFormat>
  <Paragraphs>64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Roboto</vt:lpstr>
      <vt:lpstr>Office Theme</vt:lpstr>
      <vt:lpstr>Community Health Work </vt:lpstr>
      <vt:lpstr>CHWs: CALL TO ACTION</vt:lpstr>
      <vt:lpstr>CHWs: CALL TO ACTION</vt:lpstr>
      <vt:lpstr>Popular Education Model:</vt:lpstr>
      <vt:lpstr>ASSET BASED MODEL</vt:lpstr>
      <vt:lpstr>One Directional vs Bi-Directional</vt:lpstr>
      <vt:lpstr>COMMUNITY OUTREACH AND EDUCATION</vt:lpstr>
      <vt:lpstr>Community Health Workers - PRE COVID19</vt:lpstr>
      <vt:lpstr>CASE STUDY: </vt:lpstr>
      <vt:lpstr>CHANGING THE CONVERSATION</vt:lpstr>
      <vt:lpstr>COVID19 CHWs at AUCH . . .</vt:lpstr>
      <vt:lpstr>AUCH CARES GRANT SERVICES</vt:lpstr>
      <vt:lpstr>Community Health Workers</vt:lpstr>
      <vt:lpstr>Community Health Workers – The Present . . .</vt:lpstr>
      <vt:lpstr>Community Health Workers are able to provide step by step guidance to your organization and/or health department on the best way to meaningfully engage from process to outcome in the context of COVID19 for sustainable solutions to address inequities. </vt:lpstr>
      <vt:lpstr>COVID19 County Grant</vt:lpstr>
      <vt:lpstr>Wrap Around Services</vt:lpstr>
      <vt:lpstr>PowerPoint Presentation</vt:lpstr>
      <vt:lpstr>Questions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Health Work</dc:title>
  <dc:creator>Teneli Tupola</dc:creator>
  <cp:lastModifiedBy>Starr Stratford</cp:lastModifiedBy>
  <cp:revision>2</cp:revision>
  <dcterms:created xsi:type="dcterms:W3CDTF">2020-09-14T04:36:39Z</dcterms:created>
  <dcterms:modified xsi:type="dcterms:W3CDTF">2020-09-14T21:31:00Z</dcterms:modified>
</cp:coreProperties>
</file>