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79" r:id="rId4"/>
    <p:sldId id="277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Medicaid Administration</a:t>
            </a:r>
          </a:p>
          <a:p>
            <a:pPr>
              <a:defRPr/>
            </a:pPr>
            <a:r>
              <a:rPr lang="en-US" dirty="0" smtClean="0"/>
              <a:t>(in</a:t>
            </a:r>
            <a:r>
              <a:rPr lang="en-US" baseline="0" dirty="0" smtClean="0"/>
              <a:t> Millions)</a:t>
            </a:r>
            <a:endParaRPr lang="en-US" dirty="0"/>
          </a:p>
        </c:rich>
      </c:tx>
      <c:layout>
        <c:manualLayout>
          <c:xMode val="edge"/>
          <c:yMode val="edge"/>
          <c:x val="0.44393372703412076"/>
          <c:y val="2.6267782461394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Fixed Funding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"$"#,##0.0_);[Red]\("$"#,##0.0\)</c:formatCode>
                <c:ptCount val="5"/>
                <c:pt idx="0">
                  <c:v>6.1910259999999999</c:v>
                </c:pt>
                <c:pt idx="1">
                  <c:v>6.6161000000000003</c:v>
                </c:pt>
                <c:pt idx="2">
                  <c:v>7.7565999999999997</c:v>
                </c:pt>
                <c:pt idx="3">
                  <c:v>9.7287999999999997</c:v>
                </c:pt>
                <c:pt idx="4">
                  <c:v>10.858554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66-4D79-AA64-AC18C11B94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"$"#,##0.0_);[Red]\("$"#,##0.0\)</c:formatCode>
                <c:ptCount val="5"/>
                <c:pt idx="0">
                  <c:v>118.55232100000001</c:v>
                </c:pt>
                <c:pt idx="1">
                  <c:v>119.20227300000001</c:v>
                </c:pt>
                <c:pt idx="2">
                  <c:v>127.86228308</c:v>
                </c:pt>
                <c:pt idx="3">
                  <c:v>136.39270869999999</c:v>
                </c:pt>
                <c:pt idx="4">
                  <c:v>135.54218990999999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66-4D79-AA64-AC18C11B94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Expenditures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"$"#,##0.0_);[Red]\("$"#,##0.0\)</c:formatCode>
                <c:ptCount val="5"/>
                <c:pt idx="0">
                  <c:v>123.32954599999999</c:v>
                </c:pt>
                <c:pt idx="1">
                  <c:v>124.784959</c:v>
                </c:pt>
                <c:pt idx="2">
                  <c:v>134.27318302</c:v>
                </c:pt>
                <c:pt idx="3">
                  <c:v>144.32247568</c:v>
                </c:pt>
                <c:pt idx="4">
                  <c:v>142.46398587000002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66-4D79-AA64-AC18C11B9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286256"/>
        <c:axId val="439291832"/>
      </c:lineChart>
      <c:catAx>
        <c:axId val="43928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91832"/>
        <c:crosses val="autoZero"/>
        <c:auto val="1"/>
        <c:lblAlgn val="ctr"/>
        <c:lblOffset val="100"/>
        <c:noMultiLvlLbl val="0"/>
      </c:catAx>
      <c:valAx>
        <c:axId val="43929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_);[Red]\(&quot;$&quot;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Medicaid Services</a:t>
            </a:r>
          </a:p>
          <a:p>
            <a:pPr>
              <a:defRPr/>
            </a:pPr>
            <a:r>
              <a:rPr lang="en-US" dirty="0" smtClean="0"/>
              <a:t>(in Millions)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Fixed Funding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"$"#,##0.0_);[Red]\("$"#,##0.0\)</c:formatCode>
                <c:ptCount val="5"/>
                <c:pt idx="0">
                  <c:v>430.62060000000002</c:v>
                </c:pt>
                <c:pt idx="1">
                  <c:v>602.66840000000002</c:v>
                </c:pt>
                <c:pt idx="2">
                  <c:v>631.87689999999998</c:v>
                </c:pt>
                <c:pt idx="3">
                  <c:v>715.159899</c:v>
                </c:pt>
                <c:pt idx="4">
                  <c:v>693.59188099999994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66-4D79-AA64-AC18C11B94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"$"#,##0.0_);[Red]\("$"#,##0.0\)</c:formatCode>
                <c:ptCount val="5"/>
                <c:pt idx="0">
                  <c:v>1142.853419</c:v>
                </c:pt>
                <c:pt idx="1">
                  <c:v>2115.5515610000002</c:v>
                </c:pt>
                <c:pt idx="2">
                  <c:v>2278.09102274</c:v>
                </c:pt>
                <c:pt idx="3">
                  <c:v>2689.63529935</c:v>
                </c:pt>
                <c:pt idx="4">
                  <c:v>3178.4267162199999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66-4D79-AA64-AC18C11B94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Expenditures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"$"#,##0.0_);[Red]\("$"#,##0.0\)</c:formatCode>
                <c:ptCount val="5"/>
                <c:pt idx="0">
                  <c:v>1554.882852</c:v>
                </c:pt>
                <c:pt idx="1">
                  <c:v>2667.1887839999999</c:v>
                </c:pt>
                <c:pt idx="2">
                  <c:v>2862.78026439</c:v>
                </c:pt>
                <c:pt idx="3">
                  <c:v>3310.3059439600001</c:v>
                </c:pt>
                <c:pt idx="4">
                  <c:v>3774.6419028400001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66-4D79-AA64-AC18C11B9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286256"/>
        <c:axId val="439291832"/>
      </c:lineChart>
      <c:catAx>
        <c:axId val="43928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91832"/>
        <c:crosses val="autoZero"/>
        <c:auto val="1"/>
        <c:lblAlgn val="ctr"/>
        <c:lblOffset val="100"/>
        <c:noMultiLvlLbl val="0"/>
      </c:catAx>
      <c:valAx>
        <c:axId val="43929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Children’s Health Insurance Program</a:t>
            </a:r>
          </a:p>
          <a:p>
            <a:pPr>
              <a:defRPr/>
            </a:pPr>
            <a:r>
              <a:rPr lang="en-US" dirty="0" smtClean="0"/>
              <a:t>(in</a:t>
            </a:r>
            <a:r>
              <a:rPr lang="en-US" baseline="0" dirty="0" smtClean="0"/>
              <a:t> Millions)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Fixed Funding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"$"#,##0.0_);[Red]\("$"#,##0.0\)</c:formatCode>
                <c:ptCount val="5"/>
                <c:pt idx="0">
                  <c:v>9.6411250000000006</c:v>
                </c:pt>
                <c:pt idx="1">
                  <c:v>19.060248000000001</c:v>
                </c:pt>
                <c:pt idx="2">
                  <c:v>11.391500000000001</c:v>
                </c:pt>
                <c:pt idx="3">
                  <c:v>19.114228000000001</c:v>
                </c:pt>
                <c:pt idx="4">
                  <c:v>36.027200000000001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66-4D79-AA64-AC18C11B94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Revenues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"$"#,##0.0_);[Red]\("$"#,##0.0\)</c:formatCode>
                <c:ptCount val="5"/>
                <c:pt idx="0">
                  <c:v>137.259747</c:v>
                </c:pt>
                <c:pt idx="1">
                  <c:v>138.01277400000001</c:v>
                </c:pt>
                <c:pt idx="2">
                  <c:v>134.13557406999999</c:v>
                </c:pt>
                <c:pt idx="3">
                  <c:v>131.85746026999999</c:v>
                </c:pt>
                <c:pt idx="4">
                  <c:v>106.26261787999999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66-4D79-AA64-AC18C11B94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Expenditures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"$"#,##0.0_);[Red]\("$"#,##0.0\)</c:formatCode>
                <c:ptCount val="5"/>
                <c:pt idx="0">
                  <c:v>137.240623</c:v>
                </c:pt>
                <c:pt idx="1">
                  <c:v>137.98153600000001</c:v>
                </c:pt>
                <c:pt idx="2">
                  <c:v>134.10053120000001</c:v>
                </c:pt>
                <c:pt idx="3">
                  <c:v>139.26131300999998</c:v>
                </c:pt>
                <c:pt idx="4">
                  <c:v>125.33221540000001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66-4D79-AA64-AC18C11B9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286256"/>
        <c:axId val="439291832"/>
      </c:lineChart>
      <c:catAx>
        <c:axId val="43928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91832"/>
        <c:crosses val="autoZero"/>
        <c:auto val="1"/>
        <c:lblAlgn val="ctr"/>
        <c:lblOffset val="100"/>
        <c:noMultiLvlLbl val="0"/>
      </c:catAx>
      <c:valAx>
        <c:axId val="43929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_);[Red]\(&quot;$&quot;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Medicaid Expansion Fund</a:t>
            </a:r>
          </a:p>
          <a:p>
            <a:pPr>
              <a:defRPr/>
            </a:pPr>
            <a:r>
              <a:rPr lang="en-US" dirty="0" smtClean="0"/>
              <a:t>(in Millions)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"$"#,##0.00_);[Red]\("$"#,##0.00\)</c:formatCode>
                <c:ptCount val="5"/>
                <c:pt idx="0">
                  <c:v>0.78412300000000001</c:v>
                </c:pt>
                <c:pt idx="1">
                  <c:v>16.95095693</c:v>
                </c:pt>
                <c:pt idx="2">
                  <c:v>94.434769439999997</c:v>
                </c:pt>
                <c:pt idx="3">
                  <c:v>125.75444831</c:v>
                </c:pt>
                <c:pt idx="4">
                  <c:v>122.88973512999999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1B-4D54-AE75-B2F53FDCAF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"$"#,##0.00_);[Red]\("$"#,##0.00\)</c:formatCode>
                <c:ptCount val="5"/>
                <c:pt idx="0">
                  <c:v>4.8558999999999998E-2</c:v>
                </c:pt>
                <c:pt idx="1">
                  <c:v>11.59437</c:v>
                </c:pt>
                <c:pt idx="2">
                  <c:v>37.796138999999997</c:v>
                </c:pt>
                <c:pt idx="3">
                  <c:v>79.168062430000006</c:v>
                </c:pt>
                <c:pt idx="4">
                  <c:v>73.286805360000002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1B-4D54-AE75-B2F53FDCAF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"$"#,##0.00_);[Red]\("$"#,##0.00\)</c:formatCode>
                <c:ptCount val="5"/>
                <c:pt idx="0">
                  <c:v>0.735564</c:v>
                </c:pt>
                <c:pt idx="1">
                  <c:v>6.0921509300000007</c:v>
                </c:pt>
                <c:pt idx="2">
                  <c:v>62.730781370000003</c:v>
                </c:pt>
                <c:pt idx="3">
                  <c:v>109.31716725</c:v>
                </c:pt>
                <c:pt idx="4">
                  <c:v>158.92009701999996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1B-4D54-AE75-B2F53FDCA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7561600"/>
        <c:axId val="547561928"/>
      </c:lineChart>
      <c:catAx>
        <c:axId val="54756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61928"/>
        <c:crosses val="autoZero"/>
        <c:auto val="1"/>
        <c:lblAlgn val="ctr"/>
        <c:lblOffset val="100"/>
        <c:noMultiLvlLbl val="0"/>
      </c:catAx>
      <c:valAx>
        <c:axId val="547561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56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Enhancement (in Millions)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Sheet1!$A$2:$A$8</c:f>
              <c:strCache>
                <c:ptCount val="7"/>
                <c:pt idx="0">
                  <c:v>2020 Q3</c:v>
                </c:pt>
                <c:pt idx="1">
                  <c:v>2020 Q4</c:v>
                </c:pt>
                <c:pt idx="2">
                  <c:v>2021 Q1 </c:v>
                </c:pt>
                <c:pt idx="3">
                  <c:v>2021 Q2</c:v>
                </c:pt>
                <c:pt idx="4">
                  <c:v>2021 Q3</c:v>
                </c:pt>
                <c:pt idx="5">
                  <c:v>2021 Q4</c:v>
                </c:pt>
                <c:pt idx="6">
                  <c:v>2022 Q1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43.8</c:v>
                </c:pt>
                <c:pt idx="1">
                  <c:v>43.8</c:v>
                </c:pt>
                <c:pt idx="2">
                  <c:v>43.9</c:v>
                </c:pt>
                <c:pt idx="3">
                  <c:v>49.9</c:v>
                </c:pt>
                <c:pt idx="4">
                  <c:v>39.9</c:v>
                </c:pt>
                <c:pt idx="5">
                  <c:v>44.1</c:v>
                </c:pt>
                <c:pt idx="6">
                  <c:v>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23-41E6-9871-B16F1681F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749656"/>
        <c:axId val="544750640"/>
      </c:lineChart>
      <c:catAx>
        <c:axId val="54474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750640"/>
        <c:crosses val="autoZero"/>
        <c:auto val="1"/>
        <c:lblAlgn val="ctr"/>
        <c:lblOffset val="100"/>
        <c:noMultiLvlLbl val="0"/>
      </c:catAx>
      <c:valAx>
        <c:axId val="54475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749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8B4E-2565-4900-A577-243FC6B37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C4DF2-C5C1-4391-B101-4395C190F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2A8C3-5077-4CD6-AC85-392CA9FE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4C2D-AD61-48F5-8F46-7B213782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9E103-3CBE-4DE0-B239-976AF3ED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6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FE812-1280-460F-A812-85B0A2E5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CCD7E-B1C5-4B26-AA2E-1F5CC4477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2AE66-D5BD-42B3-BBDC-4A86B0F7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0A3F4-5893-46AC-80AE-44FC11F7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80FE4-AD0F-494A-A192-BF0E68B1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9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4BA34-356B-4E78-9504-636603D9C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0EA9C-A94D-462B-9F48-5062E16F6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E54DC-EC31-461D-8EAC-A89AED02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6934-4A7F-459A-B7A8-5B3B15F3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BAE87-A551-4FF3-ADF1-1C72543D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5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2C21F-6948-4126-8E8B-97DDE034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A8B0-F1BE-4CCB-96B5-A60F4547A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F51C-E985-404C-86D0-9D23BDD0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E791C-ABF9-419B-AD06-AAA4B274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52551-6098-4025-BF3C-B5BEE1CC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1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D40D-E461-4B5F-B82B-33135B03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CFE7A-29A6-4D3A-8951-EE98D2572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84B86-3E65-431C-82BD-0AFABB7E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F6FCF-93D0-42B6-BBE9-1D7F3AAF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D9758-90BD-4164-995D-2BBDFFD8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1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2C5B-5C47-44D9-BB08-7C9DB12F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F139C-716A-4F41-BACE-3F360BA7C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6B1B5-79DC-448A-9DE8-5C37A97A0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800F6-8DF6-41A7-AACD-40C0EDA7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5BED6-0C8F-4884-A712-B264FB2B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AE5A-BEE7-4B8B-BEAA-AF7C5A81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2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E449-F7E9-469A-8A7A-70C157F4B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25791-ACA7-4F4B-BBBA-A035EF8CE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CF658-AFCC-476B-B1C9-25BAC0CB9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D7E5F-CE43-4717-89FC-CB479A7D5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43901-177E-4DEC-9D93-78173277C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66815-F944-41D6-9368-D9D1480A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C9AB2-47E1-4D1E-8522-103A3CAC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D1BC8-3342-4586-83B5-0363416B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9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632F2-7A55-4523-9DAB-01251B97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C7C4A-6E69-449E-8CC5-A572D09A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2B0A1-B183-4E85-81B1-2D955B71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89A33-778E-4165-934A-2A2DFFDD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2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B16537-E53C-4434-AD5D-88DE733A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34FD7-25C8-4DFF-B6B4-5C5B65A4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DB74F-96DF-43B4-92B9-0FB26314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D91E-CB76-40F9-BAE1-9F89501C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F60BF-9B7B-4B9C-BDB9-2ECF6809F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ECE9C-8BD8-44AC-B5C8-0F4CEFBB0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99D70-836E-4E27-8E92-00693EFE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08B9D-A2A2-477C-8C75-AE721E1B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920E7-538A-4894-BAFD-FF99D339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A9D0F-C763-4865-A764-3368DE01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AF1C5-1E32-4241-908C-B2FD31978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2091B-B09B-4560-900B-B983FEB0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A627F-4BC7-4E6B-B1EB-E283A27C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2190F-4B96-4C8D-8A2B-BB3B9CAF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77ED6-96B6-4158-A042-0E50DC2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8EBFC-F89E-42D9-9501-59F3F24F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03782-B029-4761-AF8B-BF93DE082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2B719-3FF0-4A96-9AF6-681255D44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94A2E-A0F4-49F4-9151-CB0C729F437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B9FD-F9EE-478F-93E2-B1555153D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48E2D-5038-4862-96F2-61C03D9DA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E7E8-48CE-4A7B-AB8D-C2FFEEE1F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3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Medicaid Administration Line Item</a:t>
            </a:r>
            <a:br>
              <a:rPr lang="en-US" dirty="0" smtClean="0"/>
            </a:br>
            <a:r>
              <a:rPr lang="en-US" dirty="0" smtClean="0"/>
              <a:t>(in Millions)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4500476"/>
              </p:ext>
            </p:extLst>
          </p:nvPr>
        </p:nvGraphicFramePr>
        <p:xfrm>
          <a:off x="838200" y="2815114"/>
          <a:ext cx="5181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44721587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1642052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16376458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62391010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9584061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842483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Fixed Funding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Lapsing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Non-Lapsing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8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$6.2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$118.6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$123.3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$1.4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$6.6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$119.2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$124.8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$1.0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842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$7.8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$127.9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$134.3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$1.1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77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$136.4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$144.3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$1.3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31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$142.5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$3.4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7519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963211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74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Medicaid Services Line Item</a:t>
            </a:r>
            <a:br>
              <a:rPr lang="en-US" dirty="0" smtClean="0"/>
            </a:br>
            <a:r>
              <a:rPr lang="en-US" dirty="0" smtClean="0"/>
              <a:t>(in Millions)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2218464"/>
              </p:ext>
            </p:extLst>
          </p:nvPr>
        </p:nvGraphicFramePr>
        <p:xfrm>
          <a:off x="838200" y="2815114"/>
          <a:ext cx="5181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44721587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1642052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16376458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62391010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9584061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842483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Fixed Funding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Lapsing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Non-Lapsing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8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$430.6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$1,142.9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$1,554.9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$8.1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$602.7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$2,115.6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$2,667.2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$42.8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$8.2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842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$631.9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$2,278.1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$2,862.8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$36.4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$10.7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77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$715.2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$2,689.6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$3,310.3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$92.3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$2.1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31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$693.6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$3,178,4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$3,774.6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$79.5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$17.9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7519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085421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26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Children’s Health Insurance Program </a:t>
            </a:r>
            <a:br>
              <a:rPr lang="en-US" dirty="0" smtClean="0"/>
            </a:br>
            <a:r>
              <a:rPr lang="en-US" dirty="0" smtClean="0"/>
              <a:t>Line Item (in Millions)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455572"/>
              </p:ext>
            </p:extLst>
          </p:nvPr>
        </p:nvGraphicFramePr>
        <p:xfrm>
          <a:off x="838200" y="2815114"/>
          <a:ext cx="5181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44721587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41642052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16376458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62391010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9584061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842483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Fixed Funding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Lapsing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Non-Lapsing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8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$137.3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$137.2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$19.1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$138.0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$18.4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842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$11.4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$134.1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$134.1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77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$19.1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$139.3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$11.7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$0.0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31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$36.0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$106.3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$125.3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$14.6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$2.3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7519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94188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419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Medicaid Expansion Fund</a:t>
            </a:r>
            <a:br>
              <a:rPr lang="en-US" dirty="0" smtClean="0"/>
            </a:br>
            <a:r>
              <a:rPr lang="en-US" dirty="0" smtClean="0"/>
              <a:t>(in Millions)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108683"/>
              </p:ext>
            </p:extLst>
          </p:nvPr>
        </p:nvGraphicFramePr>
        <p:xfrm>
          <a:off x="838200" y="2888774"/>
          <a:ext cx="5181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03693562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4812761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47293794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728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Revenues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Expenditures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Balance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4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$0.7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$0.0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$0.7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9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$17.0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$11.6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$6.1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6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$94.4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$37.8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$62.7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05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2020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$125.8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$79.2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$109.3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47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2021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$122.9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$73.3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$158.9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169955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979904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48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Enhanced Medicaid Match </a:t>
            </a:r>
            <a:br>
              <a:rPr lang="en-US" dirty="0" smtClean="0"/>
            </a:br>
            <a:r>
              <a:rPr lang="en-US" dirty="0" smtClean="0"/>
              <a:t>Due to the MOE (in Millions)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9247419"/>
              </p:ext>
            </p:extLst>
          </p:nvPr>
        </p:nvGraphicFramePr>
        <p:xfrm>
          <a:off x="838200" y="1825625"/>
          <a:ext cx="518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75934811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156925028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260050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Fiscal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Enhancement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64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6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83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3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$49.9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19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$39.9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6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$44.1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2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$41.7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26853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063662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02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</TotalTime>
  <Words>341</Words>
  <Application>Microsoft Office PowerPoint</Application>
  <PresentationFormat>Widescreen</PresentationFormat>
  <Paragraphs>166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Medicaid Administration Line Item (in Millions)</vt:lpstr>
      <vt:lpstr>Medicaid Services Line Item (in Millions)</vt:lpstr>
      <vt:lpstr>Children’s Health Insurance Program  Line Item (in Millions)</vt:lpstr>
      <vt:lpstr>Medicaid Expansion Fund (in Millions)</vt:lpstr>
      <vt:lpstr>Enhanced Medicaid Match  Due to the MOE (in Millions)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Directors Office</dc:title>
  <dc:creator>Jake Hennessy</dc:creator>
  <cp:lastModifiedBy>Eric Grant</cp:lastModifiedBy>
  <cp:revision>65</cp:revision>
  <dcterms:created xsi:type="dcterms:W3CDTF">2021-08-27T20:15:50Z</dcterms:created>
  <dcterms:modified xsi:type="dcterms:W3CDTF">2021-10-20T00:22:55Z</dcterms:modified>
</cp:coreProperties>
</file>