
<file path=[Content_Types].xml><?xml version="1.0" encoding="utf-8"?>
<Types xmlns="http://schemas.openxmlformats.org/package/2006/content-types">
  <Default Extension="tmp"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71" r:id="rId4"/>
    <p:sldId id="273" r:id="rId5"/>
    <p:sldId id="277" r:id="rId6"/>
    <p:sldId id="276" r:id="rId7"/>
    <p:sldId id="278" r:id="rId8"/>
    <p:sldId id="274" r:id="rId9"/>
    <p:sldId id="275" r:id="rId10"/>
    <p:sldId id="2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3BA3FC2-0DFB-4DA9-BA18-8234221884F9}">
          <p14:sldIdLst>
            <p14:sldId id="266"/>
            <p14:sldId id="267"/>
            <p14:sldId id="271"/>
            <p14:sldId id="273"/>
            <p14:sldId id="277"/>
            <p14:sldId id="276"/>
            <p14:sldId id="278"/>
            <p14:sldId id="274"/>
            <p14:sldId id="275"/>
            <p14:sldId id="272"/>
          </p14:sldIdLst>
        </p14:section>
        <p14:section name="Untitled Section" id="{89EAF267-2DEF-4C00-8068-B24C57734E7D}">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DEE8"/>
    <a:srgbClr val="C8DE17"/>
    <a:srgbClr val="90C46B"/>
    <a:srgbClr val="297C5E"/>
    <a:srgbClr val="72C46B"/>
    <a:srgbClr val="5E9B65"/>
    <a:srgbClr val="31547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BC7AC8-2FBC-4DF7-8EF1-FDBCA198C376}" v="1" dt="2023-03-09T21:00:50.3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9" d="100"/>
          <a:sy n="79" d="100"/>
        </p:scale>
        <p:origin x="85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3/27/2023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4139129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3/27/2023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02252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3/27/2023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67652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3/27/2023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88529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3/27/2023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203504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3/27/2023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165674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3/27/2023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408134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3/27/2023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5341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3/27/2023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20470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3/27/2023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779587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3/27/2023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974023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729019"/>
            <a:ext cx="1051560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838200" y="2409572"/>
            <a:ext cx="10515600" cy="3123054"/>
          </a:xfrm>
          <a:prstGeom prst="rect">
            <a:avLst/>
          </a:prstGeom>
        </p:spPr>
        <p:txBody>
          <a:bodyPr vert="horz" lIns="91440" tIns="45720" rIns="91440" bIns="45720" rtlCol="0">
            <a:normAutofit/>
          </a:bodyPr>
          <a:lstStyle/>
          <a:p>
            <a:pPr lvl="0"/>
            <a:r>
              <a:rPr lang="en-US" dirty="0"/>
              <a:t>	Name</a:t>
            </a:r>
          </a:p>
          <a:p>
            <a:pPr lvl="0"/>
            <a:r>
              <a:rPr lang="en-US" dirty="0"/>
              <a:t>	Title</a:t>
            </a:r>
          </a:p>
          <a:p>
            <a:pPr lvl="0"/>
            <a:r>
              <a:rPr lang="en-US" dirty="0"/>
              <a:t>	Association for Utah Community Health</a:t>
            </a:r>
          </a:p>
          <a:p>
            <a:pPr lvl="0"/>
            <a:r>
              <a:rPr lang="en-US" dirty="0"/>
              <a:t>	Date</a:t>
            </a:r>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7194" y="5887616"/>
            <a:ext cx="2671548" cy="649589"/>
          </a:xfrm>
          <a:prstGeom prst="rect">
            <a:avLst/>
          </a:prstGeom>
        </p:spPr>
      </p:pic>
      <p:sp>
        <p:nvSpPr>
          <p:cNvPr id="8" name="Rectangle 7"/>
          <p:cNvSpPr/>
          <p:nvPr userDrawn="1"/>
        </p:nvSpPr>
        <p:spPr>
          <a:xfrm>
            <a:off x="0" y="0"/>
            <a:ext cx="12192000" cy="270588"/>
          </a:xfrm>
          <a:prstGeom prst="rect">
            <a:avLst/>
          </a:prstGeom>
          <a:solidFill>
            <a:srgbClr val="5E9B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6587412"/>
            <a:ext cx="12192000" cy="270588"/>
          </a:xfrm>
          <a:prstGeom prst="rect">
            <a:avLst/>
          </a:prstGeom>
          <a:solidFill>
            <a:srgbClr val="90C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267190"/>
            <a:ext cx="12192000" cy="45719"/>
          </a:xfrm>
          <a:prstGeom prst="rect">
            <a:avLst/>
          </a:prstGeom>
          <a:solidFill>
            <a:srgbClr val="C8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41693"/>
            <a:ext cx="12192000" cy="45719"/>
          </a:xfrm>
          <a:prstGeom prst="rect">
            <a:avLst/>
          </a:prstGeom>
          <a:solidFill>
            <a:srgbClr val="C8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9634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315470"/>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1547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1547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1547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1547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1547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mailto:rcraig@auch.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57950-5BAE-4B74-83C2-5E5BEA1631A9}"/>
              </a:ext>
            </a:extLst>
          </p:cNvPr>
          <p:cNvSpPr>
            <a:spLocks noGrp="1"/>
          </p:cNvSpPr>
          <p:nvPr>
            <p:ph type="title"/>
          </p:nvPr>
        </p:nvSpPr>
        <p:spPr>
          <a:xfrm>
            <a:off x="838200" y="2423348"/>
            <a:ext cx="10515600" cy="1325563"/>
          </a:xfrm>
        </p:spPr>
        <p:txBody>
          <a:bodyPr>
            <a:normAutofit fontScale="90000"/>
          </a:bodyPr>
          <a:lstStyle/>
          <a:p>
            <a:pPr algn="ctr"/>
            <a:r>
              <a:rPr lang="en-US" dirty="0"/>
              <a:t>End of the Public Health Emergency and Medicaid Continuous Coverage Unwinding Overview</a:t>
            </a:r>
          </a:p>
        </p:txBody>
      </p:sp>
      <p:sp>
        <p:nvSpPr>
          <p:cNvPr id="4" name="TextBox 3">
            <a:extLst>
              <a:ext uri="{FF2B5EF4-FFF2-40B4-BE49-F238E27FC236}">
                <a16:creationId xmlns:a16="http://schemas.microsoft.com/office/drawing/2014/main" id="{1960FEF3-3C29-4C27-929C-5D6034355B1B}"/>
              </a:ext>
            </a:extLst>
          </p:cNvPr>
          <p:cNvSpPr txBox="1"/>
          <p:nvPr/>
        </p:nvSpPr>
        <p:spPr>
          <a:xfrm>
            <a:off x="2328889" y="3759168"/>
            <a:ext cx="7534221" cy="707886"/>
          </a:xfrm>
          <a:prstGeom prst="rect">
            <a:avLst/>
          </a:prstGeom>
          <a:noFill/>
        </p:spPr>
        <p:txBody>
          <a:bodyPr wrap="square" rtlCol="0">
            <a:spAutoFit/>
          </a:bodyPr>
          <a:lstStyle/>
          <a:p>
            <a:pPr algn="ctr"/>
            <a:endParaRPr lang="en-US" sz="2000" dirty="0">
              <a:solidFill>
                <a:schemeClr val="bg2">
                  <a:lumMod val="10000"/>
                </a:schemeClr>
              </a:solidFill>
            </a:endParaRPr>
          </a:p>
          <a:p>
            <a:pPr algn="ctr"/>
            <a:r>
              <a:rPr lang="en-US" sz="2000" dirty="0">
                <a:solidFill>
                  <a:schemeClr val="bg2">
                    <a:lumMod val="10000"/>
                  </a:schemeClr>
                </a:solidFill>
              </a:rPr>
              <a:t>March 2023</a:t>
            </a:r>
          </a:p>
        </p:txBody>
      </p:sp>
    </p:spTree>
    <p:extLst>
      <p:ext uri="{BB962C8B-B14F-4D97-AF65-F5344CB8AC3E}">
        <p14:creationId xmlns:p14="http://schemas.microsoft.com/office/powerpoint/2010/main" val="3349227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1342-83EE-4A97-AF88-4D9520792A4C}"/>
              </a:ext>
            </a:extLst>
          </p:cNvPr>
          <p:cNvSpPr>
            <a:spLocks noGrp="1"/>
          </p:cNvSpPr>
          <p:nvPr>
            <p:ph type="title"/>
          </p:nvPr>
        </p:nvSpPr>
        <p:spPr>
          <a:xfrm>
            <a:off x="838200" y="331454"/>
            <a:ext cx="10515600" cy="1325563"/>
          </a:xfrm>
        </p:spPr>
        <p:txBody>
          <a:bodyPr/>
          <a:lstStyle/>
          <a:p>
            <a:pPr algn="ctr"/>
            <a:r>
              <a:rPr lang="en-US" dirty="0"/>
              <a:t>Next Steps</a:t>
            </a:r>
          </a:p>
        </p:txBody>
      </p:sp>
      <p:sp>
        <p:nvSpPr>
          <p:cNvPr id="3" name="Content Placeholder 2">
            <a:extLst>
              <a:ext uri="{FF2B5EF4-FFF2-40B4-BE49-F238E27FC236}">
                <a16:creationId xmlns:a16="http://schemas.microsoft.com/office/drawing/2014/main" id="{55BB798E-B34E-4D54-8F25-633B6BFB0A88}"/>
              </a:ext>
            </a:extLst>
          </p:cNvPr>
          <p:cNvSpPr>
            <a:spLocks noGrp="1"/>
          </p:cNvSpPr>
          <p:nvPr>
            <p:ph idx="1"/>
          </p:nvPr>
        </p:nvSpPr>
        <p:spPr>
          <a:xfrm>
            <a:off x="838200" y="1258958"/>
            <a:ext cx="10515600" cy="5267588"/>
          </a:xfrm>
        </p:spPr>
        <p:txBody>
          <a:bodyPr>
            <a:normAutofit fontScale="92500" lnSpcReduction="10000"/>
          </a:bodyPr>
          <a:lstStyle/>
          <a:p>
            <a:pPr marL="457200" indent="-457200">
              <a:buFont typeface="Arial" panose="020B0604020202020204" pitchFamily="34" charset="0"/>
              <a:buChar char="•"/>
            </a:pPr>
            <a:r>
              <a:rPr lang="en-US" dirty="0"/>
              <a:t>Encourage Medicaid members to update their contact information with DWS and be aware of their review date which has been uploaded to </a:t>
            </a:r>
            <a:r>
              <a:rPr lang="en-US" dirty="0" err="1"/>
              <a:t>MyCase</a:t>
            </a:r>
            <a:endParaRPr lang="en-US" dirty="0"/>
          </a:p>
          <a:p>
            <a:pPr marL="457200" indent="-457200">
              <a:buFont typeface="Arial" panose="020B0604020202020204" pitchFamily="34" charset="0"/>
              <a:buChar char="•"/>
            </a:pPr>
            <a:r>
              <a:rPr lang="en-US" dirty="0"/>
              <a:t>AUCH will continue to keep health centers updated with any information from DWS/Medicaid about unwinding </a:t>
            </a:r>
          </a:p>
          <a:p>
            <a:pPr marL="457200" indent="-457200">
              <a:buFont typeface="Arial" panose="020B0604020202020204" pitchFamily="34" charset="0"/>
              <a:buChar char="•"/>
            </a:pPr>
            <a:r>
              <a:rPr lang="en-US" dirty="0"/>
              <a:t>AUCH will coordinate with ACOs to get lists of individuals that will have their coverage terminate AND who are likely health center patients</a:t>
            </a:r>
          </a:p>
          <a:p>
            <a:pPr marL="1143000" lvl="1" indent="-457200"/>
            <a:r>
              <a:rPr lang="en-US" dirty="0"/>
              <a:t>This is the area where health centers can be of the most help, especially when it comes to connecting patients to the HIPS program when eligible. </a:t>
            </a:r>
          </a:p>
          <a:p>
            <a:pPr marL="457200" indent="-457200">
              <a:buFont typeface="Arial" panose="020B0604020202020204" pitchFamily="34" charset="0"/>
              <a:buChar char="•"/>
            </a:pPr>
            <a:r>
              <a:rPr lang="en-US" dirty="0"/>
              <a:t>Provide feedback (positive and negative) to AUCH to pass along to DWS/Medicaid. Both want to hear about roadblocks and pain points and address them the best they can.</a:t>
            </a:r>
          </a:p>
          <a:p>
            <a:pPr marL="457200" indent="-457200">
              <a:buFont typeface="Arial" panose="020B0604020202020204" pitchFamily="34" charset="0"/>
              <a:buChar char="•"/>
            </a:pPr>
            <a:r>
              <a:rPr lang="en-US" dirty="0"/>
              <a:t>For questions and concerns, please contact Rachel Craig, Government Affairs Manager (</a:t>
            </a:r>
            <a:r>
              <a:rPr lang="en-US" dirty="0">
                <a:hlinkClick r:id="rId2"/>
              </a:rPr>
              <a:t>rcraig@auch.org</a:t>
            </a:r>
            <a:r>
              <a:rPr lang="en-US" dirty="0"/>
              <a:t>). </a:t>
            </a:r>
          </a:p>
        </p:txBody>
      </p:sp>
    </p:spTree>
    <p:extLst>
      <p:ext uri="{BB962C8B-B14F-4D97-AF65-F5344CB8AC3E}">
        <p14:creationId xmlns:p14="http://schemas.microsoft.com/office/powerpoint/2010/main" val="329188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2302B-33EE-492C-98BC-49C72281CF3E}"/>
              </a:ext>
            </a:extLst>
          </p:cNvPr>
          <p:cNvSpPr>
            <a:spLocks noGrp="1"/>
          </p:cNvSpPr>
          <p:nvPr>
            <p:ph type="title"/>
          </p:nvPr>
        </p:nvSpPr>
        <p:spPr/>
        <p:txBody>
          <a:bodyPr/>
          <a:lstStyle/>
          <a:p>
            <a:pPr algn="ctr"/>
            <a:r>
              <a:rPr lang="en-US" dirty="0"/>
              <a:t>Background</a:t>
            </a:r>
          </a:p>
        </p:txBody>
      </p:sp>
      <p:sp>
        <p:nvSpPr>
          <p:cNvPr id="3" name="Content Placeholder 2">
            <a:extLst>
              <a:ext uri="{FF2B5EF4-FFF2-40B4-BE49-F238E27FC236}">
                <a16:creationId xmlns:a16="http://schemas.microsoft.com/office/drawing/2014/main" id="{6F560EF1-856C-4B14-9A4C-431E3F2C02FE}"/>
              </a:ext>
            </a:extLst>
          </p:cNvPr>
          <p:cNvSpPr>
            <a:spLocks noGrp="1"/>
          </p:cNvSpPr>
          <p:nvPr>
            <p:ph idx="1"/>
          </p:nvPr>
        </p:nvSpPr>
        <p:spPr>
          <a:xfrm>
            <a:off x="838200" y="1814051"/>
            <a:ext cx="10515600" cy="4173793"/>
          </a:xfrm>
        </p:spPr>
        <p:txBody>
          <a:bodyPr>
            <a:normAutofit fontScale="85000" lnSpcReduction="20000"/>
          </a:bodyPr>
          <a:lstStyle/>
          <a:p>
            <a:pPr marL="457200" indent="-457200">
              <a:buFont typeface="Arial" panose="020B0604020202020204" pitchFamily="34" charset="0"/>
              <a:buChar char="•"/>
            </a:pPr>
            <a:r>
              <a:rPr lang="en-US" dirty="0"/>
              <a:t>Medicaid members have had their cases “held open” since March 2020. This was a requirement for the state to receive increased FMAP rates during the COVID-19 pandemic.</a:t>
            </a:r>
          </a:p>
          <a:p>
            <a:pPr marL="1143000" lvl="1" indent="-457200"/>
            <a:r>
              <a:rPr lang="en-US" dirty="0"/>
              <a:t>As a result, the only Medicaid members who have their coverage terminated since March 2020 are those that have moved out of state, passed away, or specifically requested that Medicaid terminate their coverage</a:t>
            </a:r>
          </a:p>
          <a:p>
            <a:pPr marL="1143000" lvl="1" indent="-457200"/>
            <a:r>
              <a:rPr lang="en-US" dirty="0"/>
              <a:t>Although some members may have had their cases reviewed since March 2020, if they were found ineligible or did not respond to their review, their coverage was not terminated as it would have been during “normal times.” </a:t>
            </a:r>
          </a:p>
          <a:p>
            <a:pPr marL="457200" indent="-457200">
              <a:buFont typeface="Arial" panose="020B0604020202020204" pitchFamily="34" charset="0"/>
              <a:buChar char="•"/>
            </a:pPr>
            <a:r>
              <a:rPr lang="en-US" dirty="0"/>
              <a:t>Congress mandated that states begin to conducting reviews on Medicaid cases by April 1, 2023 and that ineligible cases begin to be closed by May 1, 2023. </a:t>
            </a:r>
          </a:p>
          <a:p>
            <a:pPr marL="457200" indent="-457200">
              <a:buFont typeface="Arial" panose="020B0604020202020204" pitchFamily="34" charset="0"/>
              <a:buChar char="•"/>
            </a:pPr>
            <a:r>
              <a:rPr lang="en-US" dirty="0"/>
              <a:t>States will have a 12-month period, starting April 1, 2023, to initiate all reviews. They will have a 14-month period, starting April 1, to finish all eligibility reviews and make a final determination on cases.  </a:t>
            </a:r>
          </a:p>
        </p:txBody>
      </p:sp>
    </p:spTree>
    <p:extLst>
      <p:ext uri="{BB962C8B-B14F-4D97-AF65-F5344CB8AC3E}">
        <p14:creationId xmlns:p14="http://schemas.microsoft.com/office/powerpoint/2010/main" val="876683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3D77-E126-4E25-A64A-9DC18AA8C500}"/>
              </a:ext>
            </a:extLst>
          </p:cNvPr>
          <p:cNvSpPr>
            <a:spLocks noGrp="1"/>
          </p:cNvSpPr>
          <p:nvPr>
            <p:ph type="title"/>
          </p:nvPr>
        </p:nvSpPr>
        <p:spPr/>
        <p:txBody>
          <a:bodyPr/>
          <a:lstStyle/>
          <a:p>
            <a:pPr algn="ctr"/>
            <a:r>
              <a:rPr lang="en-US" dirty="0"/>
              <a:t>Unwinding Process in Utah</a:t>
            </a:r>
          </a:p>
        </p:txBody>
      </p:sp>
      <p:sp>
        <p:nvSpPr>
          <p:cNvPr id="3" name="Content Placeholder 2">
            <a:extLst>
              <a:ext uri="{FF2B5EF4-FFF2-40B4-BE49-F238E27FC236}">
                <a16:creationId xmlns:a16="http://schemas.microsoft.com/office/drawing/2014/main" id="{7BCA7DCA-EFE2-49BA-AF4C-BC091240E1EF}"/>
              </a:ext>
            </a:extLst>
          </p:cNvPr>
          <p:cNvSpPr>
            <a:spLocks noGrp="1"/>
          </p:cNvSpPr>
          <p:nvPr>
            <p:ph idx="1"/>
          </p:nvPr>
        </p:nvSpPr>
        <p:spPr>
          <a:xfrm>
            <a:off x="838200" y="1755058"/>
            <a:ext cx="10515600" cy="4128907"/>
          </a:xfrm>
        </p:spPr>
        <p:txBody>
          <a:bodyPr>
            <a:normAutofit lnSpcReduction="10000"/>
          </a:bodyPr>
          <a:lstStyle/>
          <a:p>
            <a:pPr marL="457200" indent="-457200">
              <a:buFont typeface="Arial" panose="020B0604020202020204" pitchFamily="34" charset="0"/>
              <a:buChar char="•"/>
            </a:pPr>
            <a:r>
              <a:rPr lang="en-US" dirty="0"/>
              <a:t>The state began conducting eligibility reviews on March 1, 2023 and will terminate the first Medicaid cases on May 1, 2023 </a:t>
            </a:r>
          </a:p>
          <a:p>
            <a:pPr marL="457200" indent="-457200">
              <a:buFont typeface="Arial" panose="020B0604020202020204" pitchFamily="34" charset="0"/>
              <a:buChar char="•"/>
            </a:pPr>
            <a:r>
              <a:rPr lang="en-US" dirty="0"/>
              <a:t>Only those that complete an eligibility review and are determined ineligible will receive a “warm hand off” to the Marketplace</a:t>
            </a:r>
          </a:p>
          <a:p>
            <a:pPr marL="457200" indent="-457200">
              <a:buFont typeface="Arial" panose="020B0604020202020204" pitchFamily="34" charset="0"/>
              <a:buChar char="•"/>
            </a:pPr>
            <a:r>
              <a:rPr lang="en-US" dirty="0"/>
              <a:t>If a member does not complete their review or does not respond to a review, their information will not be passed along to the Marketplace after their coverage is terminated </a:t>
            </a:r>
          </a:p>
          <a:p>
            <a:pPr marL="1143000" lvl="1" indent="-457200"/>
            <a:r>
              <a:rPr lang="en-US" dirty="0"/>
              <a:t>These cases will be the most at risk of remaining uninsured after their Medicaid coverage terminates. </a:t>
            </a:r>
          </a:p>
          <a:p>
            <a:pPr marL="1143000" lvl="1" indent="-457200"/>
            <a:r>
              <a:rPr lang="en-US" dirty="0"/>
              <a:t>AUCH will help facilitate getting lists of these individuals that may be health center patients to help maintain coverage for these cases</a:t>
            </a:r>
          </a:p>
        </p:txBody>
      </p:sp>
    </p:spTree>
    <p:extLst>
      <p:ext uri="{BB962C8B-B14F-4D97-AF65-F5344CB8AC3E}">
        <p14:creationId xmlns:p14="http://schemas.microsoft.com/office/powerpoint/2010/main" val="399485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3D77-E126-4E25-A64A-9DC18AA8C500}"/>
              </a:ext>
            </a:extLst>
          </p:cNvPr>
          <p:cNvSpPr>
            <a:spLocks noGrp="1"/>
          </p:cNvSpPr>
          <p:nvPr>
            <p:ph type="title"/>
          </p:nvPr>
        </p:nvSpPr>
        <p:spPr/>
        <p:txBody>
          <a:bodyPr/>
          <a:lstStyle/>
          <a:p>
            <a:pPr algn="ctr"/>
            <a:r>
              <a:rPr lang="en-US" dirty="0"/>
              <a:t>Ex-</a:t>
            </a:r>
            <a:r>
              <a:rPr lang="en-US" dirty="0" err="1"/>
              <a:t>Parte</a:t>
            </a:r>
            <a:r>
              <a:rPr lang="en-US" dirty="0"/>
              <a:t> Reviews</a:t>
            </a:r>
          </a:p>
        </p:txBody>
      </p:sp>
      <p:sp>
        <p:nvSpPr>
          <p:cNvPr id="3" name="Content Placeholder 2">
            <a:extLst>
              <a:ext uri="{FF2B5EF4-FFF2-40B4-BE49-F238E27FC236}">
                <a16:creationId xmlns:a16="http://schemas.microsoft.com/office/drawing/2014/main" id="{7BCA7DCA-EFE2-49BA-AF4C-BC091240E1EF}"/>
              </a:ext>
            </a:extLst>
          </p:cNvPr>
          <p:cNvSpPr>
            <a:spLocks noGrp="1"/>
          </p:cNvSpPr>
          <p:nvPr>
            <p:ph idx="1"/>
          </p:nvPr>
        </p:nvSpPr>
        <p:spPr>
          <a:xfrm>
            <a:off x="1" y="1696066"/>
            <a:ext cx="12005186" cy="4095134"/>
          </a:xfrm>
        </p:spPr>
        <p:txBody>
          <a:bodyPr>
            <a:normAutofit/>
          </a:bodyPr>
          <a:lstStyle/>
          <a:p>
            <a:pPr marL="457200" indent="-457200">
              <a:buFont typeface="Arial" panose="020B0604020202020204" pitchFamily="34" charset="0"/>
              <a:buChar char="•"/>
            </a:pPr>
            <a:r>
              <a:rPr lang="en-US" dirty="0"/>
              <a:t>Whenever possible, DWS will attempt to conduct an ex-</a:t>
            </a:r>
            <a:r>
              <a:rPr lang="en-US" dirty="0" err="1"/>
              <a:t>parte</a:t>
            </a:r>
            <a:r>
              <a:rPr lang="en-US" dirty="0"/>
              <a:t> review </a:t>
            </a:r>
          </a:p>
          <a:p>
            <a:pPr marL="1143000" lvl="1" indent="-457200"/>
            <a:r>
              <a:rPr lang="en-US" dirty="0"/>
              <a:t>Ex-</a:t>
            </a:r>
            <a:r>
              <a:rPr lang="en-US" dirty="0" err="1"/>
              <a:t>parte</a:t>
            </a:r>
            <a:r>
              <a:rPr lang="en-US" dirty="0"/>
              <a:t> reviews are completed with eligibility information that is already available to DWS. </a:t>
            </a:r>
          </a:p>
          <a:p>
            <a:pPr marL="1143000" lvl="1" indent="-457200"/>
            <a:r>
              <a:rPr lang="en-US" dirty="0"/>
              <a:t>Should a member be determined eligible via an ex-</a:t>
            </a:r>
            <a:r>
              <a:rPr lang="en-US" dirty="0" err="1"/>
              <a:t>parte</a:t>
            </a:r>
            <a:r>
              <a:rPr lang="en-US" dirty="0"/>
              <a:t> review, they will not have to complete a full review and will receive a letter from DWS stating that they have been determined eligible for another year of Medicaid coverage. </a:t>
            </a:r>
          </a:p>
          <a:p>
            <a:pPr marL="1600200" lvl="2" indent="-457200"/>
            <a:r>
              <a:rPr lang="en-US" dirty="0"/>
              <a:t>Members will not need to respond to this notification to continue coverage</a:t>
            </a:r>
            <a:r>
              <a:rPr lang="en-US" sz="1600" dirty="0"/>
              <a:t>.</a:t>
            </a:r>
          </a:p>
          <a:p>
            <a:endParaRPr lang="en-US" dirty="0"/>
          </a:p>
        </p:txBody>
      </p:sp>
    </p:spTree>
    <p:extLst>
      <p:ext uri="{BB962C8B-B14F-4D97-AF65-F5344CB8AC3E}">
        <p14:creationId xmlns:p14="http://schemas.microsoft.com/office/powerpoint/2010/main" val="17503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2EAEC-DE1A-382E-18C6-167CC66189CC}"/>
              </a:ext>
            </a:extLst>
          </p:cNvPr>
          <p:cNvSpPr>
            <a:spLocks noGrp="1"/>
          </p:cNvSpPr>
          <p:nvPr>
            <p:ph type="title"/>
          </p:nvPr>
        </p:nvSpPr>
        <p:spPr/>
        <p:txBody>
          <a:bodyPr/>
          <a:lstStyle/>
          <a:p>
            <a:pPr algn="ctr"/>
            <a:r>
              <a:rPr lang="en-US" dirty="0"/>
              <a:t>Prioritization of Cases</a:t>
            </a:r>
          </a:p>
        </p:txBody>
      </p:sp>
      <p:sp>
        <p:nvSpPr>
          <p:cNvPr id="3" name="Content Placeholder 2">
            <a:extLst>
              <a:ext uri="{FF2B5EF4-FFF2-40B4-BE49-F238E27FC236}">
                <a16:creationId xmlns:a16="http://schemas.microsoft.com/office/drawing/2014/main" id="{765E8B47-CCF9-9C6C-F673-091574560BBF}"/>
              </a:ext>
            </a:extLst>
          </p:cNvPr>
          <p:cNvSpPr>
            <a:spLocks noGrp="1"/>
          </p:cNvSpPr>
          <p:nvPr>
            <p:ph idx="1"/>
          </p:nvPr>
        </p:nvSpPr>
        <p:spPr>
          <a:xfrm>
            <a:off x="838200" y="1696277"/>
            <a:ext cx="10515600" cy="3823096"/>
          </a:xfrm>
        </p:spPr>
        <p:txBody>
          <a:bodyPr/>
          <a:lstStyle/>
          <a:p>
            <a:pPr marL="457200" indent="-457200">
              <a:buFont typeface="Arial" panose="020B0604020202020204" pitchFamily="34" charset="0"/>
              <a:buChar char="•"/>
            </a:pPr>
            <a:r>
              <a:rPr lang="en-US" dirty="0"/>
              <a:t>DWS will prioritize reviewing cases that have “known eligibility issues” (10%)</a:t>
            </a:r>
          </a:p>
          <a:p>
            <a:pPr marL="1143000" lvl="1" indent="-457200"/>
            <a:r>
              <a:rPr lang="en-US" dirty="0"/>
              <a:t>These include cases that were reviewed between March 2020 to February 2023 that were determined ineligible but coverage was not terminated </a:t>
            </a:r>
          </a:p>
          <a:p>
            <a:pPr marL="457200" indent="-457200">
              <a:buFont typeface="Arial" panose="020B0604020202020204" pitchFamily="34" charset="0"/>
              <a:buChar char="•"/>
            </a:pPr>
            <a:r>
              <a:rPr lang="en-US" dirty="0"/>
              <a:t>Cases that have had no review conducted (90%) </a:t>
            </a:r>
          </a:p>
          <a:p>
            <a:pPr marL="1143000" lvl="1" indent="-457200"/>
            <a:r>
              <a:rPr lang="en-US" dirty="0"/>
              <a:t>Length of time held open</a:t>
            </a:r>
          </a:p>
          <a:p>
            <a:pPr marL="1143000" lvl="1" indent="-457200"/>
            <a:r>
              <a:rPr lang="en-US" dirty="0"/>
              <a:t>Utilization of medical services</a:t>
            </a:r>
          </a:p>
          <a:p>
            <a:pPr marL="1143000" lvl="1" indent="-457200"/>
            <a:r>
              <a:rPr lang="en-US" dirty="0"/>
              <a:t>Broad mix of programs</a:t>
            </a:r>
          </a:p>
          <a:p>
            <a:pPr marL="457200" indent="-457200">
              <a:buFont typeface="Arial" panose="020B0604020202020204" pitchFamily="34" charset="0"/>
              <a:buChar char="•"/>
            </a:pPr>
            <a:r>
              <a:rPr lang="en-US" dirty="0"/>
              <a:t>Emergency Medicaid</a:t>
            </a:r>
          </a:p>
          <a:p>
            <a:pPr marL="1143000" lvl="1" indent="-457200"/>
            <a:endParaRPr lang="en-US" dirty="0"/>
          </a:p>
        </p:txBody>
      </p:sp>
    </p:spTree>
    <p:extLst>
      <p:ext uri="{BB962C8B-B14F-4D97-AF65-F5344CB8AC3E}">
        <p14:creationId xmlns:p14="http://schemas.microsoft.com/office/powerpoint/2010/main" val="405970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480D3-4589-3F0B-5E2C-9FB1B2E7E450}"/>
              </a:ext>
            </a:extLst>
          </p:cNvPr>
          <p:cNvSpPr>
            <a:spLocks noGrp="1"/>
          </p:cNvSpPr>
          <p:nvPr>
            <p:ph type="title"/>
          </p:nvPr>
        </p:nvSpPr>
        <p:spPr/>
        <p:txBody>
          <a:bodyPr/>
          <a:lstStyle/>
          <a:p>
            <a:pPr algn="ctr"/>
            <a:r>
              <a:rPr lang="en-US" dirty="0"/>
              <a:t>Emergency Medicaid </a:t>
            </a:r>
          </a:p>
        </p:txBody>
      </p:sp>
      <p:sp>
        <p:nvSpPr>
          <p:cNvPr id="3" name="Content Placeholder 2">
            <a:extLst>
              <a:ext uri="{FF2B5EF4-FFF2-40B4-BE49-F238E27FC236}">
                <a16:creationId xmlns:a16="http://schemas.microsoft.com/office/drawing/2014/main" id="{EAAD3005-6B47-CDB4-5FE3-325B85AC1497}"/>
              </a:ext>
            </a:extLst>
          </p:cNvPr>
          <p:cNvSpPr>
            <a:spLocks noGrp="1"/>
          </p:cNvSpPr>
          <p:nvPr>
            <p:ph idx="1"/>
          </p:nvPr>
        </p:nvSpPr>
        <p:spPr>
          <a:xfrm>
            <a:off x="838200" y="1895061"/>
            <a:ext cx="10515600" cy="3637565"/>
          </a:xfrm>
        </p:spPr>
        <p:txBody>
          <a:bodyPr>
            <a:normAutofit/>
          </a:bodyPr>
          <a:lstStyle/>
          <a:p>
            <a:pPr marL="457200" indent="-457200">
              <a:buFont typeface="Arial" panose="020B0604020202020204" pitchFamily="34" charset="0"/>
              <a:buChar char="•"/>
            </a:pPr>
            <a:r>
              <a:rPr lang="en-US" dirty="0"/>
              <a:t>Those currently enrolled in Emergency Medicaid should notify DWS ASAP if they have had a change in immigration status since March 2020 that would make them eligible for full Medicaid benefits </a:t>
            </a:r>
          </a:p>
          <a:p>
            <a:pPr marL="457200" indent="-457200">
              <a:buFont typeface="Arial" panose="020B0604020202020204" pitchFamily="34" charset="0"/>
              <a:buChar char="•"/>
            </a:pPr>
            <a:r>
              <a:rPr lang="en-US" dirty="0"/>
              <a:t>Health centers are encouraged to inform Emergency Medicaid members that a change in immigration status would qualify them for full benefits </a:t>
            </a:r>
          </a:p>
        </p:txBody>
      </p:sp>
    </p:spTree>
    <p:extLst>
      <p:ext uri="{BB962C8B-B14F-4D97-AF65-F5344CB8AC3E}">
        <p14:creationId xmlns:p14="http://schemas.microsoft.com/office/powerpoint/2010/main" val="1179580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7CC9A-8741-2D21-6D4C-50780A5A00A0}"/>
              </a:ext>
            </a:extLst>
          </p:cNvPr>
          <p:cNvSpPr>
            <a:spLocks noGrp="1"/>
          </p:cNvSpPr>
          <p:nvPr>
            <p:ph type="title"/>
          </p:nvPr>
        </p:nvSpPr>
        <p:spPr/>
        <p:txBody>
          <a:bodyPr/>
          <a:lstStyle/>
          <a:p>
            <a:pPr algn="ctr"/>
            <a:r>
              <a:rPr lang="en-US" dirty="0"/>
              <a:t>Unwinding Special Enrollment Period (SEP)</a:t>
            </a:r>
          </a:p>
        </p:txBody>
      </p:sp>
      <p:sp>
        <p:nvSpPr>
          <p:cNvPr id="3" name="Content Placeholder 2">
            <a:extLst>
              <a:ext uri="{FF2B5EF4-FFF2-40B4-BE49-F238E27FC236}">
                <a16:creationId xmlns:a16="http://schemas.microsoft.com/office/drawing/2014/main" id="{D26504DE-DF69-69AA-6127-C25FB3427F67}"/>
              </a:ext>
            </a:extLst>
          </p:cNvPr>
          <p:cNvSpPr>
            <a:spLocks noGrp="1"/>
          </p:cNvSpPr>
          <p:nvPr>
            <p:ph idx="1"/>
          </p:nvPr>
        </p:nvSpPr>
        <p:spPr>
          <a:xfrm>
            <a:off x="838200" y="2054582"/>
            <a:ext cx="10515600" cy="3478044"/>
          </a:xfrm>
        </p:spPr>
        <p:txBody>
          <a:bodyPr>
            <a:normAutofit/>
          </a:bodyPr>
          <a:lstStyle/>
          <a:p>
            <a:pPr marL="457200" indent="-457200">
              <a:buFont typeface="Arial" panose="020B0604020202020204" pitchFamily="34" charset="0"/>
              <a:buChar char="•"/>
            </a:pPr>
            <a:r>
              <a:rPr lang="en-US" dirty="0"/>
              <a:t>CMS has announced that there will be a SEP for consumers that lose Medicaid coverage due to unwinding</a:t>
            </a:r>
          </a:p>
          <a:p>
            <a:pPr marL="457200" indent="-457200">
              <a:buFont typeface="Arial" panose="020B0604020202020204" pitchFamily="34" charset="0"/>
              <a:buChar char="•"/>
            </a:pPr>
            <a:r>
              <a:rPr lang="en-US" dirty="0"/>
              <a:t>Consumers that submit a new application on HealthCare.gov between 3/31/23 and 7/31/24 and attest to a last date of Medicaid coverage within that time frame will be eligible to enroll during this SEP</a:t>
            </a:r>
          </a:p>
          <a:p>
            <a:pPr marL="457200" indent="-457200">
              <a:buFont typeface="Arial" panose="020B0604020202020204" pitchFamily="34" charset="0"/>
              <a:buChar char="•"/>
            </a:pPr>
            <a:r>
              <a:rPr lang="en-US" dirty="0"/>
              <a:t>Consumers will have 60 days from when their application is submitted to select a Marketplace plan</a:t>
            </a:r>
          </a:p>
        </p:txBody>
      </p:sp>
    </p:spTree>
    <p:extLst>
      <p:ext uri="{BB962C8B-B14F-4D97-AF65-F5344CB8AC3E}">
        <p14:creationId xmlns:p14="http://schemas.microsoft.com/office/powerpoint/2010/main" val="2710177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3D77-E126-4E25-A64A-9DC18AA8C500}"/>
              </a:ext>
            </a:extLst>
          </p:cNvPr>
          <p:cNvSpPr>
            <a:spLocks noGrp="1"/>
          </p:cNvSpPr>
          <p:nvPr>
            <p:ph type="title"/>
          </p:nvPr>
        </p:nvSpPr>
        <p:spPr>
          <a:xfrm>
            <a:off x="838200" y="465250"/>
            <a:ext cx="10515600" cy="1325563"/>
          </a:xfrm>
        </p:spPr>
        <p:txBody>
          <a:bodyPr/>
          <a:lstStyle/>
          <a:p>
            <a:pPr algn="ctr"/>
            <a:r>
              <a:rPr lang="en-US" dirty="0"/>
              <a:t>Resources from Utah Medicaid/DWS</a:t>
            </a:r>
          </a:p>
        </p:txBody>
      </p:sp>
      <p:sp>
        <p:nvSpPr>
          <p:cNvPr id="3" name="Content Placeholder 2">
            <a:extLst>
              <a:ext uri="{FF2B5EF4-FFF2-40B4-BE49-F238E27FC236}">
                <a16:creationId xmlns:a16="http://schemas.microsoft.com/office/drawing/2014/main" id="{7BCA7DCA-EFE2-49BA-AF4C-BC091240E1EF}"/>
              </a:ext>
            </a:extLst>
          </p:cNvPr>
          <p:cNvSpPr>
            <a:spLocks noGrp="1"/>
          </p:cNvSpPr>
          <p:nvPr>
            <p:ph idx="1"/>
          </p:nvPr>
        </p:nvSpPr>
        <p:spPr>
          <a:xfrm>
            <a:off x="4067908" y="1790813"/>
            <a:ext cx="7285892" cy="4128907"/>
          </a:xfrm>
        </p:spPr>
        <p:txBody>
          <a:bodyPr>
            <a:normAutofit/>
          </a:bodyPr>
          <a:lstStyle/>
          <a:p>
            <a:pPr marL="457200" indent="-457200">
              <a:buFont typeface="Arial" panose="020B0604020202020204" pitchFamily="34" charset="0"/>
              <a:buChar char="•"/>
            </a:pPr>
            <a:r>
              <a:rPr lang="en-US" dirty="0"/>
              <a:t>Utah Medicaid/DWS has uploaded are their resources relating to the unwinding process at </a:t>
            </a:r>
            <a:r>
              <a:rPr lang="en-US" b="1" dirty="0"/>
              <a:t>Medicaid.Utah.gov/unwinding</a:t>
            </a:r>
          </a:p>
          <a:p>
            <a:pPr marL="1143000" lvl="1" indent="-457200"/>
            <a:r>
              <a:rPr lang="en-US" dirty="0"/>
              <a:t>This includes communications and notifications sent to members, provider and partner communications such and information flyers and talking points, and an unwinding dashboard that will track key metrics relating to the process. </a:t>
            </a:r>
          </a:p>
        </p:txBody>
      </p:sp>
      <p:pic>
        <p:nvPicPr>
          <p:cNvPr id="5" name="Picture 4" descr="A screenshot of a computer&#10;&#10;Description automatically generated with low confidence">
            <a:extLst>
              <a:ext uri="{FF2B5EF4-FFF2-40B4-BE49-F238E27FC236}">
                <a16:creationId xmlns:a16="http://schemas.microsoft.com/office/drawing/2014/main" id="{0067A4B8-C507-686B-39B4-F7B67893FC81}"/>
              </a:ext>
            </a:extLst>
          </p:cNvPr>
          <p:cNvPicPr>
            <a:picLocks noChangeAspect="1"/>
          </p:cNvPicPr>
          <p:nvPr/>
        </p:nvPicPr>
        <p:blipFill rotWithShape="1">
          <a:blip r:embed="rId2">
            <a:extLst>
              <a:ext uri="{28A0092B-C50C-407E-A947-70E740481C1C}">
                <a14:useLocalDpi xmlns:a14="http://schemas.microsoft.com/office/drawing/2010/main" val="0"/>
              </a:ext>
            </a:extLst>
          </a:blip>
          <a:srcRect l="34929" t="17167" r="34886" b="16035"/>
          <a:stretch/>
        </p:blipFill>
        <p:spPr>
          <a:xfrm>
            <a:off x="580292" y="1584369"/>
            <a:ext cx="2936632" cy="4247428"/>
          </a:xfrm>
          <a:prstGeom prst="rect">
            <a:avLst/>
          </a:prstGeom>
        </p:spPr>
      </p:pic>
    </p:spTree>
    <p:extLst>
      <p:ext uri="{BB962C8B-B14F-4D97-AF65-F5344CB8AC3E}">
        <p14:creationId xmlns:p14="http://schemas.microsoft.com/office/powerpoint/2010/main" val="367062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3D77-E126-4E25-A64A-9DC18AA8C500}"/>
              </a:ext>
            </a:extLst>
          </p:cNvPr>
          <p:cNvSpPr>
            <a:spLocks noGrp="1"/>
          </p:cNvSpPr>
          <p:nvPr>
            <p:ph type="title"/>
          </p:nvPr>
        </p:nvSpPr>
        <p:spPr/>
        <p:txBody>
          <a:bodyPr/>
          <a:lstStyle/>
          <a:p>
            <a:pPr algn="ctr"/>
            <a:r>
              <a:rPr lang="en-US" dirty="0"/>
              <a:t>Other Considerations</a:t>
            </a:r>
          </a:p>
        </p:txBody>
      </p:sp>
      <p:sp>
        <p:nvSpPr>
          <p:cNvPr id="3" name="Content Placeholder 2">
            <a:extLst>
              <a:ext uri="{FF2B5EF4-FFF2-40B4-BE49-F238E27FC236}">
                <a16:creationId xmlns:a16="http://schemas.microsoft.com/office/drawing/2014/main" id="{7BCA7DCA-EFE2-49BA-AF4C-BC091240E1EF}"/>
              </a:ext>
            </a:extLst>
          </p:cNvPr>
          <p:cNvSpPr>
            <a:spLocks noGrp="1"/>
          </p:cNvSpPr>
          <p:nvPr>
            <p:ph idx="1"/>
          </p:nvPr>
        </p:nvSpPr>
        <p:spPr>
          <a:xfrm>
            <a:off x="838200" y="1755058"/>
            <a:ext cx="10515600" cy="4128907"/>
          </a:xfrm>
        </p:spPr>
        <p:txBody>
          <a:bodyPr>
            <a:normAutofit lnSpcReduction="10000"/>
          </a:bodyPr>
          <a:lstStyle/>
          <a:p>
            <a:pPr marL="457200" indent="-457200">
              <a:buFont typeface="Arial" panose="020B0604020202020204" pitchFamily="34" charset="0"/>
              <a:buChar char="•"/>
            </a:pPr>
            <a:r>
              <a:rPr lang="en-US" dirty="0"/>
              <a:t>Quarterly CHIP premiums will resume between May 1, 2023 and July 1, 2023. CHIP members have already received notification from DWS. </a:t>
            </a:r>
          </a:p>
          <a:p>
            <a:pPr marL="1143000" lvl="1" indent="-457200"/>
            <a:r>
              <a:rPr lang="en-US" dirty="0"/>
              <a:t>Will be split into three different groups, with premiums resuming May 1, June 1, and July 1, 2023 depending on the group the member is in. </a:t>
            </a:r>
          </a:p>
          <a:p>
            <a:pPr marL="457200" indent="-457200">
              <a:buFont typeface="Arial" panose="020B0604020202020204" pitchFamily="34" charset="0"/>
              <a:buChar char="•"/>
            </a:pPr>
            <a:r>
              <a:rPr lang="en-US" dirty="0"/>
              <a:t>COVID-19 Group Coverage, which is a small, limited, Medicaid coverage for just COVID-19 testing and vaccination will automatically terminate on May 11, 2023. </a:t>
            </a:r>
          </a:p>
          <a:p>
            <a:pPr marL="457200" indent="-457200">
              <a:buFont typeface="Arial" panose="020B0604020202020204" pitchFamily="34" charset="0"/>
              <a:buChar char="•"/>
            </a:pPr>
            <a:r>
              <a:rPr lang="en-US" dirty="0"/>
              <a:t>“Medically Needy” members will have their monthly spenddowns will be required following their first renewal </a:t>
            </a:r>
          </a:p>
        </p:txBody>
      </p:sp>
    </p:spTree>
    <p:extLst>
      <p:ext uri="{BB962C8B-B14F-4D97-AF65-F5344CB8AC3E}">
        <p14:creationId xmlns:p14="http://schemas.microsoft.com/office/powerpoint/2010/main" val="2572895485"/>
      </p:ext>
    </p:extLst>
  </p:cSld>
  <p:clrMapOvr>
    <a:masterClrMapping/>
  </p:clrMapOvr>
</p:sld>
</file>

<file path=ppt/theme/theme1.xml><?xml version="1.0" encoding="utf-8"?>
<a:theme xmlns:a="http://schemas.openxmlformats.org/drawingml/2006/main" name="Office Theme">
  <a:themeElements>
    <a:clrScheme name="Custom 1">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6AADA7DD7C754D84A1F12F2E7A3AF1" ma:contentTypeVersion="17" ma:contentTypeDescription="Create a new document." ma:contentTypeScope="" ma:versionID="4106f2b454f1deb014fb8d1aea6a6513">
  <xsd:schema xmlns:xsd="http://www.w3.org/2001/XMLSchema" xmlns:xs="http://www.w3.org/2001/XMLSchema" xmlns:p="http://schemas.microsoft.com/office/2006/metadata/properties" xmlns:ns2="04b44a28-9832-471d-a064-d88ab0f73439" xmlns:ns3="e58782d5-b824-4948-912d-54c7408b6e5e" targetNamespace="http://schemas.microsoft.com/office/2006/metadata/properties" ma:root="true" ma:fieldsID="2b92165b78ec97d6c686014b2b97454b" ns2:_="" ns3:_="">
    <xsd:import namespace="04b44a28-9832-471d-a064-d88ab0f73439"/>
    <xsd:import namespace="e58782d5-b824-4948-912d-54c7408b6e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DateandTim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b44a28-9832-471d-a064-d88ab0f734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DateandTime" ma:index="20" nillable="true" ma:displayName="Date and Time" ma:format="DateTime" ma:internalName="DateandTime">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ae59b93-c8c9-41ec-be86-5438ca9d2e7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58782d5-b824-4948-912d-54c7408b6e5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c1bbecb8-9631-4446-8d4a-5bb770ad2800}" ma:internalName="TaxCatchAll" ma:showField="CatchAllData" ma:web="e58782d5-b824-4948-912d-54c7408b6e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EB7E8E-8A2A-4B23-9EE1-0F7796F9C37A}"/>
</file>

<file path=customXml/itemProps2.xml><?xml version="1.0" encoding="utf-8"?>
<ds:datastoreItem xmlns:ds="http://schemas.openxmlformats.org/officeDocument/2006/customXml" ds:itemID="{40E19F43-EFDD-442F-9E45-F7C13B912A8D}"/>
</file>

<file path=docProps/app.xml><?xml version="1.0" encoding="utf-8"?>
<Properties xmlns="http://schemas.openxmlformats.org/officeDocument/2006/extended-properties" xmlns:vt="http://schemas.openxmlformats.org/officeDocument/2006/docPropsVTypes">
  <Template>TC103457464[[fn=Dividend]]</Template>
  <TotalTime>18488</TotalTime>
  <Words>902</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End of the Public Health Emergency and Medicaid Continuous Coverage Unwinding Overview</vt:lpstr>
      <vt:lpstr>Background</vt:lpstr>
      <vt:lpstr>Unwinding Process in Utah</vt:lpstr>
      <vt:lpstr>Ex-Parte Reviews</vt:lpstr>
      <vt:lpstr>Prioritization of Cases</vt:lpstr>
      <vt:lpstr>Emergency Medicaid </vt:lpstr>
      <vt:lpstr>Unwinding Special Enrollment Period (SEP)</vt:lpstr>
      <vt:lpstr>Resources from Utah Medicaid/DWS</vt:lpstr>
      <vt:lpstr>Other Considerations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Marans</dc:creator>
  <cp:lastModifiedBy>Kaitlynn Drollinger</cp:lastModifiedBy>
  <cp:revision>13</cp:revision>
  <dcterms:created xsi:type="dcterms:W3CDTF">2014-01-31T22:40:43Z</dcterms:created>
  <dcterms:modified xsi:type="dcterms:W3CDTF">2023-03-27T16:49:38Z</dcterms:modified>
</cp:coreProperties>
</file>