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EE8"/>
    <a:srgbClr val="C8DE17"/>
    <a:srgbClr val="90C46B"/>
    <a:srgbClr val="297C5E"/>
    <a:srgbClr val="72C46B"/>
    <a:srgbClr val="5E9B65"/>
    <a:srgbClr val="31547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7" autoAdjust="0"/>
    <p:restoredTop sz="94660"/>
  </p:normalViewPr>
  <p:slideViewPr>
    <p:cSldViewPr snapToGrid="0">
      <p:cViewPr varScale="1">
        <p:scale>
          <a:sx n="102" d="100"/>
          <a:sy n="102" d="100"/>
        </p:scale>
        <p:origin x="90" y="1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13912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02252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676526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88529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203504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16567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408134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5341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20470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3779587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4813041" y="4852988"/>
            <a:ext cx="2743200" cy="365125"/>
          </a:xfrm>
          <a:prstGeom prst="rect">
            <a:avLst/>
          </a:prstGeom>
        </p:spPr>
        <p:txBody>
          <a:bodyPr/>
          <a:lstStyle/>
          <a:p>
            <a:fld id="{5700E3F4-6A2A-4CF7-9AF2-BDAD0B73F4B1}" type="datetimeFigureOut">
              <a:rPr lang="en-US" smtClean="0"/>
              <a:t>9/14/2020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9EFEF00F-47B8-4F1C-B571-740E3A321D39}" type="slidenum">
              <a:rPr lang="en-US" smtClean="0"/>
              <a:t>‹#›</a:t>
            </a:fld>
            <a:endParaRPr lang="en-US"/>
          </a:p>
        </p:txBody>
      </p:sp>
    </p:spTree>
    <p:extLst>
      <p:ext uri="{BB962C8B-B14F-4D97-AF65-F5344CB8AC3E}">
        <p14:creationId xmlns:p14="http://schemas.microsoft.com/office/powerpoint/2010/main" val="1974023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29019"/>
            <a:ext cx="1051560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838200" y="2409572"/>
            <a:ext cx="10515600" cy="3123054"/>
          </a:xfrm>
          <a:prstGeom prst="rect">
            <a:avLst/>
          </a:prstGeom>
        </p:spPr>
        <p:txBody>
          <a:bodyPr vert="horz" lIns="91440" tIns="45720" rIns="91440" bIns="45720" rtlCol="0">
            <a:normAutofit/>
          </a:bodyPr>
          <a:lstStyle/>
          <a:p>
            <a:pPr lvl="0"/>
            <a:r>
              <a:rPr lang="en-US" dirty="0"/>
              <a:t>	Name</a:t>
            </a:r>
          </a:p>
          <a:p>
            <a:pPr lvl="0"/>
            <a:r>
              <a:rPr lang="en-US" dirty="0"/>
              <a:t>	Title</a:t>
            </a:r>
          </a:p>
          <a:p>
            <a:pPr lvl="0"/>
            <a:r>
              <a:rPr lang="en-US" dirty="0"/>
              <a:t>	Association for Utah Community Health</a:t>
            </a:r>
          </a:p>
          <a:p>
            <a:pPr lvl="0"/>
            <a:r>
              <a:rPr lang="en-US" dirty="0"/>
              <a:t>	Date</a:t>
            </a: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7194" y="5887616"/>
            <a:ext cx="2671548" cy="649589"/>
          </a:xfrm>
          <a:prstGeom prst="rect">
            <a:avLst/>
          </a:prstGeom>
        </p:spPr>
      </p:pic>
      <p:sp>
        <p:nvSpPr>
          <p:cNvPr id="8" name="Rectangle 7"/>
          <p:cNvSpPr/>
          <p:nvPr userDrawn="1"/>
        </p:nvSpPr>
        <p:spPr>
          <a:xfrm>
            <a:off x="0" y="0"/>
            <a:ext cx="12192000" cy="270588"/>
          </a:xfrm>
          <a:prstGeom prst="rect">
            <a:avLst/>
          </a:prstGeom>
          <a:solidFill>
            <a:srgbClr val="5E9B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6587412"/>
            <a:ext cx="12192000" cy="270588"/>
          </a:xfrm>
          <a:prstGeom prst="rect">
            <a:avLst/>
          </a:prstGeom>
          <a:solidFill>
            <a:srgbClr val="90C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267190"/>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0" y="6541693"/>
            <a:ext cx="12192000" cy="45719"/>
          </a:xfrm>
          <a:prstGeom prst="rect">
            <a:avLst/>
          </a:prstGeom>
          <a:solidFill>
            <a:srgbClr val="C8DE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9634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315470"/>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1547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1547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1547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1547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Documenting </a:t>
            </a:r>
          </a:p>
        </p:txBody>
      </p:sp>
    </p:spTree>
    <p:extLst>
      <p:ext uri="{BB962C8B-B14F-4D97-AF65-F5344CB8AC3E}">
        <p14:creationId xmlns:p14="http://schemas.microsoft.com/office/powerpoint/2010/main" val="89814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F8588-CCB0-4972-BD4B-F33C0880D96B}"/>
              </a:ext>
            </a:extLst>
          </p:cNvPr>
          <p:cNvSpPr>
            <a:spLocks noGrp="1"/>
          </p:cNvSpPr>
          <p:nvPr>
            <p:ph type="title"/>
          </p:nvPr>
        </p:nvSpPr>
        <p:spPr/>
        <p:txBody>
          <a:bodyPr/>
          <a:lstStyle/>
          <a:p>
            <a:r>
              <a:rPr lang="en-US" dirty="0"/>
              <a:t>DAP</a:t>
            </a:r>
          </a:p>
        </p:txBody>
      </p:sp>
      <p:sp>
        <p:nvSpPr>
          <p:cNvPr id="3" name="Content Placeholder 2">
            <a:extLst>
              <a:ext uri="{FF2B5EF4-FFF2-40B4-BE49-F238E27FC236}">
                <a16:creationId xmlns:a16="http://schemas.microsoft.com/office/drawing/2014/main" id="{40F42610-8B76-4177-8B17-C4C29663D6BE}"/>
              </a:ext>
            </a:extLst>
          </p:cNvPr>
          <p:cNvSpPr>
            <a:spLocks noGrp="1"/>
          </p:cNvSpPr>
          <p:nvPr>
            <p:ph idx="1"/>
          </p:nvPr>
        </p:nvSpPr>
        <p:spPr/>
        <p:txBody>
          <a:bodyPr/>
          <a:lstStyle/>
          <a:p>
            <a:r>
              <a:rPr lang="en-US" dirty="0"/>
              <a:t>Documenting in DAP form provides clarity and structure.</a:t>
            </a:r>
          </a:p>
          <a:p>
            <a:r>
              <a:rPr lang="en-US" dirty="0"/>
              <a:t>It allows us to provide clear and concise notes that make it easy for anyone to follow along with the case. </a:t>
            </a:r>
          </a:p>
          <a:p>
            <a:r>
              <a:rPr lang="en-US" dirty="0"/>
              <a:t>D:Data</a:t>
            </a:r>
          </a:p>
          <a:p>
            <a:r>
              <a:rPr lang="en-US" dirty="0"/>
              <a:t>A:Assessment</a:t>
            </a:r>
          </a:p>
          <a:p>
            <a:r>
              <a:rPr lang="en-US" dirty="0"/>
              <a:t>P:Plan</a:t>
            </a:r>
          </a:p>
        </p:txBody>
      </p:sp>
    </p:spTree>
    <p:extLst>
      <p:ext uri="{BB962C8B-B14F-4D97-AF65-F5344CB8AC3E}">
        <p14:creationId xmlns:p14="http://schemas.microsoft.com/office/powerpoint/2010/main" val="115630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CB0C5-AA6F-4C57-B49F-61CB0F727615}"/>
              </a:ext>
            </a:extLst>
          </p:cNvPr>
          <p:cNvSpPr>
            <a:spLocks noGrp="1"/>
          </p:cNvSpPr>
          <p:nvPr>
            <p:ph type="title"/>
          </p:nvPr>
        </p:nvSpPr>
        <p:spPr/>
        <p:txBody>
          <a:bodyPr/>
          <a:lstStyle/>
          <a:p>
            <a:r>
              <a:rPr lang="en-US" dirty="0"/>
              <a:t>Data ( Required Field)</a:t>
            </a:r>
          </a:p>
        </p:txBody>
      </p:sp>
      <p:sp>
        <p:nvSpPr>
          <p:cNvPr id="3" name="Content Placeholder 2">
            <a:extLst>
              <a:ext uri="{FF2B5EF4-FFF2-40B4-BE49-F238E27FC236}">
                <a16:creationId xmlns:a16="http://schemas.microsoft.com/office/drawing/2014/main" id="{0ABD81B0-EBC2-4E40-A004-3E0CC1E11F97}"/>
              </a:ext>
            </a:extLst>
          </p:cNvPr>
          <p:cNvSpPr>
            <a:spLocks noGrp="1"/>
          </p:cNvSpPr>
          <p:nvPr>
            <p:ph idx="1"/>
          </p:nvPr>
        </p:nvSpPr>
        <p:spPr>
          <a:xfrm>
            <a:off x="838200" y="1910932"/>
            <a:ext cx="10515600" cy="3621694"/>
          </a:xfrm>
        </p:spPr>
        <p:txBody>
          <a:bodyPr>
            <a:normAutofit fontScale="62500" lnSpcReduction="20000"/>
          </a:bodyPr>
          <a:lstStyle/>
          <a:p>
            <a:r>
              <a:rPr lang="en-US" dirty="0"/>
              <a:t>When documenting in the data section you will want to include all specific and factual information. This section is where you will document what you discussed during you call, text, or in-person visit.</a:t>
            </a:r>
          </a:p>
          <a:p>
            <a:r>
              <a:rPr lang="en-US" dirty="0"/>
              <a:t>Example: I called the client and we discussed housing, new PCP, and graduating her from our program.</a:t>
            </a:r>
          </a:p>
          <a:p>
            <a:r>
              <a:rPr lang="en-US" dirty="0"/>
              <a:t>The client told me she lost her DL and has to go to DMV to get a new one before she could go back to West Valley Housing. She said she did go last week on a Friday but they were closed. I urged her to keep following up with housing. She said she has gotten weird texts from someone in reference to housing and her credit score. I told her if she is ever wondering if it came from the housing authorities, she has applied to she can always call the housing authorities and ask them if the texts came from them. We talked about her new PCP and she said she really likes her and will go back to see her. She already has a follow up in two weeks. The PCP told her she has a bleeding ulcer and gave her some meds for it. The client said she is starting to feel better. She also let me know she is now on a new antidepressant and she is liking how it makes her feel. Today she is going to the pain clinic to get some shots in her neck. She also said they found out that each of them will be getting 50,000 dollars from their car accident. She plans to use that money to get a place. I let her know that I have connected her with everything that she asked to be connected with and that at our next call I will check in on her and discuss graduating her from our program.</a:t>
            </a:r>
          </a:p>
        </p:txBody>
      </p:sp>
    </p:spTree>
    <p:extLst>
      <p:ext uri="{BB962C8B-B14F-4D97-AF65-F5344CB8AC3E}">
        <p14:creationId xmlns:p14="http://schemas.microsoft.com/office/powerpoint/2010/main" val="167550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C170D-3D32-49AD-9FCF-31E2018EEF13}"/>
              </a:ext>
            </a:extLst>
          </p:cNvPr>
          <p:cNvSpPr>
            <a:spLocks noGrp="1"/>
          </p:cNvSpPr>
          <p:nvPr>
            <p:ph type="title"/>
          </p:nvPr>
        </p:nvSpPr>
        <p:spPr/>
        <p:txBody>
          <a:bodyPr/>
          <a:lstStyle/>
          <a:p>
            <a:r>
              <a:rPr lang="en-US" dirty="0"/>
              <a:t>Assessment</a:t>
            </a:r>
          </a:p>
        </p:txBody>
      </p:sp>
      <p:sp>
        <p:nvSpPr>
          <p:cNvPr id="3" name="Content Placeholder 2">
            <a:extLst>
              <a:ext uri="{FF2B5EF4-FFF2-40B4-BE49-F238E27FC236}">
                <a16:creationId xmlns:a16="http://schemas.microsoft.com/office/drawing/2014/main" id="{240A4D05-C163-404D-8480-91B0159848D9}"/>
              </a:ext>
            </a:extLst>
          </p:cNvPr>
          <p:cNvSpPr>
            <a:spLocks noGrp="1"/>
          </p:cNvSpPr>
          <p:nvPr>
            <p:ph idx="1"/>
          </p:nvPr>
        </p:nvSpPr>
        <p:spPr/>
        <p:txBody>
          <a:bodyPr>
            <a:normAutofit fontScale="85000" lnSpcReduction="20000"/>
          </a:bodyPr>
          <a:lstStyle/>
          <a:p>
            <a:r>
              <a:rPr lang="en-US" dirty="0"/>
              <a:t>The assessment section is where you will put how the appointment went. What is the client expressing and the progress they are making towards their goals. </a:t>
            </a:r>
          </a:p>
          <a:p>
            <a:endParaRPr lang="en-US" dirty="0"/>
          </a:p>
          <a:p>
            <a:r>
              <a:rPr lang="en-US" dirty="0"/>
              <a:t>Example: The client sounded really good and she expressed that she was feeling good. She is nervous about the shots in her neck but knows that's she needs them for her pain. I noticed how happy she sounded with her new PCP. When I talked about graduating her she was ok with it and understood why. She was confident that they were doing everything to eventually get housing and knows that it is a slow process. This is the best I have heard the client since I have started working with her. </a:t>
            </a:r>
          </a:p>
        </p:txBody>
      </p:sp>
    </p:spTree>
    <p:extLst>
      <p:ext uri="{BB962C8B-B14F-4D97-AF65-F5344CB8AC3E}">
        <p14:creationId xmlns:p14="http://schemas.microsoft.com/office/powerpoint/2010/main" val="314452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F9E6C-3E6D-425E-9B62-62822B7FF92E}"/>
              </a:ext>
            </a:extLst>
          </p:cNvPr>
          <p:cNvSpPr>
            <a:spLocks noGrp="1"/>
          </p:cNvSpPr>
          <p:nvPr>
            <p:ph type="title"/>
          </p:nvPr>
        </p:nvSpPr>
        <p:spPr/>
        <p:txBody>
          <a:bodyPr/>
          <a:lstStyle/>
          <a:p>
            <a:r>
              <a:rPr lang="en-US" dirty="0"/>
              <a:t>Plan</a:t>
            </a:r>
          </a:p>
        </p:txBody>
      </p:sp>
      <p:sp>
        <p:nvSpPr>
          <p:cNvPr id="3" name="Content Placeholder 2">
            <a:extLst>
              <a:ext uri="{FF2B5EF4-FFF2-40B4-BE49-F238E27FC236}">
                <a16:creationId xmlns:a16="http://schemas.microsoft.com/office/drawing/2014/main" id="{6724CE04-ABAF-4873-A9BC-5688B8A3C27B}"/>
              </a:ext>
            </a:extLst>
          </p:cNvPr>
          <p:cNvSpPr>
            <a:spLocks noGrp="1"/>
          </p:cNvSpPr>
          <p:nvPr>
            <p:ph idx="1"/>
          </p:nvPr>
        </p:nvSpPr>
        <p:spPr/>
        <p:txBody>
          <a:bodyPr>
            <a:normAutofit fontScale="92500" lnSpcReduction="10000"/>
          </a:bodyPr>
          <a:lstStyle/>
          <a:p>
            <a:r>
              <a:rPr lang="en-US" dirty="0"/>
              <a:t>In the plan section you will want to include information like who, what, when, how.</a:t>
            </a:r>
          </a:p>
          <a:p>
            <a:r>
              <a:rPr lang="en-US" dirty="0"/>
              <a:t>Example: I will be calling Tabitha’s Way to see what options they have for food and baby items. I will reach out to my contact Melissa Brown her contact information is ………….  The client is also going to be reaching out to Salvation Army to see what they have for food and baby items. I provided her with the number. I let the client know I will call her in two weeks and let her know what information I have found. If I get any information before then I will reach out to her sooner and she is supposed to do the same. </a:t>
            </a:r>
          </a:p>
        </p:txBody>
      </p:sp>
    </p:spTree>
    <p:extLst>
      <p:ext uri="{BB962C8B-B14F-4D97-AF65-F5344CB8AC3E}">
        <p14:creationId xmlns:p14="http://schemas.microsoft.com/office/powerpoint/2010/main" val="96655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33D5B-373A-4B55-B30E-CF95456ED797}"/>
              </a:ext>
            </a:extLst>
          </p:cNvPr>
          <p:cNvSpPr>
            <a:spLocks noGrp="1"/>
          </p:cNvSpPr>
          <p:nvPr>
            <p:ph type="title"/>
          </p:nvPr>
        </p:nvSpPr>
        <p:spPr/>
        <p:txBody>
          <a:bodyPr/>
          <a:lstStyle/>
          <a:p>
            <a:r>
              <a:rPr lang="en-US" dirty="0"/>
              <a:t>Amendment</a:t>
            </a:r>
          </a:p>
        </p:txBody>
      </p:sp>
      <p:sp>
        <p:nvSpPr>
          <p:cNvPr id="3" name="Content Placeholder 2">
            <a:extLst>
              <a:ext uri="{FF2B5EF4-FFF2-40B4-BE49-F238E27FC236}">
                <a16:creationId xmlns:a16="http://schemas.microsoft.com/office/drawing/2014/main" id="{0B00D373-5CBE-458B-BC95-C4AFD4DF4086}"/>
              </a:ext>
            </a:extLst>
          </p:cNvPr>
          <p:cNvSpPr>
            <a:spLocks noGrp="1"/>
          </p:cNvSpPr>
          <p:nvPr>
            <p:ph idx="1"/>
          </p:nvPr>
        </p:nvSpPr>
        <p:spPr>
          <a:xfrm>
            <a:off x="838200" y="2431344"/>
            <a:ext cx="10515600" cy="3123054"/>
          </a:xfrm>
        </p:spPr>
        <p:txBody>
          <a:bodyPr>
            <a:normAutofit fontScale="85000" lnSpcReduction="10000"/>
          </a:bodyPr>
          <a:lstStyle/>
          <a:p>
            <a:r>
              <a:rPr lang="en-US" dirty="0"/>
              <a:t>In this section you will want to put in any notes about conversations you have with a care manager, resources or providers. (Emails or Calls). These do not need to include a client. These are encounters where we only touch base with the care manager, resource, or providers.  You are encouraged to attach a copy of the email. </a:t>
            </a:r>
          </a:p>
          <a:p>
            <a:endParaRPr lang="en-US" dirty="0"/>
          </a:p>
          <a:p>
            <a:r>
              <a:rPr lang="en-US" dirty="0"/>
              <a:t>Example: After my call with the client on 9/5 I spoke with her care manager at Select Health. We discussed how the client felt about her </a:t>
            </a:r>
            <a:r>
              <a:rPr lang="en-US" dirty="0" err="1"/>
              <a:t>pcp</a:t>
            </a:r>
            <a:r>
              <a:rPr lang="en-US" dirty="0"/>
              <a:t> visit and being on a new medication. We also discussed closing the client out due to completion of goals. Care manager said she would follow up with the client in a few days. </a:t>
            </a:r>
          </a:p>
        </p:txBody>
      </p:sp>
    </p:spTree>
    <p:extLst>
      <p:ext uri="{BB962C8B-B14F-4D97-AF65-F5344CB8AC3E}">
        <p14:creationId xmlns:p14="http://schemas.microsoft.com/office/powerpoint/2010/main" val="259825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63B5-C84A-4D6D-A72A-9E863C5BC82F}"/>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6D544B1A-1AB1-4479-A85C-6518754566F8}"/>
              </a:ext>
            </a:extLst>
          </p:cNvPr>
          <p:cNvSpPr>
            <a:spLocks noGrp="1"/>
          </p:cNvSpPr>
          <p:nvPr>
            <p:ph idx="1"/>
          </p:nvPr>
        </p:nvSpPr>
        <p:spPr/>
        <p:txBody>
          <a:bodyPr/>
          <a:lstStyle/>
          <a:p>
            <a:r>
              <a:rPr lang="en-US" dirty="0"/>
              <a:t>Being thorough vs. detailed</a:t>
            </a:r>
          </a:p>
          <a:p>
            <a:r>
              <a:rPr lang="en-US" dirty="0"/>
              <a:t>Set time aside</a:t>
            </a:r>
          </a:p>
          <a:p>
            <a:r>
              <a:rPr lang="en-US" dirty="0"/>
              <a:t>Document like you are handing over your client</a:t>
            </a:r>
          </a:p>
        </p:txBody>
      </p:sp>
    </p:spTree>
    <p:extLst>
      <p:ext uri="{BB962C8B-B14F-4D97-AF65-F5344CB8AC3E}">
        <p14:creationId xmlns:p14="http://schemas.microsoft.com/office/powerpoint/2010/main" val="219065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DB92-8C34-4EAB-880C-960DDD5872C9}"/>
              </a:ext>
            </a:extLst>
          </p:cNvPr>
          <p:cNvSpPr>
            <a:spLocks noGrp="1"/>
          </p:cNvSpPr>
          <p:nvPr>
            <p:ph type="title"/>
          </p:nvPr>
        </p:nvSpPr>
        <p:spPr/>
        <p:txBody>
          <a:bodyPr/>
          <a:lstStyle/>
          <a:p>
            <a:r>
              <a:rPr lang="en-US" dirty="0"/>
              <a:t>Case Study 1</a:t>
            </a:r>
          </a:p>
        </p:txBody>
      </p:sp>
      <p:sp>
        <p:nvSpPr>
          <p:cNvPr id="3" name="Content Placeholder 2">
            <a:extLst>
              <a:ext uri="{FF2B5EF4-FFF2-40B4-BE49-F238E27FC236}">
                <a16:creationId xmlns:a16="http://schemas.microsoft.com/office/drawing/2014/main" id="{2E27FB8A-3110-44E7-AECF-DBEABC0862E7}"/>
              </a:ext>
            </a:extLst>
          </p:cNvPr>
          <p:cNvSpPr>
            <a:spLocks noGrp="1"/>
          </p:cNvSpPr>
          <p:nvPr>
            <p:ph idx="1"/>
          </p:nvPr>
        </p:nvSpPr>
        <p:spPr/>
        <p:txBody>
          <a:bodyPr>
            <a:normAutofit fontScale="62500" lnSpcReduction="20000"/>
          </a:bodyPr>
          <a:lstStyle/>
          <a:p>
            <a:r>
              <a:rPr lang="en-US" dirty="0"/>
              <a:t>44 year old male with uncontrolled diabetes, has had a quadruple bypass, two amputations, two strokes, cognition loss, non-compliant with medications, unable to work full time due to his condition.</a:t>
            </a:r>
          </a:p>
          <a:p>
            <a:r>
              <a:rPr lang="en-US" dirty="0"/>
              <a:t>CHWs met with patient to find out why he was non-compliant. Due to patient being unable to work full time, he was not able to pay for his copays for his medication. Patient also was not eating well because “he wanted to make sure his children had enough.” Patient stated that he had a child support case in California which he had to pay $50/month. He had also applied for disability but did not know the status of his case. Patient was postponing his amputation due to family issues. After he finally decided to go through the amputation procedure, he ended in ED again and had a quadruple bypass. Patient then went on to a rehab center where he would stayed for about a month. During this month, he was very stressed since he could not be with his children. While he was in the care center, they managed to control his diabetes. When patient left the care center, they did not have a plan for him, there was no follow up with PCP scheduled, or with provider that performed surgery, and his Medicaid/food stamps had lapsed. At this point, patient did not have an income, insurance, food stamps, stable housing, transportation, support network, and his son had to take up more work hours which caused him to drop out. Patient eventually moved into a room, had not access to a refrigerator, kept working against doctors orders and could not make ends meet.</a:t>
            </a:r>
          </a:p>
          <a:p>
            <a:endParaRPr lang="en-US" dirty="0"/>
          </a:p>
        </p:txBody>
      </p:sp>
    </p:spTree>
    <p:extLst>
      <p:ext uri="{BB962C8B-B14F-4D97-AF65-F5344CB8AC3E}">
        <p14:creationId xmlns:p14="http://schemas.microsoft.com/office/powerpoint/2010/main" val="239644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53380-83D5-41A5-BD74-71133B6665F8}"/>
              </a:ext>
            </a:extLst>
          </p:cNvPr>
          <p:cNvSpPr>
            <a:spLocks noGrp="1"/>
          </p:cNvSpPr>
          <p:nvPr>
            <p:ph type="title"/>
          </p:nvPr>
        </p:nvSpPr>
        <p:spPr/>
        <p:txBody>
          <a:bodyPr/>
          <a:lstStyle/>
          <a:p>
            <a:r>
              <a:rPr lang="en-US" dirty="0"/>
              <a:t>Case Study 2</a:t>
            </a:r>
          </a:p>
        </p:txBody>
      </p:sp>
      <p:sp>
        <p:nvSpPr>
          <p:cNvPr id="3" name="Content Placeholder 2">
            <a:extLst>
              <a:ext uri="{FF2B5EF4-FFF2-40B4-BE49-F238E27FC236}">
                <a16:creationId xmlns:a16="http://schemas.microsoft.com/office/drawing/2014/main" id="{CE011EEC-E460-473D-88EC-91B7EB1B7D37}"/>
              </a:ext>
            </a:extLst>
          </p:cNvPr>
          <p:cNvSpPr>
            <a:spLocks noGrp="1"/>
          </p:cNvSpPr>
          <p:nvPr>
            <p:ph idx="1"/>
          </p:nvPr>
        </p:nvSpPr>
        <p:spPr/>
        <p:txBody>
          <a:bodyPr>
            <a:normAutofit fontScale="70000" lnSpcReduction="20000"/>
          </a:bodyPr>
          <a:lstStyle/>
          <a:p>
            <a:r>
              <a:rPr lang="en-US" dirty="0"/>
              <a:t>Tammy is a 67-year-old woman who lives on her own. She moved into her new apartment 3 months ago and is worried that she might be evicted because she can’t pay next month’s rent. She receives SSDI, has three dogs, one which was recently given to her by her vet and none of her family members are willing to engage with her. Tammy is also $2,000 withdrawn on credit card fees and does not think that her spending Is out of control. When CHWs meet wit her, they also find out that she pays extra for cable so she can watch her hockey, that a bishop assisted her in paying the first three months of rent, and that she was planning on paying for rent with her already overdrawn credit card. She also doesn’t remember if she has already applied for HEAT or what is going on with her food stamps. Tammy is waiting for a settlement to come through. She believes the settlement will fix everything and plans to attend a concert with the money she receives.</a:t>
            </a:r>
          </a:p>
          <a:p>
            <a:r>
              <a:rPr lang="en-US" dirty="0"/>
              <a:t>Tammy does have a team which consists of her primary care provider, nurse care manager and her new therapist.</a:t>
            </a:r>
          </a:p>
          <a:p>
            <a:endParaRPr lang="en-US" dirty="0"/>
          </a:p>
        </p:txBody>
      </p:sp>
    </p:spTree>
    <p:extLst>
      <p:ext uri="{BB962C8B-B14F-4D97-AF65-F5344CB8AC3E}">
        <p14:creationId xmlns:p14="http://schemas.microsoft.com/office/powerpoint/2010/main" val="2170877988"/>
      </p:ext>
    </p:extLst>
  </p:cSld>
  <p:clrMapOvr>
    <a:masterClrMapping/>
  </p:clrMapOvr>
</p:sld>
</file>

<file path=ppt/theme/theme1.xml><?xml version="1.0" encoding="utf-8"?>
<a:theme xmlns:a="http://schemas.openxmlformats.org/drawingml/2006/main" name="Office Theme">
  <a:themeElements>
    <a:clrScheme name="Custom 1">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1686</TotalTime>
  <Words>1322</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Documenting </vt:lpstr>
      <vt:lpstr>DAP</vt:lpstr>
      <vt:lpstr>Data ( Required Field)</vt:lpstr>
      <vt:lpstr>Assessment</vt:lpstr>
      <vt:lpstr>Plan</vt:lpstr>
      <vt:lpstr>Amendment</vt:lpstr>
      <vt:lpstr>Best Practices</vt:lpstr>
      <vt:lpstr>Case Study 1</vt:lpstr>
      <vt:lpstr>Case Study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Marans</dc:creator>
  <cp:lastModifiedBy>Starr Stratford</cp:lastModifiedBy>
  <cp:revision>23</cp:revision>
  <dcterms:created xsi:type="dcterms:W3CDTF">2014-01-31T22:40:43Z</dcterms:created>
  <dcterms:modified xsi:type="dcterms:W3CDTF">2020-09-14T21:48:15Z</dcterms:modified>
</cp:coreProperties>
</file>