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60" r:id="rId2"/>
    <p:sldId id="283" r:id="rId3"/>
    <p:sldId id="284" r:id="rId4"/>
    <p:sldId id="257" r:id="rId5"/>
    <p:sldId id="261" r:id="rId6"/>
    <p:sldId id="264" r:id="rId7"/>
    <p:sldId id="265" r:id="rId8"/>
    <p:sldId id="266" r:id="rId9"/>
    <p:sldId id="269" r:id="rId10"/>
    <p:sldId id="267" r:id="rId11"/>
    <p:sldId id="268" r:id="rId12"/>
    <p:sldId id="259" r:id="rId13"/>
    <p:sldId id="262" r:id="rId14"/>
    <p:sldId id="270" r:id="rId15"/>
    <p:sldId id="272" r:id="rId16"/>
    <p:sldId id="271" r:id="rId17"/>
    <p:sldId id="273" r:id="rId18"/>
    <p:sldId id="258" r:id="rId19"/>
    <p:sldId id="263" r:id="rId20"/>
    <p:sldId id="274" r:id="rId21"/>
    <p:sldId id="275" r:id="rId22"/>
    <p:sldId id="276" r:id="rId23"/>
    <p:sldId id="277" r:id="rId24"/>
    <p:sldId id="278" r:id="rId25"/>
    <p:sldId id="279" r:id="rId26"/>
    <p:sldId id="280"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32"/>
    <p:restoredTop sz="75224"/>
  </p:normalViewPr>
  <p:slideViewPr>
    <p:cSldViewPr snapToGrid="0" snapToObjects="1">
      <p:cViewPr varScale="1">
        <p:scale>
          <a:sx n="82" d="100"/>
          <a:sy n="82" d="100"/>
        </p:scale>
        <p:origin x="168" y="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3CBCB-F6C5-384B-ABFE-E2E917F3AF8B}" type="datetimeFigureOut">
              <a:rPr lang="en-US" smtClean="0"/>
              <a:t>10/8/20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D53081-D397-FC4B-9452-B8B6C19EC5D8}" type="slidenum">
              <a:rPr lang="en-US" smtClean="0"/>
              <a:t>‹#›</a:t>
            </a:fld>
            <a:endParaRPr lang="en-US"/>
          </a:p>
        </p:txBody>
      </p:sp>
    </p:spTree>
    <p:extLst>
      <p:ext uri="{BB962C8B-B14F-4D97-AF65-F5344CB8AC3E}">
        <p14:creationId xmlns:p14="http://schemas.microsoft.com/office/powerpoint/2010/main" val="2868432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D53081-D397-FC4B-9452-B8B6C19EC5D8}" type="slidenum">
              <a:rPr lang="en-US" smtClean="0"/>
              <a:t>3</a:t>
            </a:fld>
            <a:endParaRPr lang="en-US"/>
          </a:p>
        </p:txBody>
      </p:sp>
    </p:spTree>
    <p:extLst>
      <p:ext uri="{BB962C8B-B14F-4D97-AF65-F5344CB8AC3E}">
        <p14:creationId xmlns:p14="http://schemas.microsoft.com/office/powerpoint/2010/main" val="1275152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F176D-99D1-824A-8519-565F66FE6F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5F33FC-B603-2C4A-AE61-9D27687B37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37521E-8762-BE49-A4C8-2D762ECEF62E}"/>
              </a:ext>
            </a:extLst>
          </p:cNvPr>
          <p:cNvSpPr>
            <a:spLocks noGrp="1"/>
          </p:cNvSpPr>
          <p:nvPr>
            <p:ph type="dt" sz="half" idx="10"/>
          </p:nvPr>
        </p:nvSpPr>
        <p:spPr/>
        <p:txBody>
          <a:bodyPr/>
          <a:lstStyle/>
          <a:p>
            <a:fld id="{3BCCEEC9-364C-BF46-9253-307AA43BA140}" type="datetimeFigureOut">
              <a:rPr lang="en-US" smtClean="0"/>
              <a:t>10/8/20</a:t>
            </a:fld>
            <a:endParaRPr lang="en-US"/>
          </a:p>
        </p:txBody>
      </p:sp>
      <p:sp>
        <p:nvSpPr>
          <p:cNvPr id="5" name="Footer Placeholder 4">
            <a:extLst>
              <a:ext uri="{FF2B5EF4-FFF2-40B4-BE49-F238E27FC236}">
                <a16:creationId xmlns:a16="http://schemas.microsoft.com/office/drawing/2014/main" id="{79BBC5F0-CDD0-6045-8F26-DAAAB65321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03C5F-E86F-EC48-AC9E-A452EA99AE45}"/>
              </a:ext>
            </a:extLst>
          </p:cNvPr>
          <p:cNvSpPr>
            <a:spLocks noGrp="1"/>
          </p:cNvSpPr>
          <p:nvPr>
            <p:ph type="sldNum" sz="quarter" idx="12"/>
          </p:nvPr>
        </p:nvSpPr>
        <p:spPr/>
        <p:txBody>
          <a:bodyPr/>
          <a:lstStyle/>
          <a:p>
            <a:fld id="{C68152F1-B507-8346-B40D-9341FF9FB518}" type="slidenum">
              <a:rPr lang="en-US" smtClean="0"/>
              <a:t>‹#›</a:t>
            </a:fld>
            <a:endParaRPr lang="en-US"/>
          </a:p>
        </p:txBody>
      </p:sp>
    </p:spTree>
    <p:extLst>
      <p:ext uri="{BB962C8B-B14F-4D97-AF65-F5344CB8AC3E}">
        <p14:creationId xmlns:p14="http://schemas.microsoft.com/office/powerpoint/2010/main" val="244228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2475F-6CD4-D94B-8E8F-5CEAB30476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D5628B-E725-3E46-8E18-DE5E5B0239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090DD-0F01-204C-9726-DCF10B4A7D93}"/>
              </a:ext>
            </a:extLst>
          </p:cNvPr>
          <p:cNvSpPr>
            <a:spLocks noGrp="1"/>
          </p:cNvSpPr>
          <p:nvPr>
            <p:ph type="dt" sz="half" idx="10"/>
          </p:nvPr>
        </p:nvSpPr>
        <p:spPr/>
        <p:txBody>
          <a:bodyPr/>
          <a:lstStyle/>
          <a:p>
            <a:fld id="{3BCCEEC9-364C-BF46-9253-307AA43BA140}" type="datetimeFigureOut">
              <a:rPr lang="en-US" smtClean="0"/>
              <a:t>10/8/20</a:t>
            </a:fld>
            <a:endParaRPr lang="en-US"/>
          </a:p>
        </p:txBody>
      </p:sp>
      <p:sp>
        <p:nvSpPr>
          <p:cNvPr id="5" name="Footer Placeholder 4">
            <a:extLst>
              <a:ext uri="{FF2B5EF4-FFF2-40B4-BE49-F238E27FC236}">
                <a16:creationId xmlns:a16="http://schemas.microsoft.com/office/drawing/2014/main" id="{01BAB27F-CF73-384C-AF0E-18FFD55A6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95115-4CD0-2E4A-98E7-E580F075E1FB}"/>
              </a:ext>
            </a:extLst>
          </p:cNvPr>
          <p:cNvSpPr>
            <a:spLocks noGrp="1"/>
          </p:cNvSpPr>
          <p:nvPr>
            <p:ph type="sldNum" sz="quarter" idx="12"/>
          </p:nvPr>
        </p:nvSpPr>
        <p:spPr/>
        <p:txBody>
          <a:bodyPr/>
          <a:lstStyle/>
          <a:p>
            <a:fld id="{C68152F1-B507-8346-B40D-9341FF9FB518}" type="slidenum">
              <a:rPr lang="en-US" smtClean="0"/>
              <a:t>‹#›</a:t>
            </a:fld>
            <a:endParaRPr lang="en-US"/>
          </a:p>
        </p:txBody>
      </p:sp>
    </p:spTree>
    <p:extLst>
      <p:ext uri="{BB962C8B-B14F-4D97-AF65-F5344CB8AC3E}">
        <p14:creationId xmlns:p14="http://schemas.microsoft.com/office/powerpoint/2010/main" val="897508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EA712E-53E9-E94B-94D2-26C8AC7DCA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CEC6F8-B899-FE42-93E4-DF3C941249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72F9B-F7AB-424D-8B55-50276C089E35}"/>
              </a:ext>
            </a:extLst>
          </p:cNvPr>
          <p:cNvSpPr>
            <a:spLocks noGrp="1"/>
          </p:cNvSpPr>
          <p:nvPr>
            <p:ph type="dt" sz="half" idx="10"/>
          </p:nvPr>
        </p:nvSpPr>
        <p:spPr/>
        <p:txBody>
          <a:bodyPr/>
          <a:lstStyle/>
          <a:p>
            <a:fld id="{3BCCEEC9-364C-BF46-9253-307AA43BA140}" type="datetimeFigureOut">
              <a:rPr lang="en-US" smtClean="0"/>
              <a:t>10/8/20</a:t>
            </a:fld>
            <a:endParaRPr lang="en-US"/>
          </a:p>
        </p:txBody>
      </p:sp>
      <p:sp>
        <p:nvSpPr>
          <p:cNvPr id="5" name="Footer Placeholder 4">
            <a:extLst>
              <a:ext uri="{FF2B5EF4-FFF2-40B4-BE49-F238E27FC236}">
                <a16:creationId xmlns:a16="http://schemas.microsoft.com/office/drawing/2014/main" id="{39B5D8AB-BCEE-3245-91E0-3DA425CE2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30354-2647-104B-8164-462CA838ED95}"/>
              </a:ext>
            </a:extLst>
          </p:cNvPr>
          <p:cNvSpPr>
            <a:spLocks noGrp="1"/>
          </p:cNvSpPr>
          <p:nvPr>
            <p:ph type="sldNum" sz="quarter" idx="12"/>
          </p:nvPr>
        </p:nvSpPr>
        <p:spPr/>
        <p:txBody>
          <a:bodyPr/>
          <a:lstStyle/>
          <a:p>
            <a:fld id="{C68152F1-B507-8346-B40D-9341FF9FB518}" type="slidenum">
              <a:rPr lang="en-US" smtClean="0"/>
              <a:t>‹#›</a:t>
            </a:fld>
            <a:endParaRPr lang="en-US"/>
          </a:p>
        </p:txBody>
      </p:sp>
    </p:spTree>
    <p:extLst>
      <p:ext uri="{BB962C8B-B14F-4D97-AF65-F5344CB8AC3E}">
        <p14:creationId xmlns:p14="http://schemas.microsoft.com/office/powerpoint/2010/main" val="65852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3569D-EB98-5B48-8B0A-5119AA6C1C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2175B-2C77-0346-8D01-2403CF8685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BE907D-7F51-D44E-919C-286E1B33793C}"/>
              </a:ext>
            </a:extLst>
          </p:cNvPr>
          <p:cNvSpPr>
            <a:spLocks noGrp="1"/>
          </p:cNvSpPr>
          <p:nvPr>
            <p:ph type="dt" sz="half" idx="10"/>
          </p:nvPr>
        </p:nvSpPr>
        <p:spPr/>
        <p:txBody>
          <a:bodyPr/>
          <a:lstStyle/>
          <a:p>
            <a:fld id="{3BCCEEC9-364C-BF46-9253-307AA43BA140}" type="datetimeFigureOut">
              <a:rPr lang="en-US" smtClean="0"/>
              <a:t>10/8/20</a:t>
            </a:fld>
            <a:endParaRPr lang="en-US"/>
          </a:p>
        </p:txBody>
      </p:sp>
      <p:sp>
        <p:nvSpPr>
          <p:cNvPr id="5" name="Footer Placeholder 4">
            <a:extLst>
              <a:ext uri="{FF2B5EF4-FFF2-40B4-BE49-F238E27FC236}">
                <a16:creationId xmlns:a16="http://schemas.microsoft.com/office/drawing/2014/main" id="{76A9CC50-3B76-6349-BD24-606D21AFC0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D404F-F38F-C64E-A81A-3A8C91A85E1B}"/>
              </a:ext>
            </a:extLst>
          </p:cNvPr>
          <p:cNvSpPr>
            <a:spLocks noGrp="1"/>
          </p:cNvSpPr>
          <p:nvPr>
            <p:ph type="sldNum" sz="quarter" idx="12"/>
          </p:nvPr>
        </p:nvSpPr>
        <p:spPr/>
        <p:txBody>
          <a:bodyPr/>
          <a:lstStyle/>
          <a:p>
            <a:fld id="{C68152F1-B507-8346-B40D-9341FF9FB518}" type="slidenum">
              <a:rPr lang="en-US" smtClean="0"/>
              <a:t>‹#›</a:t>
            </a:fld>
            <a:endParaRPr lang="en-US"/>
          </a:p>
        </p:txBody>
      </p:sp>
    </p:spTree>
    <p:extLst>
      <p:ext uri="{BB962C8B-B14F-4D97-AF65-F5344CB8AC3E}">
        <p14:creationId xmlns:p14="http://schemas.microsoft.com/office/powerpoint/2010/main" val="179797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E4F5-4F0A-444B-8BBB-6D03A5A72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E32BA6-0C36-4449-899D-B2D430A8C5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845CA9-8C5E-4B4C-AA02-9173A5735EFB}"/>
              </a:ext>
            </a:extLst>
          </p:cNvPr>
          <p:cNvSpPr>
            <a:spLocks noGrp="1"/>
          </p:cNvSpPr>
          <p:nvPr>
            <p:ph type="dt" sz="half" idx="10"/>
          </p:nvPr>
        </p:nvSpPr>
        <p:spPr/>
        <p:txBody>
          <a:bodyPr/>
          <a:lstStyle/>
          <a:p>
            <a:fld id="{3BCCEEC9-364C-BF46-9253-307AA43BA140}" type="datetimeFigureOut">
              <a:rPr lang="en-US" smtClean="0"/>
              <a:t>10/8/20</a:t>
            </a:fld>
            <a:endParaRPr lang="en-US"/>
          </a:p>
        </p:txBody>
      </p:sp>
      <p:sp>
        <p:nvSpPr>
          <p:cNvPr id="5" name="Footer Placeholder 4">
            <a:extLst>
              <a:ext uri="{FF2B5EF4-FFF2-40B4-BE49-F238E27FC236}">
                <a16:creationId xmlns:a16="http://schemas.microsoft.com/office/drawing/2014/main" id="{9D83A9DC-5B2E-8E4B-8633-51EB4969C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788AF-7182-7F40-9057-0F34754B7DED}"/>
              </a:ext>
            </a:extLst>
          </p:cNvPr>
          <p:cNvSpPr>
            <a:spLocks noGrp="1"/>
          </p:cNvSpPr>
          <p:nvPr>
            <p:ph type="sldNum" sz="quarter" idx="12"/>
          </p:nvPr>
        </p:nvSpPr>
        <p:spPr/>
        <p:txBody>
          <a:bodyPr/>
          <a:lstStyle/>
          <a:p>
            <a:fld id="{C68152F1-B507-8346-B40D-9341FF9FB518}" type="slidenum">
              <a:rPr lang="en-US" smtClean="0"/>
              <a:t>‹#›</a:t>
            </a:fld>
            <a:endParaRPr lang="en-US"/>
          </a:p>
        </p:txBody>
      </p:sp>
    </p:spTree>
    <p:extLst>
      <p:ext uri="{BB962C8B-B14F-4D97-AF65-F5344CB8AC3E}">
        <p14:creationId xmlns:p14="http://schemas.microsoft.com/office/powerpoint/2010/main" val="3407350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B9CE1-8B07-8E45-898C-4050F3B12F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9D4533-F78C-7448-AD1B-FE774FB668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AE91D5-9A86-EF4E-A0A2-31F20C6024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5AFC99-F6A2-FB45-893C-D81D8B124AB4}"/>
              </a:ext>
            </a:extLst>
          </p:cNvPr>
          <p:cNvSpPr>
            <a:spLocks noGrp="1"/>
          </p:cNvSpPr>
          <p:nvPr>
            <p:ph type="dt" sz="half" idx="10"/>
          </p:nvPr>
        </p:nvSpPr>
        <p:spPr/>
        <p:txBody>
          <a:bodyPr/>
          <a:lstStyle/>
          <a:p>
            <a:fld id="{3BCCEEC9-364C-BF46-9253-307AA43BA140}" type="datetimeFigureOut">
              <a:rPr lang="en-US" smtClean="0"/>
              <a:t>10/8/20</a:t>
            </a:fld>
            <a:endParaRPr lang="en-US"/>
          </a:p>
        </p:txBody>
      </p:sp>
      <p:sp>
        <p:nvSpPr>
          <p:cNvPr id="6" name="Footer Placeholder 5">
            <a:extLst>
              <a:ext uri="{FF2B5EF4-FFF2-40B4-BE49-F238E27FC236}">
                <a16:creationId xmlns:a16="http://schemas.microsoft.com/office/drawing/2014/main" id="{C57174B6-E230-B541-85AB-46E3F385BA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04DBE1-372B-734B-A31D-F5C365524EB0}"/>
              </a:ext>
            </a:extLst>
          </p:cNvPr>
          <p:cNvSpPr>
            <a:spLocks noGrp="1"/>
          </p:cNvSpPr>
          <p:nvPr>
            <p:ph type="sldNum" sz="quarter" idx="12"/>
          </p:nvPr>
        </p:nvSpPr>
        <p:spPr/>
        <p:txBody>
          <a:bodyPr/>
          <a:lstStyle/>
          <a:p>
            <a:fld id="{C68152F1-B507-8346-B40D-9341FF9FB518}" type="slidenum">
              <a:rPr lang="en-US" smtClean="0"/>
              <a:t>‹#›</a:t>
            </a:fld>
            <a:endParaRPr lang="en-US"/>
          </a:p>
        </p:txBody>
      </p:sp>
    </p:spTree>
    <p:extLst>
      <p:ext uri="{BB962C8B-B14F-4D97-AF65-F5344CB8AC3E}">
        <p14:creationId xmlns:p14="http://schemas.microsoft.com/office/powerpoint/2010/main" val="157458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CA0A-5796-7044-BBC1-4C78C785D0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8B9B6D-0827-0C4C-9894-D18FFB212E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592BCA-054E-7A42-8352-8EB8E5C323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95E567-BE01-F548-B319-55E3AE7C89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4BC68C-9F3B-0E49-9944-D945D8A369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FE3CCF-9DE2-7F4C-A3A3-B1A6A8481F7E}"/>
              </a:ext>
            </a:extLst>
          </p:cNvPr>
          <p:cNvSpPr>
            <a:spLocks noGrp="1"/>
          </p:cNvSpPr>
          <p:nvPr>
            <p:ph type="dt" sz="half" idx="10"/>
          </p:nvPr>
        </p:nvSpPr>
        <p:spPr/>
        <p:txBody>
          <a:bodyPr/>
          <a:lstStyle/>
          <a:p>
            <a:fld id="{3BCCEEC9-364C-BF46-9253-307AA43BA140}" type="datetimeFigureOut">
              <a:rPr lang="en-US" smtClean="0"/>
              <a:t>10/8/20</a:t>
            </a:fld>
            <a:endParaRPr lang="en-US"/>
          </a:p>
        </p:txBody>
      </p:sp>
      <p:sp>
        <p:nvSpPr>
          <p:cNvPr id="8" name="Footer Placeholder 7">
            <a:extLst>
              <a:ext uri="{FF2B5EF4-FFF2-40B4-BE49-F238E27FC236}">
                <a16:creationId xmlns:a16="http://schemas.microsoft.com/office/drawing/2014/main" id="{3F6E12DF-A8AC-C24C-8135-211DBCBFE4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B0B852-5B86-8040-AFF0-009212CA6578}"/>
              </a:ext>
            </a:extLst>
          </p:cNvPr>
          <p:cNvSpPr>
            <a:spLocks noGrp="1"/>
          </p:cNvSpPr>
          <p:nvPr>
            <p:ph type="sldNum" sz="quarter" idx="12"/>
          </p:nvPr>
        </p:nvSpPr>
        <p:spPr/>
        <p:txBody>
          <a:bodyPr/>
          <a:lstStyle/>
          <a:p>
            <a:fld id="{C68152F1-B507-8346-B40D-9341FF9FB518}" type="slidenum">
              <a:rPr lang="en-US" smtClean="0"/>
              <a:t>‹#›</a:t>
            </a:fld>
            <a:endParaRPr lang="en-US"/>
          </a:p>
        </p:txBody>
      </p:sp>
    </p:spTree>
    <p:extLst>
      <p:ext uri="{BB962C8B-B14F-4D97-AF65-F5344CB8AC3E}">
        <p14:creationId xmlns:p14="http://schemas.microsoft.com/office/powerpoint/2010/main" val="267024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1FD20-EA83-044E-8AC4-81E8FD60B0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C67441-93A1-5649-A371-2921AD8FBD53}"/>
              </a:ext>
            </a:extLst>
          </p:cNvPr>
          <p:cNvSpPr>
            <a:spLocks noGrp="1"/>
          </p:cNvSpPr>
          <p:nvPr>
            <p:ph type="dt" sz="half" idx="10"/>
          </p:nvPr>
        </p:nvSpPr>
        <p:spPr/>
        <p:txBody>
          <a:bodyPr/>
          <a:lstStyle/>
          <a:p>
            <a:fld id="{3BCCEEC9-364C-BF46-9253-307AA43BA140}" type="datetimeFigureOut">
              <a:rPr lang="en-US" smtClean="0"/>
              <a:t>10/8/20</a:t>
            </a:fld>
            <a:endParaRPr lang="en-US"/>
          </a:p>
        </p:txBody>
      </p:sp>
      <p:sp>
        <p:nvSpPr>
          <p:cNvPr id="4" name="Footer Placeholder 3">
            <a:extLst>
              <a:ext uri="{FF2B5EF4-FFF2-40B4-BE49-F238E27FC236}">
                <a16:creationId xmlns:a16="http://schemas.microsoft.com/office/drawing/2014/main" id="{1E85CCDF-1E15-A740-A14B-040A805EC0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58349D-7B44-CA4A-ABBC-DDE25C2A2DCA}"/>
              </a:ext>
            </a:extLst>
          </p:cNvPr>
          <p:cNvSpPr>
            <a:spLocks noGrp="1"/>
          </p:cNvSpPr>
          <p:nvPr>
            <p:ph type="sldNum" sz="quarter" idx="12"/>
          </p:nvPr>
        </p:nvSpPr>
        <p:spPr/>
        <p:txBody>
          <a:bodyPr/>
          <a:lstStyle/>
          <a:p>
            <a:fld id="{C68152F1-B507-8346-B40D-9341FF9FB518}" type="slidenum">
              <a:rPr lang="en-US" smtClean="0"/>
              <a:t>‹#›</a:t>
            </a:fld>
            <a:endParaRPr lang="en-US"/>
          </a:p>
        </p:txBody>
      </p:sp>
    </p:spTree>
    <p:extLst>
      <p:ext uri="{BB962C8B-B14F-4D97-AF65-F5344CB8AC3E}">
        <p14:creationId xmlns:p14="http://schemas.microsoft.com/office/powerpoint/2010/main" val="41018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901F19-3117-444E-8457-09BEF60DDFB6}"/>
              </a:ext>
            </a:extLst>
          </p:cNvPr>
          <p:cNvSpPr>
            <a:spLocks noGrp="1"/>
          </p:cNvSpPr>
          <p:nvPr>
            <p:ph type="dt" sz="half" idx="10"/>
          </p:nvPr>
        </p:nvSpPr>
        <p:spPr/>
        <p:txBody>
          <a:bodyPr/>
          <a:lstStyle/>
          <a:p>
            <a:fld id="{3BCCEEC9-364C-BF46-9253-307AA43BA140}" type="datetimeFigureOut">
              <a:rPr lang="en-US" smtClean="0"/>
              <a:t>10/8/20</a:t>
            </a:fld>
            <a:endParaRPr lang="en-US"/>
          </a:p>
        </p:txBody>
      </p:sp>
      <p:sp>
        <p:nvSpPr>
          <p:cNvPr id="3" name="Footer Placeholder 2">
            <a:extLst>
              <a:ext uri="{FF2B5EF4-FFF2-40B4-BE49-F238E27FC236}">
                <a16:creationId xmlns:a16="http://schemas.microsoft.com/office/drawing/2014/main" id="{C761C235-F301-8C4F-8BC8-84FDE09A75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CCBF7C-837B-1848-BBFD-6760C3F28286}"/>
              </a:ext>
            </a:extLst>
          </p:cNvPr>
          <p:cNvSpPr>
            <a:spLocks noGrp="1"/>
          </p:cNvSpPr>
          <p:nvPr>
            <p:ph type="sldNum" sz="quarter" idx="12"/>
          </p:nvPr>
        </p:nvSpPr>
        <p:spPr/>
        <p:txBody>
          <a:bodyPr/>
          <a:lstStyle/>
          <a:p>
            <a:fld id="{C68152F1-B507-8346-B40D-9341FF9FB518}" type="slidenum">
              <a:rPr lang="en-US" smtClean="0"/>
              <a:t>‹#›</a:t>
            </a:fld>
            <a:endParaRPr lang="en-US"/>
          </a:p>
        </p:txBody>
      </p:sp>
    </p:spTree>
    <p:extLst>
      <p:ext uri="{BB962C8B-B14F-4D97-AF65-F5344CB8AC3E}">
        <p14:creationId xmlns:p14="http://schemas.microsoft.com/office/powerpoint/2010/main" val="396364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EB497-34D8-4349-943B-2358D7106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B43ADA-955A-5743-AB5D-721DD29D41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516837-2F27-D24D-8B46-1D33114182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BCC3B8-69A0-534A-B433-7F2BB06A810D}"/>
              </a:ext>
            </a:extLst>
          </p:cNvPr>
          <p:cNvSpPr>
            <a:spLocks noGrp="1"/>
          </p:cNvSpPr>
          <p:nvPr>
            <p:ph type="dt" sz="half" idx="10"/>
          </p:nvPr>
        </p:nvSpPr>
        <p:spPr/>
        <p:txBody>
          <a:bodyPr/>
          <a:lstStyle/>
          <a:p>
            <a:fld id="{3BCCEEC9-364C-BF46-9253-307AA43BA140}" type="datetimeFigureOut">
              <a:rPr lang="en-US" smtClean="0"/>
              <a:t>10/8/20</a:t>
            </a:fld>
            <a:endParaRPr lang="en-US"/>
          </a:p>
        </p:txBody>
      </p:sp>
      <p:sp>
        <p:nvSpPr>
          <p:cNvPr id="6" name="Footer Placeholder 5">
            <a:extLst>
              <a:ext uri="{FF2B5EF4-FFF2-40B4-BE49-F238E27FC236}">
                <a16:creationId xmlns:a16="http://schemas.microsoft.com/office/drawing/2014/main" id="{86FBC291-81BE-464B-BD09-B4CC1E54C6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96164D-F8EF-DB42-9084-7E9D437D0625}"/>
              </a:ext>
            </a:extLst>
          </p:cNvPr>
          <p:cNvSpPr>
            <a:spLocks noGrp="1"/>
          </p:cNvSpPr>
          <p:nvPr>
            <p:ph type="sldNum" sz="quarter" idx="12"/>
          </p:nvPr>
        </p:nvSpPr>
        <p:spPr/>
        <p:txBody>
          <a:bodyPr/>
          <a:lstStyle/>
          <a:p>
            <a:fld id="{C68152F1-B507-8346-B40D-9341FF9FB518}" type="slidenum">
              <a:rPr lang="en-US" smtClean="0"/>
              <a:t>‹#›</a:t>
            </a:fld>
            <a:endParaRPr lang="en-US"/>
          </a:p>
        </p:txBody>
      </p:sp>
    </p:spTree>
    <p:extLst>
      <p:ext uri="{BB962C8B-B14F-4D97-AF65-F5344CB8AC3E}">
        <p14:creationId xmlns:p14="http://schemas.microsoft.com/office/powerpoint/2010/main" val="328632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909D3-7D41-104B-84E7-7A60BC4C41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F80617-46EC-E54B-A9D0-7A85D34C49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FEC7CA-55B8-564E-AA21-CD07052DF8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6714AD-DC9A-E747-9F62-4AA042B1D724}"/>
              </a:ext>
            </a:extLst>
          </p:cNvPr>
          <p:cNvSpPr>
            <a:spLocks noGrp="1"/>
          </p:cNvSpPr>
          <p:nvPr>
            <p:ph type="dt" sz="half" idx="10"/>
          </p:nvPr>
        </p:nvSpPr>
        <p:spPr/>
        <p:txBody>
          <a:bodyPr/>
          <a:lstStyle/>
          <a:p>
            <a:fld id="{3BCCEEC9-364C-BF46-9253-307AA43BA140}" type="datetimeFigureOut">
              <a:rPr lang="en-US" smtClean="0"/>
              <a:t>10/8/20</a:t>
            </a:fld>
            <a:endParaRPr lang="en-US"/>
          </a:p>
        </p:txBody>
      </p:sp>
      <p:sp>
        <p:nvSpPr>
          <p:cNvPr id="6" name="Footer Placeholder 5">
            <a:extLst>
              <a:ext uri="{FF2B5EF4-FFF2-40B4-BE49-F238E27FC236}">
                <a16:creationId xmlns:a16="http://schemas.microsoft.com/office/drawing/2014/main" id="{2FFE17AB-8282-A440-A630-13DA1528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413D52-5183-3C40-BE76-DA5E79B652CD}"/>
              </a:ext>
            </a:extLst>
          </p:cNvPr>
          <p:cNvSpPr>
            <a:spLocks noGrp="1"/>
          </p:cNvSpPr>
          <p:nvPr>
            <p:ph type="sldNum" sz="quarter" idx="12"/>
          </p:nvPr>
        </p:nvSpPr>
        <p:spPr/>
        <p:txBody>
          <a:bodyPr/>
          <a:lstStyle/>
          <a:p>
            <a:fld id="{C68152F1-B507-8346-B40D-9341FF9FB518}" type="slidenum">
              <a:rPr lang="en-US" smtClean="0"/>
              <a:t>‹#›</a:t>
            </a:fld>
            <a:endParaRPr lang="en-US"/>
          </a:p>
        </p:txBody>
      </p:sp>
    </p:spTree>
    <p:extLst>
      <p:ext uri="{BB962C8B-B14F-4D97-AF65-F5344CB8AC3E}">
        <p14:creationId xmlns:p14="http://schemas.microsoft.com/office/powerpoint/2010/main" val="38590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DA8FC2-F32B-FD49-AF07-4B4ECF8D0B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E4BA6D-40D9-D745-84F6-F44F33970E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04502B-2387-894D-9C8C-6B452F1105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CEEC9-364C-BF46-9253-307AA43BA140}" type="datetimeFigureOut">
              <a:rPr lang="en-US" smtClean="0"/>
              <a:t>10/8/20</a:t>
            </a:fld>
            <a:endParaRPr lang="en-US"/>
          </a:p>
        </p:txBody>
      </p:sp>
      <p:sp>
        <p:nvSpPr>
          <p:cNvPr id="5" name="Footer Placeholder 4">
            <a:extLst>
              <a:ext uri="{FF2B5EF4-FFF2-40B4-BE49-F238E27FC236}">
                <a16:creationId xmlns:a16="http://schemas.microsoft.com/office/drawing/2014/main" id="{48ECF00F-42F9-E54A-8CD7-D722A9CED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A1190D-6559-B34A-998C-65739867E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152F1-B507-8346-B40D-9341FF9FB518}" type="slidenum">
              <a:rPr lang="en-US" smtClean="0"/>
              <a:t>‹#›</a:t>
            </a:fld>
            <a:endParaRPr lang="en-US"/>
          </a:p>
        </p:txBody>
      </p:sp>
    </p:spTree>
    <p:extLst>
      <p:ext uri="{BB962C8B-B14F-4D97-AF65-F5344CB8AC3E}">
        <p14:creationId xmlns:p14="http://schemas.microsoft.com/office/powerpoint/2010/main" val="401550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cdc.gov/screenoutcanc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F29F0C-28E7-724D-BB5E-C19E0BDB508A}"/>
              </a:ext>
            </a:extLst>
          </p:cNvPr>
          <p:cNvSpPr>
            <a:spLocks noGrp="1"/>
          </p:cNvSpPr>
          <p:nvPr>
            <p:ph idx="1"/>
          </p:nvPr>
        </p:nvSpPr>
        <p:spPr>
          <a:xfrm>
            <a:off x="838200" y="27910"/>
            <a:ext cx="10515600" cy="1539240"/>
          </a:xfrm>
        </p:spPr>
        <p:txBody>
          <a:bodyPr>
            <a:normAutofit fontScale="92500"/>
          </a:bodyPr>
          <a:lstStyle/>
          <a:p>
            <a:r>
              <a:rPr lang="en-US" dirty="0"/>
              <a:t>FIT completion without follow-up colonoscopy </a:t>
            </a:r>
          </a:p>
          <a:p>
            <a:r>
              <a:rPr lang="en-US" dirty="0"/>
              <a:t>Three most recent studies found ~20% increase in FIT completion rates</a:t>
            </a:r>
          </a:p>
          <a:p>
            <a:r>
              <a:rPr lang="en-US" dirty="0"/>
              <a:t>~ $60-140 total (includes all aspects of intervention) per completed FIT </a:t>
            </a:r>
            <a:endParaRPr lang="en-US" u="sng" dirty="0"/>
          </a:p>
          <a:p>
            <a:endParaRPr lang="en-US" dirty="0"/>
          </a:p>
        </p:txBody>
      </p:sp>
      <p:pic>
        <p:nvPicPr>
          <p:cNvPr id="4" name="Content Placeholder 5">
            <a:extLst>
              <a:ext uri="{FF2B5EF4-FFF2-40B4-BE49-F238E27FC236}">
                <a16:creationId xmlns:a16="http://schemas.microsoft.com/office/drawing/2014/main" id="{1FBC1D2D-0F53-5046-A1EC-D8C8A3B956AA}"/>
              </a:ext>
            </a:extLst>
          </p:cNvPr>
          <p:cNvPicPr>
            <a:picLocks noChangeAspect="1"/>
          </p:cNvPicPr>
          <p:nvPr/>
        </p:nvPicPr>
        <p:blipFill>
          <a:blip r:embed="rId2"/>
          <a:stretch>
            <a:fillRect/>
          </a:stretch>
        </p:blipFill>
        <p:spPr>
          <a:xfrm>
            <a:off x="0" y="1306816"/>
            <a:ext cx="6377246" cy="2791596"/>
          </a:xfrm>
          <a:prstGeom prst="rect">
            <a:avLst/>
          </a:prstGeom>
        </p:spPr>
      </p:pic>
      <p:pic>
        <p:nvPicPr>
          <p:cNvPr id="5" name="Content Placeholder 3">
            <a:extLst>
              <a:ext uri="{FF2B5EF4-FFF2-40B4-BE49-F238E27FC236}">
                <a16:creationId xmlns:a16="http://schemas.microsoft.com/office/drawing/2014/main" id="{65E4D099-DA2F-FF47-B089-97BF72659475}"/>
              </a:ext>
            </a:extLst>
          </p:cNvPr>
          <p:cNvPicPr>
            <a:picLocks noChangeAspect="1"/>
          </p:cNvPicPr>
          <p:nvPr/>
        </p:nvPicPr>
        <p:blipFill>
          <a:blip r:embed="rId3"/>
          <a:stretch>
            <a:fillRect/>
          </a:stretch>
        </p:blipFill>
        <p:spPr>
          <a:xfrm>
            <a:off x="6377246" y="2031936"/>
            <a:ext cx="5814754" cy="3612282"/>
          </a:xfrm>
          <a:prstGeom prst="rect">
            <a:avLst/>
          </a:prstGeom>
        </p:spPr>
      </p:pic>
      <p:pic>
        <p:nvPicPr>
          <p:cNvPr id="6" name="Content Placeholder 3">
            <a:extLst>
              <a:ext uri="{FF2B5EF4-FFF2-40B4-BE49-F238E27FC236}">
                <a16:creationId xmlns:a16="http://schemas.microsoft.com/office/drawing/2014/main" id="{014A3C6B-75FB-7D41-8C5F-DF89CD975A9A}"/>
              </a:ext>
            </a:extLst>
          </p:cNvPr>
          <p:cNvPicPr>
            <a:picLocks noChangeAspect="1"/>
          </p:cNvPicPr>
          <p:nvPr/>
        </p:nvPicPr>
        <p:blipFill>
          <a:blip r:embed="rId4"/>
          <a:stretch>
            <a:fillRect/>
          </a:stretch>
        </p:blipFill>
        <p:spPr>
          <a:xfrm rot="5400000">
            <a:off x="1860190" y="2112618"/>
            <a:ext cx="2791597" cy="6242515"/>
          </a:xfrm>
          <a:prstGeom prst="rect">
            <a:avLst/>
          </a:prstGeom>
        </p:spPr>
      </p:pic>
    </p:spTree>
    <p:extLst>
      <p:ext uri="{BB962C8B-B14F-4D97-AF65-F5344CB8AC3E}">
        <p14:creationId xmlns:p14="http://schemas.microsoft.com/office/powerpoint/2010/main" val="164306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FFF8E2B-76F8-AC48-9C1A-7D3FBC95A513}"/>
              </a:ext>
            </a:extLst>
          </p:cNvPr>
          <p:cNvPicPr>
            <a:picLocks noGrp="1" noChangeAspect="1"/>
          </p:cNvPicPr>
          <p:nvPr>
            <p:ph idx="1"/>
          </p:nvPr>
        </p:nvPicPr>
        <p:blipFill>
          <a:blip r:embed="rId2"/>
          <a:stretch>
            <a:fillRect/>
          </a:stretch>
        </p:blipFill>
        <p:spPr>
          <a:xfrm>
            <a:off x="54551" y="0"/>
            <a:ext cx="12082898" cy="5289207"/>
          </a:xfrm>
          <a:prstGeom prst="rect">
            <a:avLst/>
          </a:prstGeom>
        </p:spPr>
      </p:pic>
      <p:sp>
        <p:nvSpPr>
          <p:cNvPr id="7" name="TextBox 6">
            <a:extLst>
              <a:ext uri="{FF2B5EF4-FFF2-40B4-BE49-F238E27FC236}">
                <a16:creationId xmlns:a16="http://schemas.microsoft.com/office/drawing/2014/main" id="{833A65D8-2B65-8D47-B87B-8C02BC114B4F}"/>
              </a:ext>
            </a:extLst>
          </p:cNvPr>
          <p:cNvSpPr txBox="1"/>
          <p:nvPr/>
        </p:nvSpPr>
        <p:spPr>
          <a:xfrm>
            <a:off x="1350662" y="5598941"/>
            <a:ext cx="10027360" cy="1015663"/>
          </a:xfrm>
          <a:prstGeom prst="rect">
            <a:avLst/>
          </a:prstGeom>
          <a:noFill/>
        </p:spPr>
        <p:txBody>
          <a:bodyPr wrap="none" rtlCol="0">
            <a:spAutoFit/>
          </a:bodyPr>
          <a:lstStyle/>
          <a:p>
            <a:r>
              <a:rPr lang="en-US" sz="2000" dirty="0"/>
              <a:t>﻿Overall screening completion rates (defined as the proportion of the FQHC’s age-eligible </a:t>
            </a:r>
          </a:p>
          <a:p>
            <a:r>
              <a:rPr lang="en-US" sz="2000" dirty="0"/>
              <a:t>population who received an order to be screened with FIT/FOBT or colonoscopy (not reported)</a:t>
            </a:r>
          </a:p>
          <a:p>
            <a:r>
              <a:rPr lang="en-US" sz="2000" dirty="0"/>
              <a:t> and completed the screening during the time period. </a:t>
            </a:r>
          </a:p>
        </p:txBody>
      </p:sp>
    </p:spTree>
    <p:extLst>
      <p:ext uri="{BB962C8B-B14F-4D97-AF65-F5344CB8AC3E}">
        <p14:creationId xmlns:p14="http://schemas.microsoft.com/office/powerpoint/2010/main" val="2604615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23A07D-33E6-6D44-A4B9-993871E0156C}"/>
              </a:ext>
            </a:extLst>
          </p:cNvPr>
          <p:cNvSpPr>
            <a:spLocks noGrp="1"/>
          </p:cNvSpPr>
          <p:nvPr>
            <p:ph idx="1"/>
          </p:nvPr>
        </p:nvSpPr>
        <p:spPr>
          <a:xfrm>
            <a:off x="838200" y="423746"/>
            <a:ext cx="10515600" cy="5753217"/>
          </a:xfrm>
        </p:spPr>
        <p:txBody>
          <a:bodyPr>
            <a:normAutofit fontScale="92500" lnSpcReduction="10000"/>
          </a:bodyPr>
          <a:lstStyle/>
          <a:p>
            <a:r>
              <a:rPr lang="en-US" dirty="0"/>
              <a:t>﻿Effectiveness of these EBIs on CRC order and screening uptake was significant across all populations served and independent of insurance status</a:t>
            </a:r>
          </a:p>
          <a:p>
            <a:endParaRPr lang="en-US" dirty="0"/>
          </a:p>
          <a:p>
            <a:r>
              <a:rPr lang="en-US" dirty="0"/>
              <a:t>﻿Incremental cost is higher for this health system than for some other FQHCs. This is in part because manual entry of provider and patient reminders into the EMR. </a:t>
            </a:r>
          </a:p>
          <a:p>
            <a:pPr lvl="1"/>
            <a:r>
              <a:rPr lang="en-US" dirty="0"/>
              <a:t>Expect automated reminders would decrease cost</a:t>
            </a:r>
          </a:p>
          <a:p>
            <a:pPr lvl="1"/>
            <a:endParaRPr lang="en-US" dirty="0"/>
          </a:p>
          <a:p>
            <a:r>
              <a:rPr lang="en-US" dirty="0"/>
              <a:t>Initiated multicomponent approach</a:t>
            </a:r>
          </a:p>
          <a:p>
            <a:pPr lvl="1"/>
            <a:r>
              <a:rPr lang="en-US" dirty="0"/>
              <a:t>Would have liked to implement and measure the effect of each EBI separately</a:t>
            </a:r>
          </a:p>
          <a:p>
            <a:pPr lvl="1"/>
            <a:r>
              <a:rPr lang="en-US" dirty="0"/>
              <a:t>Tracking process data that might isolate each EBI could help future implementation analyses</a:t>
            </a:r>
          </a:p>
          <a:p>
            <a:pPr lvl="1"/>
            <a:endParaRPr lang="en-US" dirty="0"/>
          </a:p>
          <a:p>
            <a:r>
              <a:rPr lang="en-US" dirty="0"/>
              <a:t>Unable to collect and report data on diagnostic colonoscopy follow-up for those with positive FITs</a:t>
            </a:r>
          </a:p>
          <a:p>
            <a:endParaRPr lang="en-US" dirty="0"/>
          </a:p>
        </p:txBody>
      </p:sp>
    </p:spTree>
    <p:extLst>
      <p:ext uri="{BB962C8B-B14F-4D97-AF65-F5344CB8AC3E}">
        <p14:creationId xmlns:p14="http://schemas.microsoft.com/office/powerpoint/2010/main" val="230584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82DAE23C-845E-D642-945C-FA1AD73595CE}"/>
              </a:ext>
            </a:extLst>
          </p:cNvPr>
          <p:cNvPicPr>
            <a:picLocks noGrp="1" noChangeAspect="1"/>
          </p:cNvPicPr>
          <p:nvPr>
            <p:ph idx="1"/>
          </p:nvPr>
        </p:nvPicPr>
        <p:blipFill>
          <a:blip r:embed="rId2"/>
          <a:stretch>
            <a:fillRect/>
          </a:stretch>
        </p:blipFill>
        <p:spPr>
          <a:xfrm>
            <a:off x="24978" y="1784592"/>
            <a:ext cx="12142043" cy="3288816"/>
          </a:xfrm>
        </p:spPr>
      </p:pic>
    </p:spTree>
    <p:extLst>
      <p:ext uri="{BB962C8B-B14F-4D97-AF65-F5344CB8AC3E}">
        <p14:creationId xmlns:p14="http://schemas.microsoft.com/office/powerpoint/2010/main" val="2679593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51035C-6B9E-B94A-B17B-ECE956BC181B}"/>
              </a:ext>
            </a:extLst>
          </p:cNvPr>
          <p:cNvSpPr>
            <a:spLocks noGrp="1"/>
          </p:cNvSpPr>
          <p:nvPr>
            <p:ph idx="1"/>
          </p:nvPr>
        </p:nvSpPr>
        <p:spPr>
          <a:xfrm>
            <a:off x="838200" y="434898"/>
            <a:ext cx="10515600" cy="5742065"/>
          </a:xfrm>
        </p:spPr>
        <p:txBody>
          <a:bodyPr/>
          <a:lstStyle/>
          <a:p>
            <a:pPr marL="0" indent="0">
              <a:buNone/>
            </a:pPr>
            <a:r>
              <a:rPr lang="en-US" dirty="0"/>
              <a:t>﻿The objective of this study was to analyze the effectiveness and cost of </a:t>
            </a:r>
            <a:r>
              <a:rPr lang="en-US" u="sng" dirty="0"/>
              <a:t>patient incentives</a:t>
            </a:r>
            <a:r>
              <a:rPr lang="en-US" dirty="0"/>
              <a:t>, together with </a:t>
            </a:r>
            <a:r>
              <a:rPr lang="en-US" u="sng" dirty="0"/>
              <a:t>patient navigation </a:t>
            </a:r>
            <a:r>
              <a:rPr lang="en-US" dirty="0"/>
              <a:t>and </a:t>
            </a:r>
            <a:r>
              <a:rPr lang="en-US" u="sng" dirty="0"/>
              <a:t>patient reminders</a:t>
            </a:r>
            <a:r>
              <a:rPr lang="en-US" dirty="0"/>
              <a:t>, to increase fecal immunochemical test (FIT) kit return rates in one clinic</a:t>
            </a:r>
          </a:p>
          <a:p>
            <a:pPr marL="0" indent="0">
              <a:buNone/>
            </a:pPr>
            <a:endParaRPr lang="en-US" dirty="0"/>
          </a:p>
          <a:p>
            <a:r>
              <a:rPr lang="en-US" dirty="0"/>
              <a:t>﻿Return rate increased by 25.9 percentage points (from 21.7% to 47.6%)</a:t>
            </a:r>
          </a:p>
          <a:p>
            <a:endParaRPr lang="en-US" dirty="0"/>
          </a:p>
          <a:p>
            <a:r>
              <a:rPr lang="en-US" dirty="0"/>
              <a:t>Additional 91 people screened at $134.61 per screen</a:t>
            </a:r>
          </a:p>
        </p:txBody>
      </p:sp>
    </p:spTree>
    <p:extLst>
      <p:ext uri="{BB962C8B-B14F-4D97-AF65-F5344CB8AC3E}">
        <p14:creationId xmlns:p14="http://schemas.microsoft.com/office/powerpoint/2010/main" val="3202220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B61D18C-DF1E-B940-B185-EE7A5CE4A792}"/>
              </a:ext>
            </a:extLst>
          </p:cNvPr>
          <p:cNvPicPr>
            <a:picLocks noGrp="1" noChangeAspect="1"/>
          </p:cNvPicPr>
          <p:nvPr>
            <p:ph idx="1"/>
          </p:nvPr>
        </p:nvPicPr>
        <p:blipFill>
          <a:blip r:embed="rId2"/>
          <a:stretch>
            <a:fillRect/>
          </a:stretch>
        </p:blipFill>
        <p:spPr>
          <a:xfrm>
            <a:off x="0" y="575683"/>
            <a:ext cx="12191999" cy="5706634"/>
          </a:xfrm>
          <a:prstGeom prst="rect">
            <a:avLst/>
          </a:prstGeom>
        </p:spPr>
      </p:pic>
    </p:spTree>
    <p:extLst>
      <p:ext uri="{BB962C8B-B14F-4D97-AF65-F5344CB8AC3E}">
        <p14:creationId xmlns:p14="http://schemas.microsoft.com/office/powerpoint/2010/main" val="1196441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2810AB-DA58-A146-8FD7-E2A11003D4C2}"/>
              </a:ext>
            </a:extLst>
          </p:cNvPr>
          <p:cNvSpPr>
            <a:spLocks noGrp="1"/>
          </p:cNvSpPr>
          <p:nvPr>
            <p:ph idx="1"/>
          </p:nvPr>
        </p:nvSpPr>
        <p:spPr>
          <a:xfrm>
            <a:off x="838200" y="468351"/>
            <a:ext cx="10515600" cy="5708612"/>
          </a:xfrm>
        </p:spPr>
        <p:txBody>
          <a:bodyPr>
            <a:normAutofit lnSpcReduction="10000"/>
          </a:bodyPr>
          <a:lstStyle/>
          <a:p>
            <a:pPr marL="0" indent="0">
              <a:buNone/>
            </a:pPr>
            <a:r>
              <a:rPr lang="en-US" b="1" dirty="0"/>
              <a:t>Patient incentive:</a:t>
            </a:r>
          </a:p>
          <a:p>
            <a:r>
              <a:rPr lang="en-US" dirty="0"/>
              <a:t>﻿Patients were given the $10 gift card (food market) when they returned the completed FIT kit</a:t>
            </a:r>
          </a:p>
          <a:p>
            <a:endParaRPr lang="en-US" dirty="0"/>
          </a:p>
          <a:p>
            <a:pPr marL="0" indent="0">
              <a:buNone/>
            </a:pPr>
            <a:r>
              <a:rPr lang="en-US" b="1" dirty="0"/>
              <a:t>Patient navigator and reminders:</a:t>
            </a:r>
          </a:p>
          <a:p>
            <a:r>
              <a:rPr lang="en-US" dirty="0"/>
              <a:t>﻿Navigators responsible for tracking the FIT kits and reminders</a:t>
            </a:r>
          </a:p>
          <a:p>
            <a:pPr lvl="1"/>
            <a:r>
              <a:rPr lang="en-US" dirty="0"/>
              <a:t>Biweekly phone or mail reminder to complete and return</a:t>
            </a:r>
          </a:p>
          <a:p>
            <a:pPr lvl="1"/>
            <a:r>
              <a:rPr lang="en-US" dirty="0"/>
              <a:t>Assisted patients to address relatively simple barriers, such as arranging transportation to the clinic, providing further instructions on using the kit, or replacing kits that had been lost. </a:t>
            </a:r>
          </a:p>
          <a:p>
            <a:pPr lvl="1"/>
            <a:r>
              <a:rPr lang="en-US" dirty="0"/>
              <a:t>Patient navigators continued to follow up until the kit was completed and returned or the patient indicated unwillingness to complete the test</a:t>
            </a:r>
          </a:p>
          <a:p>
            <a:pPr lvl="1"/>
            <a:r>
              <a:rPr lang="en-US" dirty="0"/>
              <a:t>After 1 year, the navigator received no response and the kit was not returned, the patient was removed from active follow-up.</a:t>
            </a:r>
          </a:p>
        </p:txBody>
      </p:sp>
    </p:spTree>
    <p:extLst>
      <p:ext uri="{BB962C8B-B14F-4D97-AF65-F5344CB8AC3E}">
        <p14:creationId xmlns:p14="http://schemas.microsoft.com/office/powerpoint/2010/main" val="3425769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B736648-FD20-1748-B700-1DFBB4147253}"/>
              </a:ext>
            </a:extLst>
          </p:cNvPr>
          <p:cNvPicPr>
            <a:picLocks noGrp="1" noChangeAspect="1"/>
          </p:cNvPicPr>
          <p:nvPr>
            <p:ph idx="1"/>
          </p:nvPr>
        </p:nvPicPr>
        <p:blipFill>
          <a:blip r:embed="rId2"/>
          <a:stretch>
            <a:fillRect/>
          </a:stretch>
        </p:blipFill>
        <p:spPr>
          <a:xfrm>
            <a:off x="919522" y="213233"/>
            <a:ext cx="10352955" cy="6431534"/>
          </a:xfrm>
          <a:prstGeom prst="rect">
            <a:avLst/>
          </a:prstGeom>
        </p:spPr>
      </p:pic>
    </p:spTree>
    <p:extLst>
      <p:ext uri="{BB962C8B-B14F-4D97-AF65-F5344CB8AC3E}">
        <p14:creationId xmlns:p14="http://schemas.microsoft.com/office/powerpoint/2010/main" val="3962338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E37345-72DD-F045-8B18-A1ECD10C5F28}"/>
              </a:ext>
            </a:extLst>
          </p:cNvPr>
          <p:cNvSpPr>
            <a:spLocks noGrp="1"/>
          </p:cNvSpPr>
          <p:nvPr>
            <p:ph idx="1"/>
          </p:nvPr>
        </p:nvSpPr>
        <p:spPr>
          <a:xfrm>
            <a:off x="838200" y="365760"/>
            <a:ext cx="10515600" cy="5811203"/>
          </a:xfrm>
        </p:spPr>
        <p:txBody>
          <a:bodyPr/>
          <a:lstStyle/>
          <a:p>
            <a:r>
              <a:rPr lang="en-US" dirty="0"/>
              <a:t>﻿There were challenges in improving FIT kit return rates, such as kits not being returned to LFC in a timely manner or patients forgetting that they had received FIT kits.</a:t>
            </a:r>
          </a:p>
          <a:p>
            <a:endParaRPr lang="en-US" dirty="0"/>
          </a:p>
          <a:p>
            <a:r>
              <a:rPr lang="en-US" dirty="0"/>
              <a:t>﻿follow-up rate for colonoscopies after positive FIT tests did not increase substantially between the usual care and implementation periods</a:t>
            </a:r>
          </a:p>
          <a:p>
            <a:pPr lvl="1"/>
            <a:r>
              <a:rPr lang="en-US" dirty="0"/>
              <a:t>probably due to other barriers (transportation and bowel prep)</a:t>
            </a:r>
          </a:p>
          <a:p>
            <a:pPr lvl="1"/>
            <a:r>
              <a:rPr lang="en-US" dirty="0"/>
              <a:t>these barriers should have been systematically addressed for colonoscopies</a:t>
            </a:r>
          </a:p>
        </p:txBody>
      </p:sp>
    </p:spTree>
    <p:extLst>
      <p:ext uri="{BB962C8B-B14F-4D97-AF65-F5344CB8AC3E}">
        <p14:creationId xmlns:p14="http://schemas.microsoft.com/office/powerpoint/2010/main" val="2552879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email&#10;&#10;Description automatically generated">
            <a:extLst>
              <a:ext uri="{FF2B5EF4-FFF2-40B4-BE49-F238E27FC236}">
                <a16:creationId xmlns:a16="http://schemas.microsoft.com/office/drawing/2014/main" id="{B907F33F-5309-DE40-B2B3-2F6F4E66434E}"/>
              </a:ext>
            </a:extLst>
          </p:cNvPr>
          <p:cNvPicPr>
            <a:picLocks noGrp="1" noChangeAspect="1"/>
          </p:cNvPicPr>
          <p:nvPr>
            <p:ph idx="1"/>
          </p:nvPr>
        </p:nvPicPr>
        <p:blipFill>
          <a:blip r:embed="rId2"/>
          <a:stretch>
            <a:fillRect/>
          </a:stretch>
        </p:blipFill>
        <p:spPr>
          <a:xfrm>
            <a:off x="0" y="1547529"/>
            <a:ext cx="12173204" cy="3762942"/>
          </a:xfrm>
        </p:spPr>
      </p:pic>
    </p:spTree>
    <p:extLst>
      <p:ext uri="{BB962C8B-B14F-4D97-AF65-F5344CB8AC3E}">
        <p14:creationId xmlns:p14="http://schemas.microsoft.com/office/powerpoint/2010/main" val="3945914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3CA89F-93CE-4247-BE12-7A995ED6081F}"/>
              </a:ext>
            </a:extLst>
          </p:cNvPr>
          <p:cNvSpPr>
            <a:spLocks noGrp="1"/>
          </p:cNvSpPr>
          <p:nvPr>
            <p:ph idx="1"/>
          </p:nvPr>
        </p:nvSpPr>
        <p:spPr>
          <a:xfrm>
            <a:off x="838200" y="309489"/>
            <a:ext cx="10515600" cy="5867474"/>
          </a:xfrm>
        </p:spPr>
        <p:txBody>
          <a:bodyPr/>
          <a:lstStyle/>
          <a:p>
            <a:pPr marL="0" indent="0">
              <a:buNone/>
            </a:pPr>
            <a:r>
              <a:rPr lang="en-US" dirty="0"/>
              <a:t>﻿The purpose of this study is to evaluate the effectiveness of implementing </a:t>
            </a:r>
            <a:r>
              <a:rPr lang="en-US" u="sng" dirty="0"/>
              <a:t>patient reminders </a:t>
            </a:r>
            <a:r>
              <a:rPr lang="en-US" dirty="0"/>
              <a:t>to increase fecal immunochemical test (FIT) kit return rates in nine federally qualified health centers (FQHCs).</a:t>
            </a:r>
          </a:p>
          <a:p>
            <a:pPr marL="0" indent="0">
              <a:buNone/>
            </a:pPr>
            <a:endParaRPr lang="en-US" dirty="0"/>
          </a:p>
          <a:p>
            <a:r>
              <a:rPr lang="en-US" dirty="0"/>
              <a:t>19.6 percentage point increase in FIT return rates</a:t>
            </a:r>
          </a:p>
          <a:p>
            <a:endParaRPr lang="en-US" dirty="0"/>
          </a:p>
          <a:p>
            <a:r>
              <a:rPr lang="en-US" dirty="0"/>
              <a:t>$60.18 cost per FIT kit returned</a:t>
            </a:r>
          </a:p>
        </p:txBody>
      </p:sp>
    </p:spTree>
    <p:extLst>
      <p:ext uri="{BB962C8B-B14F-4D97-AF65-F5344CB8AC3E}">
        <p14:creationId xmlns:p14="http://schemas.microsoft.com/office/powerpoint/2010/main" val="2503758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2DCEE2-D360-3846-8048-6C23FEDC0807}"/>
              </a:ext>
            </a:extLst>
          </p:cNvPr>
          <p:cNvSpPr>
            <a:spLocks noGrp="1"/>
          </p:cNvSpPr>
          <p:nvPr>
            <p:ph idx="1"/>
          </p:nvPr>
        </p:nvSpPr>
        <p:spPr>
          <a:xfrm>
            <a:off x="838200" y="309966"/>
            <a:ext cx="10515600" cy="6548034"/>
          </a:xfrm>
        </p:spPr>
        <p:txBody>
          <a:bodyPr>
            <a:normAutofit lnSpcReduction="10000"/>
          </a:bodyPr>
          <a:lstStyle/>
          <a:p>
            <a:r>
              <a:rPr lang="en-US" u="sng" dirty="0"/>
              <a:t>Patient reminders</a:t>
            </a:r>
            <a:r>
              <a:rPr lang="en-US" dirty="0"/>
              <a:t> (5/5 used): </a:t>
            </a:r>
          </a:p>
          <a:p>
            <a:pPr lvl="1"/>
            <a:r>
              <a:rPr lang="en-US" dirty="0"/>
              <a:t>Generally consisted of a care coordinator, patient navigator, or nurse making phone calls with letters to remind patients to return their FIT test. </a:t>
            </a:r>
          </a:p>
          <a:p>
            <a:pPr lvl="1"/>
            <a:r>
              <a:rPr lang="en-US" dirty="0"/>
              <a:t>If a site implemented patient reminders for CRC that was overdue, the FIT kit was included</a:t>
            </a:r>
          </a:p>
          <a:p>
            <a:r>
              <a:rPr lang="en-US" u="sng" dirty="0"/>
              <a:t>Provider reminders</a:t>
            </a:r>
            <a:r>
              <a:rPr lang="en-US" dirty="0"/>
              <a:t> (2/5):</a:t>
            </a:r>
          </a:p>
          <a:p>
            <a:pPr lvl="1"/>
            <a:r>
              <a:rPr lang="en-US" dirty="0"/>
              <a:t>Care coordinator generally identified patient through population management or manual data pull</a:t>
            </a:r>
          </a:p>
          <a:p>
            <a:pPr lvl="1"/>
            <a:r>
              <a:rPr lang="en-US" dirty="0"/>
              <a:t>Vague description but if electronic, reminders were manually placed by care coordinator or front-end staff </a:t>
            </a:r>
            <a:r>
              <a:rPr lang="en-US" u="sng" dirty="0"/>
              <a:t>before the scheduled appointment</a:t>
            </a:r>
          </a:p>
          <a:p>
            <a:r>
              <a:rPr lang="en-US" u="sng" dirty="0"/>
              <a:t>Navigation</a:t>
            </a:r>
            <a:r>
              <a:rPr lang="en-US" dirty="0"/>
              <a:t> (1/5):</a:t>
            </a:r>
          </a:p>
          <a:p>
            <a:pPr lvl="1"/>
            <a:r>
              <a:rPr lang="en-US" dirty="0"/>
              <a:t>Responsible for tracking the FIT kits and patient reminders</a:t>
            </a:r>
          </a:p>
          <a:p>
            <a:pPr lvl="1"/>
            <a:r>
              <a:rPr lang="en-US" dirty="0"/>
              <a:t>Assisted patients to address relatively simple barriers, such as arranging transportation to the clinic, providing further instructions on using the kit, or replacing kits that had been lost. </a:t>
            </a:r>
          </a:p>
          <a:p>
            <a:r>
              <a:rPr lang="en-US" u="sng" dirty="0"/>
              <a:t>Provider assessment and feedback</a:t>
            </a:r>
            <a:r>
              <a:rPr lang="en-US" dirty="0"/>
              <a:t> (2/5): implementation not explained</a:t>
            </a:r>
          </a:p>
        </p:txBody>
      </p:sp>
    </p:spTree>
    <p:extLst>
      <p:ext uri="{BB962C8B-B14F-4D97-AF65-F5344CB8AC3E}">
        <p14:creationId xmlns:p14="http://schemas.microsoft.com/office/powerpoint/2010/main" val="716938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1CE96B-4ABE-624E-BCC3-4EB3981728C3}"/>
              </a:ext>
            </a:extLst>
          </p:cNvPr>
          <p:cNvSpPr>
            <a:spLocks noGrp="1"/>
          </p:cNvSpPr>
          <p:nvPr>
            <p:ph idx="1"/>
          </p:nvPr>
        </p:nvSpPr>
        <p:spPr>
          <a:xfrm>
            <a:off x="838200" y="365760"/>
            <a:ext cx="10515600" cy="5811203"/>
          </a:xfrm>
        </p:spPr>
        <p:txBody>
          <a:bodyPr>
            <a:normAutofit lnSpcReduction="10000"/>
          </a:bodyPr>
          <a:lstStyle/>
          <a:p>
            <a:r>
              <a:rPr lang="en-US" dirty="0"/>
              <a:t>﻿Overall, implemented provider assessment and feedback and at least two other EBIs: patient reminders, provider reminders, and interventions that reduce structural barriers to increase referral and completion of CRC. (</a:t>
            </a:r>
            <a:r>
              <a:rPr lang="en-US" u="sng" dirty="0"/>
              <a:t>only patient reminders and FIT return presented</a:t>
            </a:r>
            <a:r>
              <a:rPr lang="en-US" dirty="0"/>
              <a:t>)</a:t>
            </a:r>
          </a:p>
          <a:p>
            <a:endParaRPr lang="en-US" dirty="0"/>
          </a:p>
          <a:p>
            <a:r>
              <a:rPr lang="en-US" dirty="0"/>
              <a:t>Most in need FQHCs selected for project﻿</a:t>
            </a:r>
          </a:p>
          <a:p>
            <a:endParaRPr lang="en-US" dirty="0"/>
          </a:p>
          <a:p>
            <a:r>
              <a:rPr lang="en-US" dirty="0"/>
              <a:t>WVPICCS ﻿provided technical assistance, professional development training, and practice facilitation for quality improvement</a:t>
            </a:r>
          </a:p>
          <a:p>
            <a:endParaRPr lang="en-US" dirty="0"/>
          </a:p>
          <a:p>
            <a:r>
              <a:rPr lang="en-US" dirty="0"/>
              <a:t>﻿FQHC partner clinic sites assessed their CRC screening practices and systematically ﻿reviewed their current use of electronic health records to identify improvements</a:t>
            </a:r>
          </a:p>
          <a:p>
            <a:endParaRPr lang="en-US" dirty="0"/>
          </a:p>
          <a:p>
            <a:endParaRPr lang="en-US" dirty="0"/>
          </a:p>
        </p:txBody>
      </p:sp>
    </p:spTree>
    <p:extLst>
      <p:ext uri="{BB962C8B-B14F-4D97-AF65-F5344CB8AC3E}">
        <p14:creationId xmlns:p14="http://schemas.microsoft.com/office/powerpoint/2010/main" val="3422231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ECAC3E-3C6E-5745-9BCB-94627FF91042}"/>
              </a:ext>
            </a:extLst>
          </p:cNvPr>
          <p:cNvSpPr>
            <a:spLocks noGrp="1"/>
          </p:cNvSpPr>
          <p:nvPr>
            <p:ph idx="1"/>
          </p:nvPr>
        </p:nvSpPr>
        <p:spPr>
          <a:xfrm>
            <a:off x="838200" y="436098"/>
            <a:ext cx="10515600" cy="5740865"/>
          </a:xfrm>
        </p:spPr>
        <p:txBody>
          <a:bodyPr/>
          <a:lstStyle/>
          <a:p>
            <a:pPr marL="0" indent="0">
              <a:buNone/>
            </a:pPr>
            <a:r>
              <a:rPr lang="en-US" b="1" dirty="0"/>
              <a:t>Patient reminders:</a:t>
            </a:r>
          </a:p>
          <a:p>
            <a:r>
              <a:rPr lang="en-US" dirty="0"/>
              <a:t>Initiated within 7 to 21 days of unreturned FIT</a:t>
            </a:r>
          </a:p>
          <a:p>
            <a:r>
              <a:rPr lang="en-US" dirty="0"/>
              <a:t>Used stages of change health theory</a:t>
            </a:r>
          </a:p>
          <a:p>
            <a:r>
              <a:rPr lang="en-US" dirty="0"/>
              <a:t>﻿calls consisted of a series of simple questions and an algorithm to help assess the patient’s stage of change in completing the FIT</a:t>
            </a:r>
          </a:p>
          <a:p>
            <a:r>
              <a:rPr lang="en-US" dirty="0"/>
              <a:t>﻿After determining the patient’s stage of change, they delivered a tailored stage- specific message to motivate the patient to complete the screening</a:t>
            </a:r>
          </a:p>
          <a:p>
            <a:r>
              <a:rPr lang="en-US" dirty="0"/>
              <a:t>If not returned in 3 weeks another call was placed</a:t>
            </a:r>
          </a:p>
          <a:p>
            <a:r>
              <a:rPr lang="en-US" dirty="0"/>
              <a:t>calls and letters (whether or not used) and the sequence of these varied by FQHC</a:t>
            </a:r>
          </a:p>
          <a:p>
            <a:endParaRPr lang="en-US" dirty="0"/>
          </a:p>
        </p:txBody>
      </p:sp>
    </p:spTree>
    <p:extLst>
      <p:ext uri="{BB962C8B-B14F-4D97-AF65-F5344CB8AC3E}">
        <p14:creationId xmlns:p14="http://schemas.microsoft.com/office/powerpoint/2010/main" val="2108684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C0AD0E9-6E32-7E44-8B07-F26DE2FDB057}"/>
              </a:ext>
            </a:extLst>
          </p:cNvPr>
          <p:cNvPicPr>
            <a:picLocks noGrp="1" noChangeAspect="1"/>
          </p:cNvPicPr>
          <p:nvPr>
            <p:ph idx="1"/>
          </p:nvPr>
        </p:nvPicPr>
        <p:blipFill>
          <a:blip r:embed="rId2"/>
          <a:stretch>
            <a:fillRect/>
          </a:stretch>
        </p:blipFill>
        <p:spPr>
          <a:xfrm rot="5400000">
            <a:off x="3395329" y="-2610190"/>
            <a:ext cx="5401342" cy="12078379"/>
          </a:xfrm>
          <a:prstGeom prst="rect">
            <a:avLst/>
          </a:prstGeom>
        </p:spPr>
      </p:pic>
    </p:spTree>
    <p:extLst>
      <p:ext uri="{BB962C8B-B14F-4D97-AF65-F5344CB8AC3E}">
        <p14:creationId xmlns:p14="http://schemas.microsoft.com/office/powerpoint/2010/main" val="2674243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309BD6-9EF9-364F-B898-152799448BAD}"/>
              </a:ext>
            </a:extLst>
          </p:cNvPr>
          <p:cNvSpPr>
            <a:spLocks noGrp="1"/>
          </p:cNvSpPr>
          <p:nvPr>
            <p:ph idx="1"/>
          </p:nvPr>
        </p:nvSpPr>
        <p:spPr>
          <a:xfrm>
            <a:off x="838200" y="253218"/>
            <a:ext cx="10515600" cy="5923745"/>
          </a:xfrm>
        </p:spPr>
        <p:txBody>
          <a:bodyPr/>
          <a:lstStyle/>
          <a:p>
            <a:pPr marL="0" indent="0">
              <a:buNone/>
            </a:pPr>
            <a:r>
              <a:rPr lang="en-US" dirty="0"/>
              <a:t>﻿</a:t>
            </a:r>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BB6C2A76-228A-A04A-AC68-A7B30862744B}"/>
              </a:ext>
            </a:extLst>
          </p:cNvPr>
          <p:cNvPicPr>
            <a:picLocks noChangeAspect="1"/>
          </p:cNvPicPr>
          <p:nvPr/>
        </p:nvPicPr>
        <p:blipFill>
          <a:blip r:embed="rId2"/>
          <a:stretch>
            <a:fillRect/>
          </a:stretch>
        </p:blipFill>
        <p:spPr>
          <a:xfrm>
            <a:off x="273244" y="253217"/>
            <a:ext cx="11653263" cy="3659563"/>
          </a:xfrm>
          <a:prstGeom prst="rect">
            <a:avLst/>
          </a:prstGeom>
        </p:spPr>
      </p:pic>
      <p:sp>
        <p:nvSpPr>
          <p:cNvPr id="5" name="TextBox 4">
            <a:extLst>
              <a:ext uri="{FF2B5EF4-FFF2-40B4-BE49-F238E27FC236}">
                <a16:creationId xmlns:a16="http://schemas.microsoft.com/office/drawing/2014/main" id="{45D8BA7A-154F-0144-B858-477D9E3596EA}"/>
              </a:ext>
            </a:extLst>
          </p:cNvPr>
          <p:cNvSpPr txBox="1"/>
          <p:nvPr/>
        </p:nvSpPr>
        <p:spPr>
          <a:xfrm>
            <a:off x="575097" y="4656405"/>
            <a:ext cx="11041805" cy="523220"/>
          </a:xfrm>
          <a:prstGeom prst="rect">
            <a:avLst/>
          </a:prstGeom>
          <a:noFill/>
        </p:spPr>
        <p:txBody>
          <a:bodyPr wrap="none" rtlCol="0">
            <a:spAutoFit/>
          </a:bodyPr>
          <a:lstStyle/>
          <a:p>
            <a:r>
              <a:rPr lang="en-US" sz="2800" dirty="0"/>
              <a:t>﻿patient and provider reminder systems, provider assessment and feedback</a:t>
            </a:r>
          </a:p>
        </p:txBody>
      </p:sp>
    </p:spTree>
    <p:extLst>
      <p:ext uri="{BB962C8B-B14F-4D97-AF65-F5344CB8AC3E}">
        <p14:creationId xmlns:p14="http://schemas.microsoft.com/office/powerpoint/2010/main" val="2928665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A919EC-9510-F643-A624-05A4CD8D01A8}"/>
              </a:ext>
            </a:extLst>
          </p:cNvPr>
          <p:cNvSpPr>
            <a:spLocks noGrp="1"/>
          </p:cNvSpPr>
          <p:nvPr>
            <p:ph idx="1"/>
          </p:nvPr>
        </p:nvSpPr>
        <p:spPr>
          <a:xfrm>
            <a:off x="838200" y="233916"/>
            <a:ext cx="10515600" cy="5943047"/>
          </a:xfrm>
        </p:spPr>
        <p:txBody>
          <a:bodyPr>
            <a:normAutofit fontScale="92500" lnSpcReduction="10000"/>
          </a:bodyPr>
          <a:lstStyle/>
          <a:p>
            <a:r>
              <a:rPr lang="en-US" u="sng" dirty="0"/>
              <a:t>provider assessment and feedback </a:t>
            </a:r>
            <a:r>
              <a:rPr lang="en-US" dirty="0"/>
              <a:t>processes beginning in July 2013 by facilitating clinic‐specific review of CRC rates with quality improvement and data management staff. </a:t>
            </a:r>
          </a:p>
          <a:p>
            <a:r>
              <a:rPr lang="en-US" u="sng" dirty="0"/>
              <a:t>provider reminder </a:t>
            </a:r>
            <a:r>
              <a:rPr lang="en-US" dirty="0"/>
              <a:t>system for CRC screening was established by standardizing CRC screening policies and implementing a centralized data reporting and analytics solution to prompt the clinic when clients were due for screening services. The provider reminder system was implemented through </a:t>
            </a:r>
            <a:r>
              <a:rPr lang="en-US" dirty="0" err="1"/>
              <a:t>previsit</a:t>
            </a:r>
            <a:r>
              <a:rPr lang="en-US" dirty="0"/>
              <a:t> planning, in which front desk staff would determine whether patients with appointments scheduled for the following day were due for CRC screening and flag those due for the medical provider.</a:t>
            </a:r>
          </a:p>
          <a:p>
            <a:r>
              <a:rPr lang="en-US" u="sng" dirty="0"/>
              <a:t>patient reminders </a:t>
            </a:r>
            <a:r>
              <a:rPr lang="en-US" dirty="0"/>
              <a:t>were mailed to those due for screening, and fecal immunochemical test (FIT) kits were included in these mailings to eligible patients. FIT kits were distributed at all clinics during nonacute visits to eligible patients as well. </a:t>
            </a:r>
          </a:p>
          <a:p>
            <a:r>
              <a:rPr lang="en-US" dirty="0"/>
              <a:t>Standardized protocols were established across all clinics in the health system to follow up with patients who did not return FIT kits. </a:t>
            </a:r>
          </a:p>
        </p:txBody>
      </p:sp>
    </p:spTree>
    <p:extLst>
      <p:ext uri="{BB962C8B-B14F-4D97-AF65-F5344CB8AC3E}">
        <p14:creationId xmlns:p14="http://schemas.microsoft.com/office/powerpoint/2010/main" val="1965292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37E7848-D1E6-DE47-A4F5-19438DEDB20F}"/>
              </a:ext>
            </a:extLst>
          </p:cNvPr>
          <p:cNvPicPr>
            <a:picLocks noGrp="1" noChangeAspect="1"/>
          </p:cNvPicPr>
          <p:nvPr>
            <p:ph idx="1"/>
          </p:nvPr>
        </p:nvPicPr>
        <p:blipFill>
          <a:blip r:embed="rId2"/>
          <a:stretch>
            <a:fillRect/>
          </a:stretch>
        </p:blipFill>
        <p:spPr>
          <a:xfrm>
            <a:off x="390763" y="0"/>
            <a:ext cx="11410473" cy="2636874"/>
          </a:xfrm>
          <a:prstGeom prst="rect">
            <a:avLst/>
          </a:prstGeom>
        </p:spPr>
      </p:pic>
      <p:sp>
        <p:nvSpPr>
          <p:cNvPr id="5" name="TextBox 4">
            <a:extLst>
              <a:ext uri="{FF2B5EF4-FFF2-40B4-BE49-F238E27FC236}">
                <a16:creationId xmlns:a16="http://schemas.microsoft.com/office/drawing/2014/main" id="{F993FC7E-5AF0-0440-B7F0-32AFADF55517}"/>
              </a:ext>
            </a:extLst>
          </p:cNvPr>
          <p:cNvSpPr txBox="1"/>
          <p:nvPr/>
        </p:nvSpPr>
        <p:spPr>
          <a:xfrm>
            <a:off x="817823" y="3263705"/>
            <a:ext cx="11358815" cy="1384995"/>
          </a:xfrm>
          <a:prstGeom prst="rect">
            <a:avLst/>
          </a:prstGeom>
          <a:noFill/>
        </p:spPr>
        <p:txBody>
          <a:bodyPr wrap="none" rtlCol="0">
            <a:spAutoFit/>
          </a:bodyPr>
          <a:lstStyle/>
          <a:p>
            <a:r>
              <a:rPr lang="en-US" sz="2800" dirty="0"/>
              <a:t>﻿Direct-mail FIT program at 9 medical clinics, along with a follow-up reminder </a:t>
            </a:r>
          </a:p>
          <a:p>
            <a:r>
              <a:rPr lang="en-US" sz="2800" dirty="0"/>
              <a:t>letter and automated telephone calls to those not up-to-date with </a:t>
            </a:r>
          </a:p>
          <a:p>
            <a:r>
              <a:rPr lang="en-US" sz="2800" dirty="0"/>
              <a:t>recommended screening. Supplemental</a:t>
            </a:r>
          </a:p>
        </p:txBody>
      </p:sp>
    </p:spTree>
    <p:extLst>
      <p:ext uri="{BB962C8B-B14F-4D97-AF65-F5344CB8AC3E}">
        <p14:creationId xmlns:p14="http://schemas.microsoft.com/office/powerpoint/2010/main" val="2709621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045D6-09B1-294E-A149-4E91C16C1172}"/>
              </a:ext>
            </a:extLst>
          </p:cNvPr>
          <p:cNvSpPr>
            <a:spLocks noGrp="1"/>
          </p:cNvSpPr>
          <p:nvPr>
            <p:ph idx="1"/>
          </p:nvPr>
        </p:nvSpPr>
        <p:spPr>
          <a:xfrm>
            <a:off x="838200" y="382772"/>
            <a:ext cx="10515600" cy="5794191"/>
          </a:xfrm>
        </p:spPr>
        <p:txBody>
          <a:bodyPr>
            <a:normAutofit/>
          </a:bodyPr>
          <a:lstStyle/>
          <a:p>
            <a:r>
              <a:rPr lang="en-US" dirty="0"/>
              <a:t>Average‐risk patients who were not up to date with CRC screening were identified through a combination of automated electronic medical record extraction and manual review.</a:t>
            </a:r>
          </a:p>
          <a:p>
            <a:r>
              <a:rPr lang="en-US" dirty="0"/>
              <a:t>First mailed an introductory letter, including answers to frequently asked questions, to all patients who needed a CRC screening appointment. </a:t>
            </a:r>
          </a:p>
          <a:p>
            <a:r>
              <a:rPr lang="en-US" dirty="0"/>
              <a:t>The letter provided a web link to an online portal to opt out of receiving the FIT kit by mail or to request an FIT kit (in case they misplaced their original kit). </a:t>
            </a:r>
          </a:p>
          <a:p>
            <a:r>
              <a:rPr lang="en-US" dirty="0"/>
              <a:t>Approximately 2 weeks after the initial mailing, patients who had not opted out and had a valid address were mailed a FIT kit with the easy‐to‐read instructions, which included pictures and text in each patient’s language.</a:t>
            </a:r>
          </a:p>
        </p:txBody>
      </p:sp>
    </p:spTree>
    <p:extLst>
      <p:ext uri="{BB962C8B-B14F-4D97-AF65-F5344CB8AC3E}">
        <p14:creationId xmlns:p14="http://schemas.microsoft.com/office/powerpoint/2010/main" val="2907138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6810D3-4ECA-5B4B-8371-2A51FD066FE9}"/>
              </a:ext>
            </a:extLst>
          </p:cNvPr>
          <p:cNvSpPr>
            <a:spLocks noGrp="1"/>
          </p:cNvSpPr>
          <p:nvPr>
            <p:ph idx="1"/>
          </p:nvPr>
        </p:nvSpPr>
        <p:spPr>
          <a:xfrm>
            <a:off x="838200" y="745588"/>
            <a:ext cx="10515600" cy="5431375"/>
          </a:xfrm>
        </p:spPr>
        <p:txBody>
          <a:bodyPr/>
          <a:lstStyle/>
          <a:p>
            <a:pPr marL="0" indent="0">
              <a:buNone/>
            </a:pPr>
            <a:endParaRPr lang="en-US" dirty="0">
              <a:hlinkClick r:id="rId2"/>
            </a:endParaRPr>
          </a:p>
          <a:p>
            <a:pPr marL="0" indent="0">
              <a:buNone/>
            </a:pPr>
            <a:r>
              <a:rPr lang="en-US" dirty="0"/>
              <a:t>Patient Navigation Model for Increasing Colonoscopy Quality and Completion</a:t>
            </a:r>
          </a:p>
          <a:p>
            <a:pPr marL="0" indent="0">
              <a:buNone/>
            </a:pPr>
            <a:endParaRPr lang="en-US" dirty="0">
              <a:hlinkClick r:id="rId2"/>
            </a:endParaRPr>
          </a:p>
          <a:p>
            <a:pPr marL="0" indent="0">
              <a:buNone/>
            </a:pPr>
            <a:r>
              <a:rPr lang="en-US" dirty="0"/>
              <a:t>Measuring Breast, Cervical, and Colorectal Cancer Screening Rates in Health System Clinics</a:t>
            </a:r>
            <a:endParaRPr lang="en-US" dirty="0">
              <a:hlinkClick r:id="rId2"/>
            </a:endParaRPr>
          </a:p>
          <a:p>
            <a:pPr marL="0" indent="0">
              <a:buNone/>
            </a:pPr>
            <a:endParaRPr lang="en-US" dirty="0">
              <a:hlinkClick r:id="rId2"/>
            </a:endParaRPr>
          </a:p>
          <a:p>
            <a:pPr marL="0" indent="0">
              <a:buNone/>
            </a:pPr>
            <a:r>
              <a:rPr lang="en-US" dirty="0">
                <a:hlinkClick r:id="rId2"/>
              </a:rPr>
              <a:t>https://www.cdc.gov/screenoutcancer/</a:t>
            </a:r>
            <a:endParaRPr lang="en-US" dirty="0"/>
          </a:p>
          <a:p>
            <a:pPr marL="0" indent="0">
              <a:buNone/>
            </a:pPr>
            <a:endParaRPr lang="en-US" dirty="0"/>
          </a:p>
        </p:txBody>
      </p:sp>
    </p:spTree>
    <p:extLst>
      <p:ext uri="{BB962C8B-B14F-4D97-AF65-F5344CB8AC3E}">
        <p14:creationId xmlns:p14="http://schemas.microsoft.com/office/powerpoint/2010/main" val="2168883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2002A4-3531-B34B-B04A-C73A4AE3E9FD}"/>
              </a:ext>
            </a:extLst>
          </p:cNvPr>
          <p:cNvSpPr>
            <a:spLocks noGrp="1"/>
          </p:cNvSpPr>
          <p:nvPr>
            <p:ph idx="1"/>
          </p:nvPr>
        </p:nvSpPr>
        <p:spPr>
          <a:xfrm>
            <a:off x="464949" y="232474"/>
            <a:ext cx="11727051" cy="6625525"/>
          </a:xfrm>
        </p:spPr>
        <p:txBody>
          <a:bodyPr>
            <a:normAutofit fontScale="92500" lnSpcReduction="10000"/>
          </a:bodyPr>
          <a:lstStyle/>
          <a:p>
            <a:pPr marL="0" indent="0">
              <a:buNone/>
            </a:pPr>
            <a:r>
              <a:rPr lang="en-US" b="1" dirty="0"/>
              <a:t>Thoughts / Opportunities:</a:t>
            </a:r>
          </a:p>
          <a:p>
            <a:r>
              <a:rPr lang="en-US" dirty="0"/>
              <a:t>Surprised that completion rates didn’t include follow-up coloscopies for positive FIT </a:t>
            </a:r>
          </a:p>
          <a:p>
            <a:pPr lvl="1"/>
            <a:r>
              <a:rPr lang="en-US" dirty="0"/>
              <a:t>important but may have added too much complexity</a:t>
            </a:r>
          </a:p>
          <a:p>
            <a:r>
              <a:rPr lang="en-US" dirty="0"/>
              <a:t>None of the studies implemented automated provider alerts</a:t>
            </a:r>
          </a:p>
          <a:p>
            <a:pPr lvl="1"/>
            <a:r>
              <a:rPr lang="en-US"/>
              <a:t>Our CHCs </a:t>
            </a:r>
            <a:r>
              <a:rPr lang="en-US" dirty="0"/>
              <a:t>have expressed concern about false </a:t>
            </a:r>
            <a:r>
              <a:rPr lang="en-US"/>
              <a:t>positive alerts, </a:t>
            </a:r>
            <a:r>
              <a:rPr lang="en-US" dirty="0"/>
              <a:t>but one study stated the manual process may not be scalable or maintainable </a:t>
            </a:r>
          </a:p>
          <a:p>
            <a:r>
              <a:rPr lang="en-US" dirty="0"/>
              <a:t>Patient reminders are not being used proactively to bring patients in or mail FITs out</a:t>
            </a:r>
          </a:p>
          <a:p>
            <a:r>
              <a:rPr lang="en-US" dirty="0"/>
              <a:t>Navigation function was more for patient reminders to return FIT, since subsequent coloscopy wasn’t followed (ours sounds better and CDC provides guidance)</a:t>
            </a:r>
          </a:p>
          <a:p>
            <a:r>
              <a:rPr lang="en-US" dirty="0"/>
              <a:t>Population management seems key to most interventions</a:t>
            </a:r>
          </a:p>
          <a:p>
            <a:r>
              <a:rPr lang="en-US" dirty="0"/>
              <a:t>An involved care coordinator at each clinic could be very helpful (especially if manual interventions)</a:t>
            </a:r>
          </a:p>
          <a:p>
            <a:r>
              <a:rPr lang="en-US" dirty="0"/>
              <a:t>Provider assessment and feedback will likely be, at best, modifying a current system, rather than implementing something new</a:t>
            </a:r>
          </a:p>
          <a:p>
            <a:r>
              <a:rPr lang="en-US" dirty="0"/>
              <a:t>CDC seems very interested in cost</a:t>
            </a:r>
          </a:p>
          <a:p>
            <a:pPr lvl="1"/>
            <a:r>
              <a:rPr lang="en-US" dirty="0"/>
              <a:t>created a tool and is reported in all studies</a:t>
            </a:r>
          </a:p>
          <a:p>
            <a:endParaRPr lang="en-US" dirty="0"/>
          </a:p>
          <a:p>
            <a:endParaRPr lang="en-US" dirty="0"/>
          </a:p>
          <a:p>
            <a:pPr lvl="1"/>
            <a:endParaRPr lang="en-US" dirty="0"/>
          </a:p>
        </p:txBody>
      </p:sp>
    </p:spTree>
    <p:extLst>
      <p:ext uri="{BB962C8B-B14F-4D97-AF65-F5344CB8AC3E}">
        <p14:creationId xmlns:p14="http://schemas.microsoft.com/office/powerpoint/2010/main" val="1631519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email&#10;&#10;Description automatically generated">
            <a:extLst>
              <a:ext uri="{FF2B5EF4-FFF2-40B4-BE49-F238E27FC236}">
                <a16:creationId xmlns:a16="http://schemas.microsoft.com/office/drawing/2014/main" id="{72C9ACC2-CAF2-1E45-BADF-71717B5AF991}"/>
              </a:ext>
            </a:extLst>
          </p:cNvPr>
          <p:cNvPicPr>
            <a:picLocks noGrp="1" noChangeAspect="1"/>
          </p:cNvPicPr>
          <p:nvPr>
            <p:ph idx="1"/>
          </p:nvPr>
        </p:nvPicPr>
        <p:blipFill>
          <a:blip r:embed="rId2"/>
          <a:stretch>
            <a:fillRect/>
          </a:stretch>
        </p:blipFill>
        <p:spPr>
          <a:xfrm>
            <a:off x="0" y="1253161"/>
            <a:ext cx="12177680" cy="4351678"/>
          </a:xfrm>
        </p:spPr>
      </p:pic>
    </p:spTree>
    <p:extLst>
      <p:ext uri="{BB962C8B-B14F-4D97-AF65-F5344CB8AC3E}">
        <p14:creationId xmlns:p14="http://schemas.microsoft.com/office/powerpoint/2010/main" val="3162337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9E5147-CA08-9C45-A4F7-D33D89E18249}"/>
              </a:ext>
            </a:extLst>
          </p:cNvPr>
          <p:cNvSpPr>
            <a:spLocks noGrp="1"/>
          </p:cNvSpPr>
          <p:nvPr>
            <p:ph idx="1"/>
          </p:nvPr>
        </p:nvSpPr>
        <p:spPr>
          <a:xfrm>
            <a:off x="838200" y="535259"/>
            <a:ext cx="10515600" cy="5641704"/>
          </a:xfrm>
        </p:spPr>
        <p:txBody>
          <a:bodyPr>
            <a:normAutofit/>
          </a:bodyPr>
          <a:lstStyle/>
          <a:p>
            <a:pPr marL="0" indent="0">
              <a:buNone/>
            </a:pPr>
            <a:r>
              <a:rPr lang="en-US" dirty="0"/>
              <a:t>﻿The purpose of this study is to determine the effectiveness and cost of implementing a </a:t>
            </a:r>
            <a:r>
              <a:rPr lang="en-US" u="sng" dirty="0"/>
              <a:t>provider reminder </a:t>
            </a:r>
            <a:r>
              <a:rPr lang="en-US" dirty="0"/>
              <a:t>system entered manually and supplemented with </a:t>
            </a:r>
            <a:r>
              <a:rPr lang="en-US" u="sng" dirty="0"/>
              <a:t>patient reminders </a:t>
            </a:r>
            <a:r>
              <a:rPr lang="en-US" dirty="0"/>
              <a:t>and </a:t>
            </a:r>
            <a:r>
              <a:rPr lang="en-US" u="sng" dirty="0"/>
              <a:t>provider assessment and feedback</a:t>
            </a:r>
            <a:r>
              <a:rPr lang="en-US" dirty="0"/>
              <a:t> in one FQHC</a:t>
            </a:r>
          </a:p>
          <a:p>
            <a:pPr marL="0" indent="0">
              <a:buNone/>
            </a:pPr>
            <a:endParaRPr lang="en-US" dirty="0"/>
          </a:p>
          <a:p>
            <a:r>
              <a:rPr lang="en-US" dirty="0"/>
              <a:t>﻿21.2 percentage point increase in CRC screens completed</a:t>
            </a:r>
          </a:p>
          <a:p>
            <a:endParaRPr lang="en-US" dirty="0"/>
          </a:p>
          <a:p>
            <a:r>
              <a:rPr lang="en-US" dirty="0"/>
              <a:t>﻿The total cost of implementing EBIs was $40908.97</a:t>
            </a:r>
          </a:p>
          <a:p>
            <a:pPr marL="0" indent="0">
              <a:buNone/>
            </a:pPr>
            <a:endParaRPr lang="en-US" dirty="0"/>
          </a:p>
          <a:p>
            <a:r>
              <a:rPr lang="en-US" dirty="0"/>
              <a:t>283 additional screens at $144.65 each</a:t>
            </a:r>
          </a:p>
        </p:txBody>
      </p:sp>
    </p:spTree>
    <p:extLst>
      <p:ext uri="{BB962C8B-B14F-4D97-AF65-F5344CB8AC3E}">
        <p14:creationId xmlns:p14="http://schemas.microsoft.com/office/powerpoint/2010/main" val="3286341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9A77D2-9DA3-D148-8570-8618D8EF1677}"/>
              </a:ext>
            </a:extLst>
          </p:cNvPr>
          <p:cNvSpPr>
            <a:spLocks noGrp="1"/>
          </p:cNvSpPr>
          <p:nvPr>
            <p:ph idx="1"/>
          </p:nvPr>
        </p:nvSpPr>
        <p:spPr>
          <a:xfrm>
            <a:off x="838200" y="535259"/>
            <a:ext cx="10515600" cy="5641704"/>
          </a:xfrm>
        </p:spPr>
        <p:txBody>
          <a:bodyPr/>
          <a:lstStyle/>
          <a:p>
            <a:pPr marL="0" indent="0">
              <a:buNone/>
            </a:pPr>
            <a:r>
              <a:rPr lang="en-US" dirty="0"/>
              <a:t>﻿</a:t>
            </a:r>
            <a:r>
              <a:rPr lang="en-US" u="sng" dirty="0"/>
              <a:t>Three key features </a:t>
            </a:r>
            <a:r>
              <a:rPr lang="en-US" dirty="0"/>
              <a:t>to support the implementation of EBIs were identified (CFIR assessment): </a:t>
            </a:r>
          </a:p>
          <a:p>
            <a:pPr marL="0" indent="0">
              <a:buNone/>
            </a:pPr>
            <a:endParaRPr lang="en-US" dirty="0"/>
          </a:p>
          <a:p>
            <a:pPr marL="514350" indent="-514350">
              <a:buFont typeface="+mj-lt"/>
              <a:buAutoNum type="arabicPeriod"/>
            </a:pPr>
            <a:r>
              <a:rPr lang="en-US" dirty="0"/>
              <a:t>EMR system with data reporting capacity through a population management tool</a:t>
            </a:r>
          </a:p>
          <a:p>
            <a:pPr marL="514350" indent="-514350">
              <a:buFont typeface="+mj-lt"/>
              <a:buAutoNum type="arabicPeriod"/>
            </a:pPr>
            <a:endParaRPr lang="en-US" dirty="0"/>
          </a:p>
          <a:p>
            <a:pPr marL="514350" indent="-514350">
              <a:buFont typeface="+mj-lt"/>
              <a:buAutoNum type="arabicPeriod"/>
            </a:pPr>
            <a:r>
              <a:rPr lang="en-US" dirty="0"/>
              <a:t>care coordinators to help facilitate the implementation of reminders</a:t>
            </a:r>
          </a:p>
          <a:p>
            <a:pPr marL="514350" indent="-514350">
              <a:buFont typeface="+mj-lt"/>
              <a:buAutoNum type="arabicPeriod"/>
            </a:pPr>
            <a:endParaRPr lang="en-US" dirty="0"/>
          </a:p>
          <a:p>
            <a:pPr marL="514350" indent="-514350">
              <a:buFont typeface="+mj-lt"/>
              <a:buAutoNum type="arabicPeriod"/>
            </a:pPr>
            <a:r>
              <a:rPr lang="en-US" dirty="0"/>
              <a:t>provider champion to promote the program</a:t>
            </a:r>
          </a:p>
        </p:txBody>
      </p:sp>
    </p:spTree>
    <p:extLst>
      <p:ext uri="{BB962C8B-B14F-4D97-AF65-F5344CB8AC3E}">
        <p14:creationId xmlns:p14="http://schemas.microsoft.com/office/powerpoint/2010/main" val="985908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DAFA46-A6DB-0D4E-878E-B7C58D572893}"/>
              </a:ext>
            </a:extLst>
          </p:cNvPr>
          <p:cNvSpPr>
            <a:spLocks noGrp="1"/>
          </p:cNvSpPr>
          <p:nvPr>
            <p:ph idx="1"/>
          </p:nvPr>
        </p:nvSpPr>
        <p:spPr>
          <a:xfrm>
            <a:off x="838200" y="512956"/>
            <a:ext cx="10515600" cy="5664007"/>
          </a:xfrm>
        </p:spPr>
        <p:txBody>
          <a:bodyPr>
            <a:normAutofit/>
          </a:bodyPr>
          <a:lstStyle/>
          <a:p>
            <a:pPr marL="0" indent="0">
              <a:buNone/>
            </a:pPr>
            <a:r>
              <a:rPr lang="en-US" dirty="0"/>
              <a:t>﻿</a:t>
            </a:r>
            <a:r>
              <a:rPr lang="en-US" b="1" dirty="0"/>
              <a:t>Provider reminders: </a:t>
            </a:r>
          </a:p>
          <a:p>
            <a:r>
              <a:rPr lang="en-US" dirty="0"/>
              <a:t>Care coordinator team used EMR population health management tool to generate weekly patient report </a:t>
            </a:r>
          </a:p>
          <a:p>
            <a:pPr lvl="1"/>
            <a:r>
              <a:rPr lang="en-US" dirty="0"/>
              <a:t>identified those patients who might be due for CRC screening (fecal immunochemical test [FIT], fecal occult blood test [FOBT], or colonoscopy), </a:t>
            </a:r>
          </a:p>
          <a:p>
            <a:r>
              <a:rPr lang="en-US" dirty="0"/>
              <a:t>EMR alerts (flags) were placed manually into their charts and would pop up when the provider was with the patient.</a:t>
            </a:r>
          </a:p>
          <a:p>
            <a:r>
              <a:rPr lang="en-US" dirty="0"/>
              <a:t>Copy of the flag was sent to the care coordination team’s desktop for follow-up to determine whether the patient had an order placed for FIT or colonoscopy</a:t>
            </a:r>
          </a:p>
          <a:p>
            <a:r>
              <a:rPr lang="en-US" dirty="0"/>
              <a:t>Care coordination team removed EMR flags once the screen had been completed.</a:t>
            </a:r>
          </a:p>
        </p:txBody>
      </p:sp>
    </p:spTree>
    <p:extLst>
      <p:ext uri="{BB962C8B-B14F-4D97-AF65-F5344CB8AC3E}">
        <p14:creationId xmlns:p14="http://schemas.microsoft.com/office/powerpoint/2010/main" val="2186232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ECC93B-C2B4-9748-9B4C-EF7FF518A8D4}"/>
              </a:ext>
            </a:extLst>
          </p:cNvPr>
          <p:cNvSpPr>
            <a:spLocks noGrp="1"/>
          </p:cNvSpPr>
          <p:nvPr>
            <p:ph idx="1"/>
          </p:nvPr>
        </p:nvSpPr>
        <p:spPr>
          <a:xfrm>
            <a:off x="838200" y="501805"/>
            <a:ext cx="10515600" cy="5675158"/>
          </a:xfrm>
        </p:spPr>
        <p:txBody>
          <a:bodyPr>
            <a:normAutofit/>
          </a:bodyPr>
          <a:lstStyle/>
          <a:p>
            <a:pPr marL="0" indent="0">
              <a:buNone/>
            </a:pPr>
            <a:r>
              <a:rPr lang="en-US" b="1" dirty="0"/>
              <a:t>Patient reminders:</a:t>
            </a:r>
          </a:p>
          <a:p>
            <a:r>
              <a:rPr lang="en-US" dirty="0"/>
              <a:t>﻿Care coordination team determined whether patients had an order placed for FIT/FOBT test or colonoscopy</a:t>
            </a:r>
          </a:p>
          <a:p>
            <a:r>
              <a:rPr lang="en-US" dirty="0"/>
              <a:t>﻿If an order had been placed for a FIT/FOBT test 90 days ago, but the test was not yet completed, the care coordinators initiated up to two follow-up calls to request return of FIT/FOBT tests</a:t>
            </a:r>
          </a:p>
          <a:p>
            <a:r>
              <a:rPr lang="en-US" dirty="0"/>
              <a:t>﻿If positive FITs/FOBTs were returned, the care coordination team phoned patients to encourage them to schedule a colonoscopy</a:t>
            </a:r>
          </a:p>
          <a:p>
            <a:pPr lvl="1"/>
            <a:r>
              <a:rPr lang="en-US" dirty="0"/>
              <a:t>﻿For patients who could not be reached by phone, care coordinators sent a mailed letter to the patient’s listed home address.</a:t>
            </a:r>
          </a:p>
          <a:p>
            <a:pPr lvl="1"/>
            <a:r>
              <a:rPr lang="en-US" dirty="0"/>
              <a:t>If a patient did not schedule a colonoscopy during the study period, the provider took an active role in initiating a conversation with the patient by sending a letter and/or addressing it during the next visit.</a:t>
            </a:r>
          </a:p>
        </p:txBody>
      </p:sp>
    </p:spTree>
    <p:extLst>
      <p:ext uri="{BB962C8B-B14F-4D97-AF65-F5344CB8AC3E}">
        <p14:creationId xmlns:p14="http://schemas.microsoft.com/office/powerpoint/2010/main" val="870162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C6BD6C-9BD8-FA42-A5FF-82BA7DB10C10}"/>
              </a:ext>
            </a:extLst>
          </p:cNvPr>
          <p:cNvSpPr>
            <a:spLocks noGrp="1"/>
          </p:cNvSpPr>
          <p:nvPr>
            <p:ph idx="1"/>
          </p:nvPr>
        </p:nvSpPr>
        <p:spPr>
          <a:xfrm>
            <a:off x="838200" y="446049"/>
            <a:ext cx="10515600" cy="5730914"/>
          </a:xfrm>
        </p:spPr>
        <p:txBody>
          <a:bodyPr/>
          <a:lstStyle/>
          <a:p>
            <a:pPr marL="0" indent="0">
              <a:buNone/>
            </a:pPr>
            <a:r>
              <a:rPr lang="en-US" b="1" dirty="0"/>
              <a:t>Provider assessment and feedback:</a:t>
            </a:r>
          </a:p>
          <a:p>
            <a:r>
              <a:rPr lang="en-US" dirty="0"/>
              <a:t>﻿Data manager and health system leadership analyzed all CRC screening data each quarter. During quarterly health system meetings, each provider received their CRC screening rate in reference to other providers.</a:t>
            </a:r>
          </a:p>
        </p:txBody>
      </p:sp>
    </p:spTree>
    <p:extLst>
      <p:ext uri="{BB962C8B-B14F-4D97-AF65-F5344CB8AC3E}">
        <p14:creationId xmlns:p14="http://schemas.microsoft.com/office/powerpoint/2010/main" val="1118802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2197</TotalTime>
  <Words>1732</Words>
  <Application>Microsoft Macintosh PowerPoint</Application>
  <PresentationFormat>Widescreen</PresentationFormat>
  <Paragraphs>126</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Reese</dc:creator>
  <cp:lastModifiedBy>Thomas Reese</cp:lastModifiedBy>
  <cp:revision>30</cp:revision>
  <dcterms:created xsi:type="dcterms:W3CDTF">2020-10-06T12:38:50Z</dcterms:created>
  <dcterms:modified xsi:type="dcterms:W3CDTF">2020-10-08T17:25:53Z</dcterms:modified>
</cp:coreProperties>
</file>