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1" r:id="rId4"/>
    <p:sldId id="259" r:id="rId5"/>
    <p:sldId id="262" r:id="rId6"/>
    <p:sldId id="260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5470"/>
    <a:srgbClr val="000000"/>
    <a:srgbClr val="C8DEE8"/>
    <a:srgbClr val="C8DE17"/>
    <a:srgbClr val="90C46B"/>
    <a:srgbClr val="297C5E"/>
    <a:srgbClr val="72C46B"/>
    <a:srgbClr val="5E9B65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9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4DD7E-8307-460B-9A36-B2AA7C95DE26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562EA-15DF-4940-87F5-78D8EB84C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8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2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26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26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9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4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7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40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4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02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8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13041" y="4852988"/>
            <a:ext cx="2743200" cy="365125"/>
          </a:xfrm>
          <a:prstGeom prst="rect">
            <a:avLst/>
          </a:prstGeom>
        </p:spPr>
        <p:txBody>
          <a:bodyPr/>
          <a:lstStyle/>
          <a:p>
            <a:fld id="{5700E3F4-6A2A-4CF7-9AF2-BDAD0B73F4B1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EF00F-47B8-4F1C-B571-740E3A32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2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290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09572"/>
            <a:ext cx="10515600" cy="3123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	Name</a:t>
            </a:r>
          </a:p>
          <a:p>
            <a:pPr lvl="0"/>
            <a:r>
              <a:rPr lang="en-US" dirty="0"/>
              <a:t>	Title</a:t>
            </a:r>
          </a:p>
          <a:p>
            <a:pPr lvl="0"/>
            <a:r>
              <a:rPr lang="en-US" dirty="0"/>
              <a:t>	Association for Utah Community Health</a:t>
            </a:r>
          </a:p>
          <a:p>
            <a:pPr lvl="0"/>
            <a:r>
              <a:rPr lang="en-US" dirty="0"/>
              <a:t>	Date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4" y="5887616"/>
            <a:ext cx="2671548" cy="64958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270588"/>
          </a:xfrm>
          <a:prstGeom prst="rect">
            <a:avLst/>
          </a:prstGeom>
          <a:solidFill>
            <a:srgbClr val="5E9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587412"/>
            <a:ext cx="12192000" cy="270588"/>
          </a:xfrm>
          <a:prstGeom prst="rect">
            <a:avLst/>
          </a:prstGeom>
          <a:solidFill>
            <a:srgbClr val="90C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0" y="267190"/>
            <a:ext cx="12192000" cy="45719"/>
          </a:xfrm>
          <a:prstGeom prst="rect">
            <a:avLst/>
          </a:prstGeom>
          <a:solidFill>
            <a:srgbClr val="C8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6541693"/>
            <a:ext cx="12192000" cy="45719"/>
          </a:xfrm>
          <a:prstGeom prst="rect">
            <a:avLst/>
          </a:prstGeom>
          <a:solidFill>
            <a:srgbClr val="C8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34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1547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31547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1547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1547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1547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1547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AUCH</a:t>
            </a:r>
            <a:br>
              <a:rPr lang="en-US" dirty="0" smtClean="0"/>
            </a:br>
            <a:r>
              <a:rPr lang="en-US" dirty="0" smtClean="0"/>
              <a:t>Community Health Services Division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538" y="3863163"/>
            <a:ext cx="2450923" cy="224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4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6577" y="363189"/>
            <a:ext cx="9144000" cy="995363"/>
          </a:xfrm>
        </p:spPr>
        <p:txBody>
          <a:bodyPr>
            <a:normAutofit/>
          </a:bodyPr>
          <a:lstStyle/>
          <a:p>
            <a:r>
              <a:rPr lang="en-US" dirty="0" smtClean="0"/>
              <a:t>Refresh: What is AUCH?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147" y="1447711"/>
            <a:ext cx="2958860" cy="448056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409147" y="3891516"/>
            <a:ext cx="2958860" cy="5387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2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Reducing Barriers to Care:</a:t>
            </a:r>
            <a:br>
              <a:rPr lang="en-US" dirty="0" smtClean="0"/>
            </a:br>
            <a:r>
              <a:rPr lang="en-US" dirty="0" smtClean="0"/>
              <a:t>Community Health Services (CHS) Division at AUCH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827" y="2409571"/>
            <a:ext cx="10813973" cy="349546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CHS division at AUCH implements or supports direct service programs in the community: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Utah Healthcare Corps</a:t>
            </a:r>
          </a:p>
          <a:p>
            <a:pPr marL="1143000" lvl="1" indent="-457200"/>
            <a:r>
              <a:rPr lang="en-US" dirty="0" smtClean="0"/>
              <a:t>AmeriCorps</a:t>
            </a:r>
          </a:p>
          <a:p>
            <a:pPr marL="1600200" lvl="2" indent="-457200"/>
            <a:r>
              <a:rPr lang="en-US" dirty="0" smtClean="0"/>
              <a:t>Weber</a:t>
            </a:r>
          </a:p>
          <a:p>
            <a:pPr marL="1600200" lvl="2" indent="-457200"/>
            <a:r>
              <a:rPr lang="en-US" dirty="0" smtClean="0"/>
              <a:t>Washington</a:t>
            </a:r>
          </a:p>
          <a:p>
            <a:pPr marL="1600200" lvl="2" indent="-457200"/>
            <a:r>
              <a:rPr lang="en-US" dirty="0" smtClean="0"/>
              <a:t>SLCO</a:t>
            </a:r>
          </a:p>
          <a:p>
            <a:pPr marL="1600200" lvl="2" indent="-457200"/>
            <a:r>
              <a:rPr lang="en-US" dirty="0" smtClean="0"/>
              <a:t>Utah</a:t>
            </a:r>
          </a:p>
          <a:p>
            <a:pPr marL="1143000" lvl="1" indent="-457200"/>
            <a:r>
              <a:rPr lang="en-US" dirty="0" err="1" smtClean="0"/>
              <a:t>SelectHealth</a:t>
            </a:r>
            <a:endParaRPr lang="en-US" dirty="0"/>
          </a:p>
          <a:p>
            <a:pPr marL="1600200" lvl="2" indent="-457200"/>
            <a:r>
              <a:rPr lang="en-US" dirty="0" smtClean="0"/>
              <a:t>SLCO </a:t>
            </a:r>
          </a:p>
          <a:p>
            <a:pPr marL="1143000" lvl="1" indent="-457200"/>
            <a:r>
              <a:rPr lang="en-US" dirty="0" smtClean="0"/>
              <a:t>Alliance</a:t>
            </a:r>
          </a:p>
          <a:p>
            <a:pPr marL="1600200" lvl="2" indent="-457200"/>
            <a:r>
              <a:rPr lang="en-US" dirty="0" smtClean="0"/>
              <a:t>Weber</a:t>
            </a:r>
          </a:p>
          <a:p>
            <a:pPr marL="1600200" lvl="2" indent="-457200"/>
            <a:r>
              <a:rPr lang="en-US" dirty="0" smtClean="0"/>
              <a:t>Washington</a:t>
            </a:r>
          </a:p>
          <a:p>
            <a:pPr marL="1143000" lvl="1" indent="-457200"/>
            <a:r>
              <a:rPr lang="en-US" dirty="0" smtClean="0"/>
              <a:t>COVID-19</a:t>
            </a:r>
          </a:p>
          <a:p>
            <a:pPr marL="1600200" lvl="2" indent="-457200"/>
            <a:r>
              <a:rPr lang="en-US" dirty="0" smtClean="0"/>
              <a:t>UDOH – Weber, Washington, Utah</a:t>
            </a:r>
          </a:p>
          <a:p>
            <a:pPr marL="1600200" lvl="2" indent="-457200"/>
            <a:r>
              <a:rPr lang="en-US" dirty="0" smtClean="0"/>
              <a:t>SLCO – SLCO </a:t>
            </a:r>
          </a:p>
          <a:p>
            <a:pPr marL="1600200" lvl="2" indent="-457200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39827" y="2630842"/>
            <a:ext cx="3678716" cy="3877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002" y="2934901"/>
            <a:ext cx="2266159" cy="1741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161" y="2934901"/>
            <a:ext cx="2310760" cy="1741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273" y="4675936"/>
            <a:ext cx="2279615" cy="1703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D75F31A-8ACC-460E-BC03-BAEE1C4473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1"/>
          <a:stretch/>
        </p:blipFill>
        <p:spPr>
          <a:xfrm rot="5400000">
            <a:off x="8778386" y="4383439"/>
            <a:ext cx="1719036" cy="230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71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Utah Healthcare Corps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 direct service program focused on providing access to healthcare and social resources for underserved populations across the state</a:t>
            </a:r>
            <a:r>
              <a:rPr lang="en-US" dirty="0"/>
              <a:t> </a:t>
            </a:r>
            <a:r>
              <a:rPr lang="en-US" dirty="0" smtClean="0"/>
              <a:t>through the Utah Healthcare Corps (UHC)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UHC is the name of the program you all are supporting within the CHS division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8542565" y="4386431"/>
            <a:ext cx="1818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AUCH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1831" y="4964286"/>
            <a:ext cx="1301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71153" y="5542141"/>
            <a:ext cx="1428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UHC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0505990" y="4722126"/>
            <a:ext cx="402886" cy="306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1186689" y="5309761"/>
            <a:ext cx="402886" cy="306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10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Utah Healthcare Corps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The UHC provides the following services:</a:t>
            </a:r>
          </a:p>
          <a:p>
            <a:pPr marL="1143000" lvl="1" indent="-457200"/>
            <a:r>
              <a:rPr lang="en-US" dirty="0" smtClean="0"/>
              <a:t>Community Health Worker (CHW) intervention</a:t>
            </a:r>
          </a:p>
          <a:p>
            <a:pPr marL="1600200" lvl="2" indent="-457200"/>
            <a:r>
              <a:rPr lang="en-US" dirty="0" smtClean="0"/>
              <a:t>Full-time AUCH CHWs and AUCH CHW AmeriCorps Members</a:t>
            </a:r>
          </a:p>
          <a:p>
            <a:pPr marL="1143000" lvl="1" indent="-457200"/>
            <a:r>
              <a:rPr lang="en-US" dirty="0" smtClean="0"/>
              <a:t>Care coordination, case management, and special project services in partnership with several direct service organizations</a:t>
            </a:r>
          </a:p>
          <a:p>
            <a:pPr marL="1600200" lvl="2" indent="-457200"/>
            <a:r>
              <a:rPr lang="en-US" dirty="0" smtClean="0"/>
              <a:t>Other AmeriCorps members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i="1" dirty="0" smtClean="0">
                <a:solidFill>
                  <a:schemeClr val="accent6"/>
                </a:solidFill>
              </a:rPr>
              <a:t>“Patients” versus “Clients”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978" y="4160927"/>
            <a:ext cx="1371822" cy="20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3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35" y="323853"/>
            <a:ext cx="9825435" cy="553135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070862" y="1465115"/>
            <a:ext cx="4166341" cy="53928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974243" y="5321147"/>
            <a:ext cx="1092639" cy="39084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COVID-19 Response Teams</a:t>
            </a:r>
          </a:p>
          <a:p>
            <a:pPr algn="ctr"/>
            <a:r>
              <a:rPr lang="en-US" sz="800" dirty="0" smtClean="0">
                <a:solidFill>
                  <a:schemeClr val="bg1"/>
                </a:solidFill>
              </a:rPr>
              <a:t>UDOH &amp; SLCO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13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the T/TA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AUCH 2020-2021 Work Plan: </a:t>
            </a:r>
            <a:r>
              <a:rPr lang="en-US" dirty="0" smtClean="0"/>
              <a:t>Increase </a:t>
            </a:r>
            <a:r>
              <a:rPr lang="en-US" dirty="0"/>
              <a:t>the percentage of health centers that collect data on social determinants of </a:t>
            </a:r>
            <a:r>
              <a:rPr lang="en-US" dirty="0" smtClean="0"/>
              <a:t>health.</a:t>
            </a:r>
          </a:p>
          <a:p>
            <a:endParaRPr lang="en-US" dirty="0"/>
          </a:p>
          <a:p>
            <a:r>
              <a:rPr lang="en-US" dirty="0" smtClean="0"/>
              <a:t>How CHS can help: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Best practices for screening health center patients for SDOH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Utilizing CHWs to address these and other needs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847" y="5257716"/>
            <a:ext cx="4358906" cy="125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59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1119187"/>
            <a:ext cx="821055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03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Words>209</Words>
  <Application>Microsoft Office PowerPoint</Application>
  <PresentationFormat>Widescreen</PresentationFormat>
  <Paragraphs>40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AUCH Community Health Services Division </vt:lpstr>
      <vt:lpstr>Refresh: What is AUCH?</vt:lpstr>
      <vt:lpstr>Reducing Barriers to Care: Community Health Services (CHS) Division at AUCH</vt:lpstr>
      <vt:lpstr>The Utah Healthcare Corps Program</vt:lpstr>
      <vt:lpstr>The Utah Healthcare Corps Program</vt:lpstr>
      <vt:lpstr>PowerPoint Presentation</vt:lpstr>
      <vt:lpstr>Working with the T/TA Team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CHW Leadership</dc:title>
  <dc:creator>Lourdes Rangel</dc:creator>
  <cp:lastModifiedBy>Cynthia O'Connor</cp:lastModifiedBy>
  <cp:revision>25</cp:revision>
  <dcterms:created xsi:type="dcterms:W3CDTF">2020-01-02T06:06:20Z</dcterms:created>
  <dcterms:modified xsi:type="dcterms:W3CDTF">2020-09-11T16:15:01Z</dcterms:modified>
</cp:coreProperties>
</file>