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78" r:id="rId16"/>
    <p:sldId id="271" r:id="rId17"/>
    <p:sldId id="280" r:id="rId18"/>
    <p:sldId id="275" r:id="rId19"/>
    <p:sldId id="270" r:id="rId20"/>
    <p:sldId id="273" r:id="rId21"/>
    <p:sldId id="272" r:id="rId22"/>
    <p:sldId id="276" r:id="rId23"/>
    <p:sldId id="274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EE8"/>
    <a:srgbClr val="C8DE17"/>
    <a:srgbClr val="90C46B"/>
    <a:srgbClr val="297C5E"/>
    <a:srgbClr val="72C46B"/>
    <a:srgbClr val="5E9B65"/>
    <a:srgbClr val="31547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4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13041" y="4852988"/>
            <a:ext cx="2743200" cy="365125"/>
          </a:xfrm>
          <a:prstGeom prst="rect">
            <a:avLst/>
          </a:prstGeom>
        </p:spPr>
        <p:txBody>
          <a:bodyPr/>
          <a:lstStyle/>
          <a:p>
            <a:fld id="{5700E3F4-6A2A-4CF7-9AF2-BDAD0B73F4B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EF00F-47B8-4F1C-B571-740E3A32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2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13041" y="4852988"/>
            <a:ext cx="2743200" cy="365125"/>
          </a:xfrm>
          <a:prstGeom prst="rect">
            <a:avLst/>
          </a:prstGeom>
        </p:spPr>
        <p:txBody>
          <a:bodyPr/>
          <a:lstStyle/>
          <a:p>
            <a:fld id="{5700E3F4-6A2A-4CF7-9AF2-BDAD0B73F4B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EF00F-47B8-4F1C-B571-740E3A32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2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13041" y="4852988"/>
            <a:ext cx="2743200" cy="365125"/>
          </a:xfrm>
          <a:prstGeom prst="rect">
            <a:avLst/>
          </a:prstGeom>
        </p:spPr>
        <p:txBody>
          <a:bodyPr/>
          <a:lstStyle/>
          <a:p>
            <a:fld id="{5700E3F4-6A2A-4CF7-9AF2-BDAD0B73F4B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EF00F-47B8-4F1C-B571-740E3A32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2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13041" y="4852988"/>
            <a:ext cx="2743200" cy="365125"/>
          </a:xfrm>
          <a:prstGeom prst="rect">
            <a:avLst/>
          </a:prstGeom>
        </p:spPr>
        <p:txBody>
          <a:bodyPr/>
          <a:lstStyle/>
          <a:p>
            <a:fld id="{5700E3F4-6A2A-4CF7-9AF2-BDAD0B73F4B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EF00F-47B8-4F1C-B571-740E3A32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13041" y="4852988"/>
            <a:ext cx="2743200" cy="365125"/>
          </a:xfrm>
          <a:prstGeom prst="rect">
            <a:avLst/>
          </a:prstGeom>
        </p:spPr>
        <p:txBody>
          <a:bodyPr/>
          <a:lstStyle/>
          <a:p>
            <a:fld id="{5700E3F4-6A2A-4CF7-9AF2-BDAD0B73F4B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EF00F-47B8-4F1C-B571-740E3A32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13041" y="4852988"/>
            <a:ext cx="2743200" cy="365125"/>
          </a:xfrm>
          <a:prstGeom prst="rect">
            <a:avLst/>
          </a:prstGeom>
        </p:spPr>
        <p:txBody>
          <a:bodyPr/>
          <a:lstStyle/>
          <a:p>
            <a:fld id="{5700E3F4-6A2A-4CF7-9AF2-BDAD0B73F4B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EF00F-47B8-4F1C-B571-740E3A32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7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813041" y="4852988"/>
            <a:ext cx="2743200" cy="365125"/>
          </a:xfrm>
          <a:prstGeom prst="rect">
            <a:avLst/>
          </a:prstGeom>
        </p:spPr>
        <p:txBody>
          <a:bodyPr/>
          <a:lstStyle/>
          <a:p>
            <a:fld id="{5700E3F4-6A2A-4CF7-9AF2-BDAD0B73F4B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EF00F-47B8-4F1C-B571-740E3A32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4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813041" y="4852988"/>
            <a:ext cx="2743200" cy="365125"/>
          </a:xfrm>
          <a:prstGeom prst="rect">
            <a:avLst/>
          </a:prstGeom>
        </p:spPr>
        <p:txBody>
          <a:bodyPr/>
          <a:lstStyle/>
          <a:p>
            <a:fld id="{5700E3F4-6A2A-4CF7-9AF2-BDAD0B73F4B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EF00F-47B8-4F1C-B571-740E3A32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13041" y="4852988"/>
            <a:ext cx="2743200" cy="365125"/>
          </a:xfrm>
          <a:prstGeom prst="rect">
            <a:avLst/>
          </a:prstGeom>
        </p:spPr>
        <p:txBody>
          <a:bodyPr/>
          <a:lstStyle/>
          <a:p>
            <a:fld id="{5700E3F4-6A2A-4CF7-9AF2-BDAD0B73F4B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EF00F-47B8-4F1C-B571-740E3A32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13041" y="4852988"/>
            <a:ext cx="2743200" cy="365125"/>
          </a:xfrm>
          <a:prstGeom prst="rect">
            <a:avLst/>
          </a:prstGeom>
        </p:spPr>
        <p:txBody>
          <a:bodyPr/>
          <a:lstStyle/>
          <a:p>
            <a:fld id="{5700E3F4-6A2A-4CF7-9AF2-BDAD0B73F4B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EF00F-47B8-4F1C-B571-740E3A32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8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13041" y="4852988"/>
            <a:ext cx="2743200" cy="365125"/>
          </a:xfrm>
          <a:prstGeom prst="rect">
            <a:avLst/>
          </a:prstGeom>
        </p:spPr>
        <p:txBody>
          <a:bodyPr/>
          <a:lstStyle/>
          <a:p>
            <a:fld id="{5700E3F4-6A2A-4CF7-9AF2-BDAD0B73F4B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EF00F-47B8-4F1C-B571-740E3A32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290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09572"/>
            <a:ext cx="10515600" cy="3123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	Name</a:t>
            </a:r>
          </a:p>
          <a:p>
            <a:pPr lvl="0"/>
            <a:r>
              <a:rPr lang="en-US" dirty="0"/>
              <a:t>	Title</a:t>
            </a:r>
          </a:p>
          <a:p>
            <a:pPr lvl="0"/>
            <a:r>
              <a:rPr lang="en-US" dirty="0"/>
              <a:t>	Association for Utah Community Health</a:t>
            </a:r>
          </a:p>
          <a:p>
            <a:pPr lvl="0"/>
            <a:r>
              <a:rPr lang="en-US" dirty="0"/>
              <a:t>	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4" y="5887616"/>
            <a:ext cx="2671548" cy="6495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270588"/>
          </a:xfrm>
          <a:prstGeom prst="rect">
            <a:avLst/>
          </a:prstGeom>
          <a:solidFill>
            <a:srgbClr val="5E9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587412"/>
            <a:ext cx="12192000" cy="270588"/>
          </a:xfrm>
          <a:prstGeom prst="rect">
            <a:avLst/>
          </a:prstGeom>
          <a:solidFill>
            <a:srgbClr val="90C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67190"/>
            <a:ext cx="12192000" cy="45719"/>
          </a:xfrm>
          <a:prstGeom prst="rect">
            <a:avLst/>
          </a:prstGeom>
          <a:solidFill>
            <a:srgbClr val="C8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541693"/>
            <a:ext cx="12192000" cy="45719"/>
          </a:xfrm>
          <a:prstGeom prst="rect">
            <a:avLst/>
          </a:prstGeom>
          <a:solidFill>
            <a:srgbClr val="C8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3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1547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31547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1547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1547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547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54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ServicePoint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CCP/SLCO CHW Teams</a:t>
            </a:r>
          </a:p>
        </p:txBody>
      </p:sp>
    </p:spTree>
    <p:extLst>
      <p:ext uri="{BB962C8B-B14F-4D97-AF65-F5344CB8AC3E}">
        <p14:creationId xmlns:p14="http://schemas.microsoft.com/office/powerpoint/2010/main" val="89814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993854-3AD8-4B36-A4AC-094CE74F9B9B}"/>
              </a:ext>
            </a:extLst>
          </p:cNvPr>
          <p:cNvSpPr/>
          <p:nvPr/>
        </p:nvSpPr>
        <p:spPr>
          <a:xfrm>
            <a:off x="666179" y="985857"/>
            <a:ext cx="31721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Anything </a:t>
            </a:r>
            <a:r>
              <a:rPr lang="en-US" b="1" dirty="0">
                <a:solidFill>
                  <a:srgbClr val="002060"/>
                </a:solidFill>
              </a:rPr>
              <a:t>bolded </a:t>
            </a:r>
            <a:r>
              <a:rPr lang="en-US" dirty="0">
                <a:solidFill>
                  <a:srgbClr val="002060"/>
                </a:solidFill>
              </a:rPr>
              <a:t>and with an asterisk must be entered in order to complete setting up a profile.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Tier of care will be set at 1-2 months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5FEEADA-384B-44B5-A8EF-557A54A05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72" y="699635"/>
            <a:ext cx="7466668" cy="54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0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E5EB-CE45-4C66-B69B-1005C43C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019"/>
            <a:ext cx="10515600" cy="705549"/>
          </a:xfrm>
        </p:spPr>
        <p:txBody>
          <a:bodyPr/>
          <a:lstStyle/>
          <a:p>
            <a:r>
              <a:rPr lang="en-US" dirty="0"/>
              <a:t>Required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1302F-C10A-4469-8789-AB4FC98C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110"/>
            <a:ext cx="10515600" cy="388451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For </a:t>
            </a:r>
            <a:r>
              <a:rPr lang="en-US" b="1" dirty="0">
                <a:solidFill>
                  <a:srgbClr val="002060"/>
                </a:solidFill>
              </a:rPr>
              <a:t>funding/Program Source</a:t>
            </a:r>
            <a:r>
              <a:rPr lang="en-US" dirty="0">
                <a:solidFill>
                  <a:srgbClr val="002060"/>
                </a:solidFill>
              </a:rPr>
              <a:t> you will choose CCP or SLCO according to what program you are in.</a:t>
            </a:r>
          </a:p>
          <a:p>
            <a:r>
              <a:rPr lang="en-US" dirty="0">
                <a:solidFill>
                  <a:srgbClr val="002060"/>
                </a:solidFill>
              </a:rPr>
              <a:t>For </a:t>
            </a:r>
            <a:r>
              <a:rPr lang="en-US" b="1" dirty="0">
                <a:solidFill>
                  <a:srgbClr val="002060"/>
                </a:solidFill>
              </a:rPr>
              <a:t>reason for referral </a:t>
            </a:r>
            <a:r>
              <a:rPr lang="en-US" dirty="0">
                <a:solidFill>
                  <a:srgbClr val="002060"/>
                </a:solidFill>
              </a:rPr>
              <a:t>you will choose Covid-19 positive or Covid-19 positive high risk.</a:t>
            </a:r>
          </a:p>
          <a:p>
            <a:r>
              <a:rPr lang="en-US" dirty="0"/>
              <a:t>For </a:t>
            </a:r>
            <a:r>
              <a:rPr lang="en-US" b="1" dirty="0"/>
              <a:t>Referring clinic/organization </a:t>
            </a:r>
            <a:r>
              <a:rPr lang="en-US" dirty="0"/>
              <a:t>you will choose according to referring partner</a:t>
            </a:r>
          </a:p>
        </p:txBody>
      </p:sp>
    </p:spTree>
    <p:extLst>
      <p:ext uri="{BB962C8B-B14F-4D97-AF65-F5344CB8AC3E}">
        <p14:creationId xmlns:p14="http://schemas.microsoft.com/office/powerpoint/2010/main" val="115456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C62EBE-8BFD-4E83-8C9B-574DF5B39E6F}"/>
              </a:ext>
            </a:extLst>
          </p:cNvPr>
          <p:cNvSpPr/>
          <p:nvPr/>
        </p:nvSpPr>
        <p:spPr>
          <a:xfrm>
            <a:off x="666180" y="831910"/>
            <a:ext cx="26683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Clicking client profile will take you to where you can enter the client’s date of birth. </a:t>
            </a:r>
          </a:p>
          <a:p>
            <a:r>
              <a:rPr lang="en-US" dirty="0">
                <a:solidFill>
                  <a:srgbClr val="002060"/>
                </a:solidFill>
              </a:rPr>
              <a:t>Click on the pencil and you can enter their date of birth, gender and race. </a:t>
            </a: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8EF235B-D6A5-4486-B01F-1A85DB5EF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18" y="582498"/>
            <a:ext cx="7351702" cy="528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5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149C-F303-42B1-AFF9-A863CB70C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020"/>
            <a:ext cx="10515600" cy="694598"/>
          </a:xfrm>
        </p:spPr>
        <p:txBody>
          <a:bodyPr>
            <a:normAutofit fontScale="90000"/>
          </a:bodyPr>
          <a:lstStyle/>
          <a:p>
            <a:r>
              <a:rPr lang="en-US" dirty="0"/>
              <a:t>Encounters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CB7DF-FDD5-4C34-AC0B-1ED095A9A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0011"/>
            <a:ext cx="10323959" cy="376953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- Remember to use the DAP format (Data, Assessment, Plan)</a:t>
            </a:r>
          </a:p>
          <a:p>
            <a:r>
              <a:rPr lang="en-US" dirty="0"/>
              <a:t>- The </a:t>
            </a:r>
            <a:r>
              <a:rPr lang="en-US" b="1" dirty="0"/>
              <a:t>“data” </a:t>
            </a:r>
            <a:r>
              <a:rPr lang="en-US" dirty="0"/>
              <a:t>field is required when adding an encounter. </a:t>
            </a:r>
          </a:p>
          <a:p>
            <a:r>
              <a:rPr lang="en-US" dirty="0"/>
              <a:t>- Anything bolded with an asterisk is a required field. </a:t>
            </a:r>
          </a:p>
          <a:p>
            <a:r>
              <a:rPr lang="en-US" dirty="0"/>
              <a:t>- You </a:t>
            </a:r>
            <a:r>
              <a:rPr lang="en-US" u="sng" dirty="0"/>
              <a:t>do not </a:t>
            </a:r>
            <a:r>
              <a:rPr lang="en-US" dirty="0"/>
              <a:t>need to add time to the UniteUs field</a:t>
            </a:r>
          </a:p>
          <a:p>
            <a:r>
              <a:rPr lang="en-US" dirty="0"/>
              <a:t>- You </a:t>
            </a:r>
            <a:r>
              <a:rPr lang="en-US" u="sng" dirty="0"/>
              <a:t>do not </a:t>
            </a:r>
            <a:r>
              <a:rPr lang="en-US" dirty="0"/>
              <a:t>need to check Y/N to the Care Radius field </a:t>
            </a:r>
          </a:p>
          <a:p>
            <a:r>
              <a:rPr lang="en-US" dirty="0"/>
              <a:t>- Choose the code that best suits the encounter</a:t>
            </a:r>
          </a:p>
          <a:p>
            <a:r>
              <a:rPr lang="en-US" dirty="0"/>
              <a:t>- If another CHW helps you choose their name under “contributing CHW”. Everyone’s names are listed. </a:t>
            </a:r>
          </a:p>
          <a:p>
            <a:r>
              <a:rPr lang="en-US" dirty="0"/>
              <a:t>- Add the time of your encounter (ex; 1:30 pm)</a:t>
            </a:r>
          </a:p>
          <a:p>
            <a:r>
              <a:rPr lang="en-US" dirty="0"/>
              <a:t>- Entry and exit date should be the same. Encounters cannot carry on over to the next day.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09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6D5373-AF25-42C3-9E53-01F96CA00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7" y="399218"/>
            <a:ext cx="4685256" cy="5476546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313FCA-6F10-41DF-9943-93D05B595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256" y="526955"/>
            <a:ext cx="5080469" cy="549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9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737F-35EB-45C6-8616-E1D8CE6E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019"/>
            <a:ext cx="10515600" cy="826009"/>
          </a:xfrm>
        </p:spPr>
        <p:txBody>
          <a:bodyPr/>
          <a:lstStyle/>
          <a:p>
            <a:r>
              <a:rPr lang="en-US" dirty="0"/>
              <a:t>How to separate encounters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0DA43-BD9E-47CC-ACD0-F1D32E0FC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686"/>
            <a:ext cx="10515600" cy="3566940"/>
          </a:xfrm>
        </p:spPr>
        <p:txBody>
          <a:bodyPr/>
          <a:lstStyle/>
          <a:p>
            <a:r>
              <a:rPr lang="en-US" dirty="0"/>
              <a:t>If you are reaching out or are being reached out to by your clients more than once a day, you should separate these encounters. </a:t>
            </a:r>
          </a:p>
          <a:p>
            <a:r>
              <a:rPr lang="en-US" dirty="0"/>
              <a:t>If it has been longer than an hour from the last phone call or text, document that as a separate encounter.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3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BAF40E-B984-4100-B8C3-C4E86AF3B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9" y="605089"/>
            <a:ext cx="5050423" cy="4432324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F2A53F-8AB9-4011-9EE5-7CA9B3844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693" y="1163559"/>
            <a:ext cx="4991052" cy="44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64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C2B6-B4F2-4C89-8864-817C38CE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how to code encounter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3DE5-3738-493A-9EB9-A9B851096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4735"/>
            <a:ext cx="10515600" cy="3577891"/>
          </a:xfrm>
        </p:spPr>
        <p:txBody>
          <a:bodyPr/>
          <a:lstStyle/>
          <a:p>
            <a:r>
              <a:rPr lang="en-US" dirty="0"/>
              <a:t>If your encounter is a 15-minute phone call, the coding time should also be 15 minutes. </a:t>
            </a:r>
          </a:p>
          <a:p>
            <a:r>
              <a:rPr lang="en-US" dirty="0"/>
              <a:t>If you encounter is a 15-minute phone call with 30 minutes research/prep time, the codes should reflect 45 minutes. These can be divided up between different codes as long as they add up to 45. </a:t>
            </a:r>
          </a:p>
          <a:p>
            <a:r>
              <a:rPr lang="en-US" dirty="0"/>
              <a:t>Prep time can be coded as outreach or other. If you choose other (OT001), choose an option from the drop down below that (if other choose one) </a:t>
            </a:r>
          </a:p>
        </p:txBody>
      </p:sp>
    </p:spTree>
    <p:extLst>
      <p:ext uri="{BB962C8B-B14F-4D97-AF65-F5344CB8AC3E}">
        <p14:creationId xmlns:p14="http://schemas.microsoft.com/office/powerpoint/2010/main" val="1177530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C8FC-610B-4F95-BA3C-8BCD20D7B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020"/>
            <a:ext cx="10515600" cy="793156"/>
          </a:xfrm>
        </p:spPr>
        <p:txBody>
          <a:bodyPr/>
          <a:lstStyle/>
          <a:p>
            <a:r>
              <a:rPr lang="en-US" dirty="0"/>
              <a:t>Referrals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0FFDE-A758-4CD3-ACCB-A6A98C810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110"/>
            <a:ext cx="10515600" cy="38845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- Select the type of referral (rental, food, utilities,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b="1" u="sng" dirty="0"/>
              <a:t>- If you choose other</a:t>
            </a:r>
            <a:r>
              <a:rPr lang="en-US" dirty="0"/>
              <a:t>, describe the type of referral made on the “other” box. </a:t>
            </a:r>
          </a:p>
          <a:p>
            <a:r>
              <a:rPr lang="en-US" dirty="0"/>
              <a:t>- Add the name of the agency/person you referred client to.</a:t>
            </a:r>
          </a:p>
          <a:p>
            <a:r>
              <a:rPr lang="en-US" dirty="0"/>
              <a:t>- Status will be left pending until you know the outcome or the referral OR successful if you are JUST providing the resource. </a:t>
            </a:r>
          </a:p>
          <a:p>
            <a:r>
              <a:rPr lang="en-US" dirty="0"/>
              <a:t>- You will choose “client” for who the referral is for. </a:t>
            </a:r>
          </a:p>
          <a:p>
            <a:r>
              <a:rPr lang="en-US" dirty="0"/>
              <a:t>Type of consent will be “client initiated” </a:t>
            </a:r>
            <a:r>
              <a:rPr lang="en-US" b="1" dirty="0"/>
              <a:t>IF</a:t>
            </a:r>
            <a:r>
              <a:rPr lang="en-US" dirty="0"/>
              <a:t> you are giving the client the information and client will reach out to agency themselves. If client initiated, referral can be closed the same day and marked as successful. </a:t>
            </a:r>
          </a:p>
          <a:p>
            <a:r>
              <a:rPr lang="en-US" b="1" dirty="0"/>
              <a:t>IF</a:t>
            </a:r>
            <a:r>
              <a:rPr lang="en-US" dirty="0"/>
              <a:t> referral is left pending, you will close referral out when you know the outcome of referral and update the pending status.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03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E46C70-DEBE-41F5-BCE9-62684DE15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05" y="442246"/>
            <a:ext cx="7605246" cy="53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5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17D4-9841-4D4B-9190-3407D6BE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019"/>
            <a:ext cx="10515600" cy="760303"/>
          </a:xfrm>
        </p:spPr>
        <p:txBody>
          <a:bodyPr/>
          <a:lstStyle/>
          <a:p>
            <a:r>
              <a:rPr lang="en-US" dirty="0"/>
              <a:t>Home Page</a:t>
            </a:r>
          </a:p>
        </p:txBody>
      </p:sp>
      <p:pic>
        <p:nvPicPr>
          <p:cNvPr id="4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0D7F4D1-98F1-445F-8169-D430D33ED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75" y="2102573"/>
            <a:ext cx="7981384" cy="3429866"/>
          </a:xfrm>
        </p:spPr>
      </p:pic>
    </p:spTree>
    <p:extLst>
      <p:ext uri="{BB962C8B-B14F-4D97-AF65-F5344CB8AC3E}">
        <p14:creationId xmlns:p14="http://schemas.microsoft.com/office/powerpoint/2010/main" val="1805093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1D39E-800B-44D2-8F0E-1C69E075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020"/>
            <a:ext cx="10515600" cy="831484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EE717A-345A-4057-B55C-DB86F15D3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30" y="1560504"/>
            <a:ext cx="8213174" cy="4319814"/>
          </a:xfrm>
        </p:spPr>
      </p:pic>
    </p:spTree>
    <p:extLst>
      <p:ext uri="{BB962C8B-B14F-4D97-AF65-F5344CB8AC3E}">
        <p14:creationId xmlns:p14="http://schemas.microsoft.com/office/powerpoint/2010/main" val="2886016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06F218-A5DC-4E39-9A02-C55A41B81EF3}"/>
              </a:ext>
            </a:extLst>
          </p:cNvPr>
          <p:cNvSpPr/>
          <p:nvPr/>
        </p:nvSpPr>
        <p:spPr>
          <a:xfrm>
            <a:off x="775688" y="938829"/>
            <a:ext cx="3073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All the circled fields must be completed to successfully add a goal. </a:t>
            </a:r>
          </a:p>
          <a:p>
            <a:r>
              <a:rPr lang="en-US" dirty="0">
                <a:solidFill>
                  <a:srgbClr val="002060"/>
                </a:solidFill>
              </a:rPr>
              <a:t>The fields circled red will be fields that need to be completed when the goal has been achieved. </a:t>
            </a:r>
          </a:p>
          <a:p>
            <a:r>
              <a:rPr lang="en-US" dirty="0">
                <a:solidFill>
                  <a:srgbClr val="002060"/>
                </a:solidFill>
              </a:rPr>
              <a:t>Make sure to add yourself as a case manager in all your goals. </a:t>
            </a:r>
          </a:p>
          <a:p>
            <a:r>
              <a:rPr lang="en-US" dirty="0">
                <a:solidFill>
                  <a:srgbClr val="002060"/>
                </a:solidFill>
              </a:rPr>
              <a:t>The date goal was set should be the same as the target date and projected follow up date. </a:t>
            </a:r>
          </a:p>
          <a:p>
            <a:r>
              <a:rPr lang="en-US" dirty="0">
                <a:solidFill>
                  <a:srgbClr val="002060"/>
                </a:solidFill>
              </a:rPr>
              <a:t>You can add any notes on your goal description. </a:t>
            </a:r>
          </a:p>
        </p:txBody>
      </p:sp>
      <p:pic>
        <p:nvPicPr>
          <p:cNvPr id="3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9106B2C5-BC71-48DC-87F9-CF6F4A109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84" y="858201"/>
            <a:ext cx="5040167" cy="524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55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0681-AD68-4512-86D7-17922D21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020"/>
            <a:ext cx="10515600" cy="847910"/>
          </a:xfrm>
        </p:spPr>
        <p:txBody>
          <a:bodyPr/>
          <a:lstStyle/>
          <a:p>
            <a:r>
              <a:rPr lang="en-US" dirty="0"/>
              <a:t>Closing a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A0D03-D3B7-4097-8961-E3A1CB741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86"/>
            <a:ext cx="10515600" cy="3879040"/>
          </a:xfrm>
        </p:spPr>
        <p:txBody>
          <a:bodyPr/>
          <a:lstStyle/>
          <a:p>
            <a:r>
              <a:rPr lang="en-US" dirty="0"/>
              <a:t>- Before closing a case, make sure you have closed out any assessments, referrals, encounters and goals you have made. </a:t>
            </a:r>
          </a:p>
          <a:p>
            <a:r>
              <a:rPr lang="en-US" dirty="0"/>
              <a:t>- You will also be putting an end date to the case manager (you) which will be the same date as the exit date. </a:t>
            </a:r>
          </a:p>
          <a:p>
            <a:r>
              <a:rPr lang="en-US" dirty="0"/>
              <a:t>- For “reason for leaving”, ONLY choose options that begin with </a:t>
            </a:r>
            <a:r>
              <a:rPr lang="en-US" b="1" dirty="0"/>
              <a:t>SLCO/CCP</a:t>
            </a:r>
            <a:endParaRPr lang="en-US" b="1" u="sng" dirty="0"/>
          </a:p>
          <a:p>
            <a:r>
              <a:rPr lang="en-US" dirty="0"/>
              <a:t>Destination will </a:t>
            </a:r>
            <a:r>
              <a:rPr lang="en-US" u="sng" dirty="0"/>
              <a:t>always be </a:t>
            </a:r>
            <a:r>
              <a:rPr lang="en-US" dirty="0"/>
              <a:t>“CHW case closed”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37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97E7FE-B5E2-4FD4-863D-B24D14157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5" y="556414"/>
            <a:ext cx="4106131" cy="5315162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762DC9-91A0-4AA2-8334-CF52EBF3A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57" y="639367"/>
            <a:ext cx="5899018" cy="47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03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EE3C6-602E-47CC-856B-AD04155B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020"/>
            <a:ext cx="10515600" cy="776730"/>
          </a:xfrm>
        </p:spPr>
        <p:txBody>
          <a:bodyPr/>
          <a:lstStyle/>
          <a:p>
            <a:r>
              <a:rPr lang="en-US" dirty="0"/>
              <a:t>Closing case manager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789A92-7734-4197-BD44-3360926CA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39724"/>
            <a:ext cx="4893942" cy="1905484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AA57E3-049A-4831-96CA-E530E2C22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79" y="1719290"/>
            <a:ext cx="5095220" cy="37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3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2AFD8-D30C-4A15-9C1C-3A94D859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020"/>
            <a:ext cx="10515600" cy="847910"/>
          </a:xfrm>
        </p:spPr>
        <p:txBody>
          <a:bodyPr/>
          <a:lstStyle/>
          <a:p>
            <a:r>
              <a:rPr lang="en-US" dirty="0"/>
              <a:t>Searching for a client/adding a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D7FEA-06B4-4821-BC7A-C7A2E6D6E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2834"/>
            <a:ext cx="10515600" cy="3599792"/>
          </a:xfrm>
        </p:spPr>
        <p:txBody>
          <a:bodyPr>
            <a:normAutofit/>
          </a:bodyPr>
          <a:lstStyle/>
          <a:p>
            <a:r>
              <a:rPr lang="en-US" dirty="0"/>
              <a:t>When you click on client point, it will take you to the next screen where you can search for a client by name or ServicePoint ID. </a:t>
            </a:r>
          </a:p>
          <a:p>
            <a:r>
              <a:rPr lang="en-US" dirty="0"/>
              <a:t>You must search for their name before adding them to the system. </a:t>
            </a:r>
          </a:p>
          <a:p>
            <a:r>
              <a:rPr lang="en-US" dirty="0"/>
              <a:t>If there is already an existing name that matches the DOB but does not have the  “home”            icon next to their name, you can add them to the system. </a:t>
            </a:r>
          </a:p>
          <a:p>
            <a:r>
              <a:rPr lang="en-US" dirty="0"/>
              <a:t>If there is already an existing case with the home icon, you will make a new one and under alias you will enter CCP or SLCO</a:t>
            </a:r>
          </a:p>
          <a:p>
            <a:endParaRPr lang="en-US" dirty="0"/>
          </a:p>
        </p:txBody>
      </p:sp>
      <p:pic>
        <p:nvPicPr>
          <p:cNvPr id="4" name="Picture 3" descr="A picture containing toy, food&#10;&#10;Description automatically generated">
            <a:extLst>
              <a:ext uri="{FF2B5EF4-FFF2-40B4-BE49-F238E27FC236}">
                <a16:creationId xmlns:a16="http://schemas.microsoft.com/office/drawing/2014/main" id="{B85B0274-0564-48CF-9C6F-7F9E4341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42" y="3732730"/>
            <a:ext cx="726495" cy="55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B8CBDD-44B9-45FE-96A0-A6DAF952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8" y="843219"/>
            <a:ext cx="11226493" cy="498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6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E196-2232-4C85-9B29-FEE39D0F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019"/>
            <a:ext cx="10515600" cy="596355"/>
          </a:xfrm>
        </p:spPr>
        <p:txBody>
          <a:bodyPr>
            <a:normAutofit fontScale="90000"/>
          </a:bodyPr>
          <a:lstStyle/>
          <a:p>
            <a:r>
              <a:rPr lang="en-US" dirty="0"/>
              <a:t>Starting a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DCF2F-1588-4665-B3B8-3D0A5E6E5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684"/>
            <a:ext cx="10515600" cy="390094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After you search or add a new client, you will have to fill in the following fields</a:t>
            </a:r>
          </a:p>
          <a:p>
            <a:pPr>
              <a:buFontTx/>
              <a:buChar char="-"/>
            </a:pPr>
            <a:r>
              <a:rPr lang="en-US" dirty="0"/>
              <a:t>Entry date: the day you create the case </a:t>
            </a:r>
          </a:p>
          <a:p>
            <a:pPr>
              <a:buFontTx/>
              <a:buChar char="-"/>
            </a:pPr>
            <a:r>
              <a:rPr lang="en-US" dirty="0"/>
              <a:t>Adding yourself as a case manager (pick from the select user list). This should also be the same date as the entry date. </a:t>
            </a:r>
          </a:p>
          <a:p>
            <a:pPr>
              <a:buFontTx/>
              <a:buChar char="-"/>
            </a:pPr>
            <a:r>
              <a:rPr lang="en-US" dirty="0"/>
              <a:t>Phone number</a:t>
            </a:r>
          </a:p>
          <a:p>
            <a:pPr>
              <a:buFontTx/>
              <a:buChar char="-"/>
            </a:pPr>
            <a:r>
              <a:rPr lang="en-US" dirty="0"/>
              <a:t>Zip code. If you have full address enter that as well. </a:t>
            </a:r>
          </a:p>
          <a:p>
            <a:pPr>
              <a:buFontTx/>
              <a:buChar char="-"/>
            </a:pPr>
            <a:r>
              <a:rPr lang="en-US" dirty="0"/>
              <a:t>Date of birth </a:t>
            </a:r>
          </a:p>
          <a:p>
            <a:pPr>
              <a:buFontTx/>
              <a:buChar char="-"/>
            </a:pPr>
            <a:r>
              <a:rPr lang="en-US" dirty="0"/>
              <a:t>Funding/Program Source (CCP or SLCO)</a:t>
            </a:r>
          </a:p>
          <a:p>
            <a:pPr>
              <a:buFontTx/>
              <a:buChar char="-"/>
            </a:pPr>
            <a:r>
              <a:rPr lang="en-US" dirty="0"/>
              <a:t>Reason for referral (Covid-19 positive or Covid-19 positive high risk)</a:t>
            </a:r>
          </a:p>
          <a:p>
            <a:pPr>
              <a:buFontTx/>
              <a:buChar char="-"/>
            </a:pPr>
            <a:r>
              <a:rPr lang="en-US" dirty="0"/>
              <a:t>Referring clinic/Organization</a:t>
            </a:r>
          </a:p>
          <a:p>
            <a:pPr>
              <a:buFontTx/>
              <a:buChar char="-"/>
            </a:pPr>
            <a:r>
              <a:rPr lang="en-US" dirty="0"/>
              <a:t>Tier of care (1-2 months)</a:t>
            </a:r>
          </a:p>
        </p:txBody>
      </p:sp>
    </p:spTree>
    <p:extLst>
      <p:ext uri="{BB962C8B-B14F-4D97-AF65-F5344CB8AC3E}">
        <p14:creationId xmlns:p14="http://schemas.microsoft.com/office/powerpoint/2010/main" val="2172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5F2773-466D-4E6D-B133-89E6B4E1C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9" y="376123"/>
            <a:ext cx="9654198" cy="55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FA870D-A9FE-43B8-A452-0275F7496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83" y="586501"/>
            <a:ext cx="7872637" cy="53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6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E97FFE-1518-4421-9E8E-8DB41081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75" y="503740"/>
            <a:ext cx="6555074" cy="54343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CC7B76-772F-4DFA-B0B6-A4E97E33BCE2}"/>
              </a:ext>
            </a:extLst>
          </p:cNvPr>
          <p:cNvSpPr/>
          <p:nvPr/>
        </p:nvSpPr>
        <p:spPr>
          <a:xfrm>
            <a:off x="930826" y="1729884"/>
            <a:ext cx="3728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Click on the “select” box and search for your name. It will auto populate the rest. Your name is the only thing you must search for. </a:t>
            </a:r>
          </a:p>
        </p:txBody>
      </p:sp>
    </p:spTree>
    <p:extLst>
      <p:ext uri="{BB962C8B-B14F-4D97-AF65-F5344CB8AC3E}">
        <p14:creationId xmlns:p14="http://schemas.microsoft.com/office/powerpoint/2010/main" val="23356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0C0B5A-4275-49CD-9909-B7CD7D1814A5}"/>
              </a:ext>
            </a:extLst>
          </p:cNvPr>
          <p:cNvSpPr/>
          <p:nvPr/>
        </p:nvSpPr>
        <p:spPr>
          <a:xfrm>
            <a:off x="720935" y="1180725"/>
            <a:ext cx="2717648" cy="149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Scroll down after you have </a:t>
            </a:r>
          </a:p>
          <a:p>
            <a:r>
              <a:rPr lang="en-US" dirty="0">
                <a:solidFill>
                  <a:srgbClr val="002060"/>
                </a:solidFill>
              </a:rPr>
              <a:t>added and entry date. </a:t>
            </a:r>
          </a:p>
          <a:p>
            <a:r>
              <a:rPr lang="en-US" dirty="0">
                <a:solidFill>
                  <a:srgbClr val="002060"/>
                </a:solidFill>
              </a:rPr>
              <a:t>Add their zip code and phone</a:t>
            </a:r>
          </a:p>
          <a:p>
            <a:r>
              <a:rPr lang="en-US" dirty="0">
                <a:solidFill>
                  <a:srgbClr val="002060"/>
                </a:solidFill>
              </a:rPr>
              <a:t>number.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69ED69-EED9-49EC-9EF2-688F2BAA2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830" y="777394"/>
            <a:ext cx="8146817" cy="500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91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146</TotalTime>
  <Words>968</Words>
  <Application>Microsoft Office PowerPoint</Application>
  <PresentationFormat>Widescreen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ServicePoint</vt:lpstr>
      <vt:lpstr>Home Page</vt:lpstr>
      <vt:lpstr>Searching for a client/adding a client</vt:lpstr>
      <vt:lpstr>PowerPoint Presentation</vt:lpstr>
      <vt:lpstr>Starting a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Required Fields</vt:lpstr>
      <vt:lpstr>PowerPoint Presentation</vt:lpstr>
      <vt:lpstr>Encounters</vt:lpstr>
      <vt:lpstr>PowerPoint Presentation</vt:lpstr>
      <vt:lpstr>How to separate encounters</vt:lpstr>
      <vt:lpstr>PowerPoint Presentation</vt:lpstr>
      <vt:lpstr>Example on how to code encounter</vt:lpstr>
      <vt:lpstr>Referrals</vt:lpstr>
      <vt:lpstr>PowerPoint Presentation</vt:lpstr>
      <vt:lpstr>Goals</vt:lpstr>
      <vt:lpstr>PowerPoint Presentation</vt:lpstr>
      <vt:lpstr>Closing a case</vt:lpstr>
      <vt:lpstr>PowerPoint Presentation</vt:lpstr>
      <vt:lpstr>Closing case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Marans</dc:creator>
  <cp:lastModifiedBy>Starr Stratford</cp:lastModifiedBy>
  <cp:revision>22</cp:revision>
  <dcterms:created xsi:type="dcterms:W3CDTF">2014-01-31T22:40:43Z</dcterms:created>
  <dcterms:modified xsi:type="dcterms:W3CDTF">2020-09-22T21:20:11Z</dcterms:modified>
</cp:coreProperties>
</file>