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257" r:id="rId3"/>
    <p:sldId id="273" r:id="rId4"/>
    <p:sldId id="274" r:id="rId5"/>
    <p:sldId id="311" r:id="rId6"/>
    <p:sldId id="312" r:id="rId7"/>
    <p:sldId id="285" r:id="rId8"/>
    <p:sldId id="313" r:id="rId9"/>
    <p:sldId id="263" r:id="rId10"/>
    <p:sldId id="276" r:id="rId11"/>
    <p:sldId id="275" r:id="rId12"/>
    <p:sldId id="286" r:id="rId13"/>
    <p:sldId id="296" r:id="rId14"/>
    <p:sldId id="262" r:id="rId15"/>
    <p:sldId id="292" r:id="rId16"/>
    <p:sldId id="267" r:id="rId17"/>
    <p:sldId id="278" r:id="rId18"/>
    <p:sldId id="279" r:id="rId19"/>
    <p:sldId id="280" r:id="rId20"/>
    <p:sldId id="287" r:id="rId21"/>
    <p:sldId id="288" r:id="rId22"/>
    <p:sldId id="289" r:id="rId23"/>
    <p:sldId id="290" r:id="rId24"/>
    <p:sldId id="315" r:id="rId25"/>
    <p:sldId id="291" r:id="rId26"/>
    <p:sldId id="309" r:id="rId27"/>
    <p:sldId id="264" r:id="rId28"/>
    <p:sldId id="306" r:id="rId29"/>
    <p:sldId id="295" r:id="rId30"/>
    <p:sldId id="294" r:id="rId31"/>
    <p:sldId id="297" r:id="rId32"/>
    <p:sldId id="298" r:id="rId33"/>
    <p:sldId id="300" r:id="rId34"/>
    <p:sldId id="303" r:id="rId35"/>
    <p:sldId id="301" r:id="rId36"/>
    <p:sldId id="302" r:id="rId37"/>
    <p:sldId id="304" r:id="rId38"/>
    <p:sldId id="305" r:id="rId39"/>
    <p:sldId id="269" r:id="rId40"/>
    <p:sldId id="271" r:id="rId41"/>
    <p:sldId id="281" r:id="rId42"/>
    <p:sldId id="266" r:id="rId43"/>
    <p:sldId id="30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60" y="1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EB3C63-4704-4F49-8F7A-CD318C6426D4}" type="datetimeFigureOut">
              <a:rPr lang="en-US" smtClean="0"/>
              <a:t>9/7/2020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8C42C7-9867-4423-990D-CE1BE2A4597E}" type="slidenum">
              <a:rPr lang="en-US" smtClean="0"/>
              <a:t>‹#›</a:t>
            </a:fld>
            <a:endParaRPr lang="en-US" dirty="0"/>
          </a:p>
        </p:txBody>
      </p:sp>
    </p:spTree>
    <p:extLst>
      <p:ext uri="{BB962C8B-B14F-4D97-AF65-F5344CB8AC3E}">
        <p14:creationId xmlns:p14="http://schemas.microsoft.com/office/powerpoint/2010/main" val="63913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EB3C63-4704-4F49-8F7A-CD318C6426D4}" type="datetimeFigureOut">
              <a:rPr lang="en-US" smtClean="0"/>
              <a:t>9/7/2020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8C42C7-9867-4423-990D-CE1BE2A4597E}" type="slidenum">
              <a:rPr lang="en-US" smtClean="0"/>
              <a:t>‹#›</a:t>
            </a:fld>
            <a:endParaRPr lang="en-US" dirty="0"/>
          </a:p>
        </p:txBody>
      </p:sp>
    </p:spTree>
    <p:extLst>
      <p:ext uri="{BB962C8B-B14F-4D97-AF65-F5344CB8AC3E}">
        <p14:creationId xmlns:p14="http://schemas.microsoft.com/office/powerpoint/2010/main" val="4014272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EB3C63-4704-4F49-8F7A-CD318C6426D4}" type="datetimeFigureOut">
              <a:rPr lang="en-US" smtClean="0"/>
              <a:t>9/7/2020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8C42C7-9867-4423-990D-CE1BE2A4597E}"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1801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EB3C63-4704-4F49-8F7A-CD318C6426D4}" type="datetimeFigureOut">
              <a:rPr lang="en-US" smtClean="0"/>
              <a:t>9/7/2020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8C42C7-9867-4423-990D-CE1BE2A4597E}" type="slidenum">
              <a:rPr lang="en-US" smtClean="0"/>
              <a:t>‹#›</a:t>
            </a:fld>
            <a:endParaRPr lang="en-US" dirty="0"/>
          </a:p>
        </p:txBody>
      </p:sp>
    </p:spTree>
    <p:extLst>
      <p:ext uri="{BB962C8B-B14F-4D97-AF65-F5344CB8AC3E}">
        <p14:creationId xmlns:p14="http://schemas.microsoft.com/office/powerpoint/2010/main" val="1113357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EB3C63-4704-4F49-8F7A-CD318C6426D4}" type="datetimeFigureOut">
              <a:rPr lang="en-US" smtClean="0"/>
              <a:t>9/7/2020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8C42C7-9867-4423-990D-CE1BE2A4597E}"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75762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EB3C63-4704-4F49-8F7A-CD318C6426D4}" type="datetimeFigureOut">
              <a:rPr lang="en-US" smtClean="0"/>
              <a:t>9/7/2020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8C42C7-9867-4423-990D-CE1BE2A4597E}" type="slidenum">
              <a:rPr lang="en-US" smtClean="0"/>
              <a:t>‹#›</a:t>
            </a:fld>
            <a:endParaRPr lang="en-US" dirty="0"/>
          </a:p>
        </p:txBody>
      </p:sp>
    </p:spTree>
    <p:extLst>
      <p:ext uri="{BB962C8B-B14F-4D97-AF65-F5344CB8AC3E}">
        <p14:creationId xmlns:p14="http://schemas.microsoft.com/office/powerpoint/2010/main" val="729035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EB3C63-4704-4F49-8F7A-CD318C6426D4}" type="datetimeFigureOut">
              <a:rPr lang="en-US" smtClean="0"/>
              <a:t>9/7/2020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8C42C7-9867-4423-990D-CE1BE2A4597E}" type="slidenum">
              <a:rPr lang="en-US" smtClean="0"/>
              <a:t>‹#›</a:t>
            </a:fld>
            <a:endParaRPr lang="en-US" dirty="0"/>
          </a:p>
        </p:txBody>
      </p:sp>
    </p:spTree>
    <p:extLst>
      <p:ext uri="{BB962C8B-B14F-4D97-AF65-F5344CB8AC3E}">
        <p14:creationId xmlns:p14="http://schemas.microsoft.com/office/powerpoint/2010/main" val="2501311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EB3C63-4704-4F49-8F7A-CD318C6426D4}" type="datetimeFigureOut">
              <a:rPr lang="en-US" smtClean="0"/>
              <a:t>9/7/2020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8C42C7-9867-4423-990D-CE1BE2A4597E}" type="slidenum">
              <a:rPr lang="en-US" smtClean="0"/>
              <a:t>‹#›</a:t>
            </a:fld>
            <a:endParaRPr lang="en-US" dirty="0"/>
          </a:p>
        </p:txBody>
      </p:sp>
    </p:spTree>
    <p:extLst>
      <p:ext uri="{BB962C8B-B14F-4D97-AF65-F5344CB8AC3E}">
        <p14:creationId xmlns:p14="http://schemas.microsoft.com/office/powerpoint/2010/main" val="48027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EB3C63-4704-4F49-8F7A-CD318C6426D4}" type="datetimeFigureOut">
              <a:rPr lang="en-US" smtClean="0"/>
              <a:t>9/7/2020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8C42C7-9867-4423-990D-CE1BE2A4597E}" type="slidenum">
              <a:rPr lang="en-US" smtClean="0"/>
              <a:t>‹#›</a:t>
            </a:fld>
            <a:endParaRPr lang="en-US" dirty="0"/>
          </a:p>
        </p:txBody>
      </p:sp>
    </p:spTree>
    <p:extLst>
      <p:ext uri="{BB962C8B-B14F-4D97-AF65-F5344CB8AC3E}">
        <p14:creationId xmlns:p14="http://schemas.microsoft.com/office/powerpoint/2010/main" val="33434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EB3C63-4704-4F49-8F7A-CD318C6426D4}" type="datetimeFigureOut">
              <a:rPr lang="en-US" smtClean="0"/>
              <a:t>9/7/2020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8C42C7-9867-4423-990D-CE1BE2A4597E}" type="slidenum">
              <a:rPr lang="en-US" smtClean="0"/>
              <a:t>‹#›</a:t>
            </a:fld>
            <a:endParaRPr lang="en-US" dirty="0"/>
          </a:p>
        </p:txBody>
      </p:sp>
    </p:spTree>
    <p:extLst>
      <p:ext uri="{BB962C8B-B14F-4D97-AF65-F5344CB8AC3E}">
        <p14:creationId xmlns:p14="http://schemas.microsoft.com/office/powerpoint/2010/main" val="647669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2EB3C63-4704-4F49-8F7A-CD318C6426D4}" type="datetimeFigureOut">
              <a:rPr lang="en-US" smtClean="0"/>
              <a:t>9/7/2020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8C42C7-9867-4423-990D-CE1BE2A4597E}" type="slidenum">
              <a:rPr lang="en-US" smtClean="0"/>
              <a:t>‹#›</a:t>
            </a:fld>
            <a:endParaRPr lang="en-US" dirty="0"/>
          </a:p>
        </p:txBody>
      </p:sp>
    </p:spTree>
    <p:extLst>
      <p:ext uri="{BB962C8B-B14F-4D97-AF65-F5344CB8AC3E}">
        <p14:creationId xmlns:p14="http://schemas.microsoft.com/office/powerpoint/2010/main" val="1859622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2EB3C63-4704-4F49-8F7A-CD318C6426D4}" type="datetimeFigureOut">
              <a:rPr lang="en-US" smtClean="0"/>
              <a:t>9/7/2020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D8C42C7-9867-4423-990D-CE1BE2A4597E}" type="slidenum">
              <a:rPr lang="en-US" smtClean="0"/>
              <a:t>‹#›</a:t>
            </a:fld>
            <a:endParaRPr lang="en-US" dirty="0"/>
          </a:p>
        </p:txBody>
      </p:sp>
    </p:spTree>
    <p:extLst>
      <p:ext uri="{BB962C8B-B14F-4D97-AF65-F5344CB8AC3E}">
        <p14:creationId xmlns:p14="http://schemas.microsoft.com/office/powerpoint/2010/main" val="4252431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EB3C63-4704-4F49-8F7A-CD318C6426D4}" type="datetimeFigureOut">
              <a:rPr lang="en-US" smtClean="0"/>
              <a:t>9/7/2020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D8C42C7-9867-4423-990D-CE1BE2A4597E}" type="slidenum">
              <a:rPr lang="en-US" smtClean="0"/>
              <a:t>‹#›</a:t>
            </a:fld>
            <a:endParaRPr lang="en-US" dirty="0"/>
          </a:p>
        </p:txBody>
      </p:sp>
    </p:spTree>
    <p:extLst>
      <p:ext uri="{BB962C8B-B14F-4D97-AF65-F5344CB8AC3E}">
        <p14:creationId xmlns:p14="http://schemas.microsoft.com/office/powerpoint/2010/main" val="2519587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EB3C63-4704-4F49-8F7A-CD318C6426D4}" type="datetimeFigureOut">
              <a:rPr lang="en-US" smtClean="0"/>
              <a:t>9/7/2020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D8C42C7-9867-4423-990D-CE1BE2A4597E}" type="slidenum">
              <a:rPr lang="en-US" smtClean="0"/>
              <a:t>‹#›</a:t>
            </a:fld>
            <a:endParaRPr lang="en-US" dirty="0"/>
          </a:p>
        </p:txBody>
      </p:sp>
    </p:spTree>
    <p:extLst>
      <p:ext uri="{BB962C8B-B14F-4D97-AF65-F5344CB8AC3E}">
        <p14:creationId xmlns:p14="http://schemas.microsoft.com/office/powerpoint/2010/main" val="1011609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EB3C63-4704-4F49-8F7A-CD318C6426D4}" type="datetimeFigureOut">
              <a:rPr lang="en-US" smtClean="0"/>
              <a:t>9/7/2020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8C42C7-9867-4423-990D-CE1BE2A4597E}" type="slidenum">
              <a:rPr lang="en-US" smtClean="0"/>
              <a:t>‹#›</a:t>
            </a:fld>
            <a:endParaRPr lang="en-US" dirty="0"/>
          </a:p>
        </p:txBody>
      </p:sp>
    </p:spTree>
    <p:extLst>
      <p:ext uri="{BB962C8B-B14F-4D97-AF65-F5344CB8AC3E}">
        <p14:creationId xmlns:p14="http://schemas.microsoft.com/office/powerpoint/2010/main" val="2413807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8C42C7-9867-4423-990D-CE1BE2A4597E}" type="slidenum">
              <a:rPr lang="en-US" smtClean="0"/>
              <a:t>‹#›</a:t>
            </a:fld>
            <a:endParaRPr lang="en-US" dirty="0"/>
          </a:p>
        </p:txBody>
      </p:sp>
      <p:sp>
        <p:nvSpPr>
          <p:cNvPr id="5" name="Date Placeholder 4"/>
          <p:cNvSpPr>
            <a:spLocks noGrp="1"/>
          </p:cNvSpPr>
          <p:nvPr>
            <p:ph type="dt" sz="half" idx="10"/>
          </p:nvPr>
        </p:nvSpPr>
        <p:spPr/>
        <p:txBody>
          <a:bodyPr/>
          <a:lstStyle/>
          <a:p>
            <a:fld id="{32EB3C63-4704-4F49-8F7A-CD318C6426D4}" type="datetimeFigureOut">
              <a:rPr lang="en-US" smtClean="0"/>
              <a:t>9/7/2020</a:t>
            </a:fld>
            <a:endParaRPr lang="en-US" dirty="0"/>
          </a:p>
        </p:txBody>
      </p:sp>
    </p:spTree>
    <p:extLst>
      <p:ext uri="{BB962C8B-B14F-4D97-AF65-F5344CB8AC3E}">
        <p14:creationId xmlns:p14="http://schemas.microsoft.com/office/powerpoint/2010/main" val="1643504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2EB3C63-4704-4F49-8F7A-CD318C6426D4}" type="datetimeFigureOut">
              <a:rPr lang="en-US" smtClean="0"/>
              <a:t>9/7/2020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D8C42C7-9867-4423-990D-CE1BE2A4597E}" type="slidenum">
              <a:rPr lang="en-US" smtClean="0"/>
              <a:t>‹#›</a:t>
            </a:fld>
            <a:endParaRPr lang="en-US" dirty="0"/>
          </a:p>
        </p:txBody>
      </p:sp>
    </p:spTree>
    <p:extLst>
      <p:ext uri="{BB962C8B-B14F-4D97-AF65-F5344CB8AC3E}">
        <p14:creationId xmlns:p14="http://schemas.microsoft.com/office/powerpoint/2010/main" val="160096169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auch.org/community-health-centers/what-are-community-health-centers"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my.americorps.gov/mp/login.do" TargetMode="External"/><Relationship Id="rId2" Type="http://schemas.openxmlformats.org/officeDocument/2006/relationships/hyperlink" Target="https://www.nationalservice.gov/programs/americorps/segal-americorps-education-award/using-your-segal-education-award/postponing" TargetMode="Externa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nationalservice.gov/programs/americorps/segal-americorps-education-award/matching-institutions" TargetMode="External"/><Relationship Id="rId2" Type="http://schemas.openxmlformats.org/officeDocument/2006/relationships/hyperlink" Target="https://www.nationalservice.gov/programs/americorps/alumni/segal-americorps-education-award" TargetMode="Externa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americorpschildcare.com/"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redcross.org/take-a-class/classes/adult-first-aid%2Fcpr%2Faed-online/a6R0V0000015FV3.html?cgid=cpr&amp;isCourse=true&amp;storedistance=undefined#cgid=cpr&amp;zip=salt%2Blake%2Bcity%2C%2But&amp;latitude=40.7607793&amp;longitude=-111.8910474&amp;zipcode=&amp;searchtype=class&amp;start=5"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mailto:Hholladay@auch.org" TargetMode="External"/><Relationship Id="rId7" Type="http://schemas.openxmlformats.org/officeDocument/2006/relationships/image" Target="../media/image4.png"/><Relationship Id="rId2" Type="http://schemas.openxmlformats.org/officeDocument/2006/relationships/hyperlink" Target="mailto:Cynthia@auch.org" TargetMode="Externa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mailto:Laura@auch.org" TargetMode="External"/><Relationship Id="rId4" Type="http://schemas.openxmlformats.org/officeDocument/2006/relationships/hyperlink" Target="mailto:Lourdes@auch.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3429" y="4846155"/>
            <a:ext cx="8654205" cy="2011845"/>
          </a:xfrm>
        </p:spPr>
        <p:txBody>
          <a:bodyPr>
            <a:normAutofit/>
          </a:bodyPr>
          <a:lstStyle/>
          <a:p>
            <a:pPr algn="ctr"/>
            <a:r>
              <a:rPr lang="en-US" sz="3600" b="1" dirty="0">
                <a:solidFill>
                  <a:schemeClr val="tx1"/>
                </a:solidFill>
              </a:rPr>
              <a:t>Welcome!</a:t>
            </a:r>
            <a:endParaRPr lang="en-US" sz="1000" b="1" dirty="0">
              <a:solidFill>
                <a:schemeClr val="tx1"/>
              </a:solidFill>
            </a:endParaRPr>
          </a:p>
          <a:p>
            <a:pPr algn="ctr"/>
            <a:r>
              <a:rPr lang="en-US" sz="2000" dirty="0">
                <a:solidFill>
                  <a:schemeClr val="tx1"/>
                </a:solidFill>
              </a:rPr>
              <a:t>Cynthia O’Connor, Community Health Services Division Manager, AmeriCorps Program Director</a:t>
            </a:r>
          </a:p>
          <a:p>
            <a:pPr algn="ctr"/>
            <a:r>
              <a:rPr lang="en-US" sz="2000" dirty="0">
                <a:solidFill>
                  <a:schemeClr val="tx1"/>
                </a:solidFill>
              </a:rPr>
              <a:t>Heather Holladay, Community Health Services Program Coordinator</a:t>
            </a:r>
          </a:p>
          <a:p>
            <a:pPr algn="ctr"/>
            <a:endParaRPr lang="en-US" sz="3600" b="1" dirty="0">
              <a:solidFill>
                <a:schemeClr val="tx1"/>
              </a:solidFill>
            </a:endParaRPr>
          </a:p>
        </p:txBody>
      </p:sp>
      <p:sp>
        <p:nvSpPr>
          <p:cNvPr id="5" name="Rectangle 4"/>
          <p:cNvSpPr/>
          <p:nvPr/>
        </p:nvSpPr>
        <p:spPr>
          <a:xfrm>
            <a:off x="1649765" y="2397105"/>
            <a:ext cx="7481535" cy="2585323"/>
          </a:xfrm>
          <a:prstGeom prst="rect">
            <a:avLst/>
          </a:prstGeom>
          <a:noFill/>
        </p:spPr>
        <p:txBody>
          <a:bodyPr wrap="none" lIns="91440" tIns="45720" rIns="91440" bIns="45720">
            <a:spAutoFit/>
          </a:bodyPr>
          <a:lstStyle/>
          <a:p>
            <a:pPr algn="ctr"/>
            <a:r>
              <a:rPr lang="en-US" sz="5400" b="1" cap="none" spc="0" dirty="0">
                <a:ln w="25400">
                  <a:solidFill>
                    <a:srgbClr val="92D050"/>
                  </a:solidFill>
                  <a:prstDash val="solid"/>
                </a:ln>
                <a:solidFill>
                  <a:srgbClr val="99CCFF"/>
                </a:solidFill>
                <a:effectLst>
                  <a:innerShdw blurRad="177800">
                    <a:schemeClr val="accent3">
                      <a:lumMod val="50000"/>
                    </a:schemeClr>
                  </a:innerShdw>
                </a:effectLst>
              </a:rPr>
              <a:t>Utah Healthcare Corps</a:t>
            </a:r>
          </a:p>
          <a:p>
            <a:pPr algn="ctr"/>
            <a:r>
              <a:rPr lang="en-US" sz="5400" b="1" dirty="0">
                <a:ln w="25400">
                  <a:solidFill>
                    <a:srgbClr val="92D050"/>
                  </a:solidFill>
                  <a:prstDash val="solid"/>
                </a:ln>
                <a:solidFill>
                  <a:srgbClr val="99CCFF"/>
                </a:solidFill>
                <a:effectLst>
                  <a:innerShdw blurRad="177800">
                    <a:schemeClr val="accent3">
                      <a:lumMod val="50000"/>
                    </a:schemeClr>
                  </a:innerShdw>
                </a:effectLst>
              </a:rPr>
              <a:t>AmeriCorps</a:t>
            </a:r>
            <a:endParaRPr lang="en-US" sz="5400" b="1" cap="none" spc="0" dirty="0">
              <a:ln w="25400">
                <a:solidFill>
                  <a:srgbClr val="92D050"/>
                </a:solidFill>
                <a:prstDash val="solid"/>
              </a:ln>
              <a:solidFill>
                <a:srgbClr val="99CCFF"/>
              </a:solidFill>
              <a:effectLst>
                <a:innerShdw blurRad="177800">
                  <a:schemeClr val="accent3">
                    <a:lumMod val="50000"/>
                  </a:schemeClr>
                </a:innerShdw>
              </a:effectLst>
            </a:endParaRPr>
          </a:p>
          <a:p>
            <a:pPr algn="ctr"/>
            <a:r>
              <a:rPr lang="en-US" sz="5400" b="1" cap="none" spc="0" dirty="0">
                <a:ln w="25400">
                  <a:solidFill>
                    <a:srgbClr val="92D050"/>
                  </a:solidFill>
                  <a:prstDash val="solid"/>
                </a:ln>
                <a:solidFill>
                  <a:srgbClr val="99CCFF"/>
                </a:solidFill>
                <a:effectLst>
                  <a:innerShdw blurRad="177800">
                    <a:schemeClr val="accent3">
                      <a:lumMod val="50000"/>
                    </a:schemeClr>
                  </a:innerShdw>
                </a:effectLst>
              </a:rPr>
              <a:t>Orientation</a:t>
            </a:r>
          </a:p>
        </p:txBody>
      </p:sp>
      <p:pic>
        <p:nvPicPr>
          <p:cNvPr id="6" name="Picture 5" descr="A close up of a sign&#10;&#10;Description automatically generated">
            <a:extLst>
              <a:ext uri="{FF2B5EF4-FFF2-40B4-BE49-F238E27FC236}">
                <a16:creationId xmlns:a16="http://schemas.microsoft.com/office/drawing/2014/main" id="{4E04DE0E-9B85-48C7-B745-BF68140850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4402" y="820849"/>
            <a:ext cx="1672242" cy="1672242"/>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034AF7F9-D6F2-4A0C-A1C0-3CBE84E7D7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6644" y="891662"/>
            <a:ext cx="1530381" cy="1530381"/>
          </a:xfrm>
          <a:prstGeom prst="rect">
            <a:avLst/>
          </a:prstGeom>
        </p:spPr>
      </p:pic>
    </p:spTree>
    <p:extLst>
      <p:ext uri="{BB962C8B-B14F-4D97-AF65-F5344CB8AC3E}">
        <p14:creationId xmlns:p14="http://schemas.microsoft.com/office/powerpoint/2010/main" val="1932069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b="1" dirty="0"/>
            </a:br>
            <a:r>
              <a:rPr lang="en-US" b="1" dirty="0"/>
              <a:t>Program Performance Measures</a:t>
            </a:r>
          </a:p>
        </p:txBody>
      </p:sp>
      <p:sp>
        <p:nvSpPr>
          <p:cNvPr id="6" name="Content Placeholder 2"/>
          <p:cNvSpPr>
            <a:spLocks noGrp="1"/>
          </p:cNvSpPr>
          <p:nvPr>
            <p:ph idx="1"/>
          </p:nvPr>
        </p:nvSpPr>
        <p:spPr>
          <a:xfrm>
            <a:off x="616527" y="2135655"/>
            <a:ext cx="9831442" cy="3798006"/>
          </a:xfrm>
        </p:spPr>
        <p:txBody>
          <a:bodyPr>
            <a:normAutofit/>
          </a:bodyPr>
          <a:lstStyle/>
          <a:p>
            <a:r>
              <a:rPr lang="en-US" sz="2000" b="1" dirty="0"/>
              <a:t>What is a </a:t>
            </a:r>
            <a:r>
              <a:rPr lang="en-US" sz="2000" b="1" dirty="0">
                <a:solidFill>
                  <a:schemeClr val="accent5"/>
                </a:solidFill>
              </a:rPr>
              <a:t>performance measure</a:t>
            </a:r>
            <a:r>
              <a:rPr lang="en-US" sz="2000" b="1" dirty="0"/>
              <a:t>?</a:t>
            </a:r>
          </a:p>
          <a:p>
            <a:pPr lvl="1"/>
            <a:r>
              <a:rPr lang="en-US" dirty="0"/>
              <a:t>Quantifiable indicator to assess how well an organization is achieving its desired objectives</a:t>
            </a:r>
          </a:p>
          <a:p>
            <a:pPr lvl="1"/>
            <a:r>
              <a:rPr lang="en-US" dirty="0"/>
              <a:t>It is the member’s responsibility to collect performance measure data throughout their term of service. </a:t>
            </a:r>
          </a:p>
          <a:p>
            <a:r>
              <a:rPr lang="en-US" sz="1900" dirty="0"/>
              <a:t>What are we tracking?</a:t>
            </a:r>
          </a:p>
          <a:p>
            <a:pPr lvl="1"/>
            <a:r>
              <a:rPr lang="en-US" sz="1500" dirty="0"/>
              <a:t>Number of </a:t>
            </a:r>
            <a:r>
              <a:rPr lang="en-US" sz="1500" b="1" dirty="0"/>
              <a:t>unduplicated</a:t>
            </a:r>
            <a:r>
              <a:rPr lang="en-US" sz="1500" dirty="0"/>
              <a:t> </a:t>
            </a:r>
            <a:r>
              <a:rPr lang="en-US" sz="1500" b="1" dirty="0"/>
              <a:t>individuals served across your entire year of service</a:t>
            </a:r>
          </a:p>
          <a:p>
            <a:pPr lvl="2"/>
            <a:r>
              <a:rPr lang="en-US" sz="1300" dirty="0"/>
              <a:t>How we define "served” will vary depending on your host site’s intervention. We will discuss this in further detail during our Reporting session.</a:t>
            </a:r>
          </a:p>
          <a:p>
            <a:pPr lvl="1"/>
            <a:r>
              <a:rPr lang="en-US" sz="1500" dirty="0"/>
              <a:t>Number of </a:t>
            </a:r>
            <a:r>
              <a:rPr lang="en-US" sz="1500" b="1" dirty="0"/>
              <a:t>referrals</a:t>
            </a:r>
            <a:r>
              <a:rPr lang="en-US" sz="1500" dirty="0"/>
              <a:t> across PRAPARE light categories</a:t>
            </a:r>
          </a:p>
          <a:p>
            <a:pPr lvl="1"/>
            <a:r>
              <a:rPr lang="en-US" sz="1500" dirty="0"/>
              <a:t>Number of </a:t>
            </a:r>
            <a:r>
              <a:rPr lang="en-US" sz="1500" b="1" dirty="0"/>
              <a:t>individuals with improved access to medical care</a:t>
            </a:r>
          </a:p>
          <a:p>
            <a:pPr lvl="1"/>
            <a:r>
              <a:rPr lang="en-US" sz="1500" dirty="0"/>
              <a:t>Increase to </a:t>
            </a:r>
            <a:r>
              <a:rPr lang="en-US" sz="1500" b="1" dirty="0"/>
              <a:t>patient PAM scores </a:t>
            </a:r>
            <a:r>
              <a:rPr lang="en-US" sz="1500" dirty="0"/>
              <a:t>(AUCH CHWs only)</a:t>
            </a:r>
          </a:p>
          <a:p>
            <a:pPr lvl="1"/>
            <a:endParaRPr lang="en-US" sz="1500" dirty="0"/>
          </a:p>
          <a:p>
            <a:pPr marL="457200" lvl="1" indent="0">
              <a:buNone/>
            </a:pPr>
            <a:endParaRPr lang="en-US" sz="1500" dirty="0"/>
          </a:p>
          <a:p>
            <a:pPr marL="457200" lvl="1" indent="0">
              <a:buNone/>
            </a:pPr>
            <a:endParaRPr lang="en-US" sz="1500" dirty="0"/>
          </a:p>
          <a:p>
            <a:endParaRPr lang="en-US" sz="1900" dirty="0"/>
          </a:p>
          <a:p>
            <a:pPr marL="457200" lvl="1" indent="0">
              <a:buNone/>
            </a:pPr>
            <a:endParaRPr lang="en-US" sz="1900" dirty="0"/>
          </a:p>
        </p:txBody>
      </p:sp>
      <p:pic>
        <p:nvPicPr>
          <p:cNvPr id="3" name="Picture 2">
            <a:extLst>
              <a:ext uri="{FF2B5EF4-FFF2-40B4-BE49-F238E27FC236}">
                <a16:creationId xmlns:a16="http://schemas.microsoft.com/office/drawing/2014/main" id="{90EA23B3-35DC-407A-8007-345E6DD7ABE2}"/>
              </a:ext>
            </a:extLst>
          </p:cNvPr>
          <p:cNvPicPr>
            <a:picLocks noChangeAspect="1"/>
          </p:cNvPicPr>
          <p:nvPr/>
        </p:nvPicPr>
        <p:blipFill>
          <a:blip r:embed="rId2"/>
          <a:stretch>
            <a:fillRect/>
          </a:stretch>
        </p:blipFill>
        <p:spPr>
          <a:xfrm>
            <a:off x="616527" y="228513"/>
            <a:ext cx="1981200" cy="981075"/>
          </a:xfrm>
          <a:prstGeom prst="rect">
            <a:avLst/>
          </a:prstGeom>
        </p:spPr>
      </p:pic>
    </p:spTree>
    <p:extLst>
      <p:ext uri="{BB962C8B-B14F-4D97-AF65-F5344CB8AC3E}">
        <p14:creationId xmlns:p14="http://schemas.microsoft.com/office/powerpoint/2010/main" val="2349177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br>
            <a:r>
              <a:rPr lang="en-US" b="1" dirty="0"/>
              <a:t>Overview of the Association for Utah Community Health and </a:t>
            </a:r>
            <a:r>
              <a:rPr lang="en-US" b="1" dirty="0">
                <a:hlinkClick r:id="rId2"/>
              </a:rPr>
              <a:t>Utah’s Health Centers</a:t>
            </a:r>
            <a:endParaRPr lang="en-US" b="1" dirty="0"/>
          </a:p>
        </p:txBody>
      </p:sp>
      <p:sp>
        <p:nvSpPr>
          <p:cNvPr id="3" name="Content Placeholder 2"/>
          <p:cNvSpPr>
            <a:spLocks noGrp="1"/>
          </p:cNvSpPr>
          <p:nvPr>
            <p:ph idx="1"/>
          </p:nvPr>
        </p:nvSpPr>
        <p:spPr/>
        <p:txBody>
          <a:bodyPr>
            <a:normAutofit/>
          </a:bodyPr>
          <a:lstStyle/>
          <a:p>
            <a:pPr marL="0" indent="0">
              <a:buNone/>
            </a:pPr>
            <a:endParaRPr lang="en-US" dirty="0"/>
          </a:p>
          <a:p>
            <a:pPr marL="0" indent="0">
              <a:buNone/>
            </a:pPr>
            <a:endParaRPr lang="en-US" sz="2400" dirty="0"/>
          </a:p>
          <a:p>
            <a:pPr marL="0" indent="0">
              <a:buNone/>
            </a:pPr>
            <a:r>
              <a:rPr lang="en-US" sz="2400" b="1" dirty="0">
                <a:solidFill>
                  <a:schemeClr val="accent5"/>
                </a:solidFill>
              </a:rPr>
              <a:t>Alan Pruhs</a:t>
            </a:r>
          </a:p>
          <a:p>
            <a:pPr marL="0" indent="0">
              <a:buNone/>
            </a:pPr>
            <a:r>
              <a:rPr lang="en-US" sz="2400" dirty="0"/>
              <a:t>Executive Director</a:t>
            </a:r>
          </a:p>
          <a:p>
            <a:pPr marL="0" indent="0">
              <a:buNone/>
            </a:pPr>
            <a:r>
              <a:rPr lang="en-US" sz="2400" dirty="0"/>
              <a:t>Association for Utah Community Health</a:t>
            </a:r>
          </a:p>
        </p:txBody>
      </p:sp>
      <p:pic>
        <p:nvPicPr>
          <p:cNvPr id="4" name="Picture 3"/>
          <p:cNvPicPr>
            <a:picLocks noChangeAspect="1"/>
          </p:cNvPicPr>
          <p:nvPr/>
        </p:nvPicPr>
        <p:blipFill>
          <a:blip r:embed="rId3"/>
          <a:stretch>
            <a:fillRect/>
          </a:stretch>
        </p:blipFill>
        <p:spPr>
          <a:xfrm>
            <a:off x="677334" y="4866686"/>
            <a:ext cx="4104762" cy="809524"/>
          </a:xfrm>
          <a:prstGeom prst="rect">
            <a:avLst/>
          </a:prstGeom>
        </p:spPr>
      </p:pic>
      <p:pic>
        <p:nvPicPr>
          <p:cNvPr id="6" name="Picture 5">
            <a:extLst>
              <a:ext uri="{FF2B5EF4-FFF2-40B4-BE49-F238E27FC236}">
                <a16:creationId xmlns:a16="http://schemas.microsoft.com/office/drawing/2014/main" id="{5841ADFC-612D-4FEF-8B4C-A0D3760ACB4D}"/>
              </a:ext>
            </a:extLst>
          </p:cNvPr>
          <p:cNvPicPr>
            <a:picLocks noChangeAspect="1"/>
          </p:cNvPicPr>
          <p:nvPr/>
        </p:nvPicPr>
        <p:blipFill>
          <a:blip r:embed="rId4"/>
          <a:stretch>
            <a:fillRect/>
          </a:stretch>
        </p:blipFill>
        <p:spPr>
          <a:xfrm>
            <a:off x="677334" y="200715"/>
            <a:ext cx="1981200" cy="981075"/>
          </a:xfrm>
          <a:prstGeom prst="rect">
            <a:avLst/>
          </a:prstGeom>
        </p:spPr>
      </p:pic>
    </p:spTree>
    <p:extLst>
      <p:ext uri="{BB962C8B-B14F-4D97-AF65-F5344CB8AC3E}">
        <p14:creationId xmlns:p14="http://schemas.microsoft.com/office/powerpoint/2010/main" val="1235254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01214" y="1353502"/>
            <a:ext cx="6311265" cy="4140935"/>
          </a:xfrm>
          <a:prstGeom prst="rect">
            <a:avLst/>
          </a:prstGeom>
        </p:spPr>
      </p:pic>
    </p:spTree>
    <p:extLst>
      <p:ext uri="{BB962C8B-B14F-4D97-AF65-F5344CB8AC3E}">
        <p14:creationId xmlns:p14="http://schemas.microsoft.com/office/powerpoint/2010/main" val="1468948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1781810"/>
            <a:ext cx="8763846" cy="5076189"/>
          </a:xfrm>
        </p:spPr>
        <p:txBody>
          <a:bodyPr>
            <a:normAutofit/>
          </a:bodyPr>
          <a:lstStyle/>
          <a:p>
            <a:pPr marL="0" indent="0">
              <a:lnSpc>
                <a:spcPct val="120000"/>
              </a:lnSpc>
              <a:spcBef>
                <a:spcPts val="0"/>
              </a:spcBef>
              <a:buNone/>
            </a:pPr>
            <a:endParaRPr lang="en-US" b="1" dirty="0">
              <a:solidFill>
                <a:schemeClr val="accent5"/>
              </a:solidFill>
            </a:endParaRPr>
          </a:p>
          <a:p>
            <a:pPr>
              <a:lnSpc>
                <a:spcPct val="120000"/>
              </a:lnSpc>
              <a:spcBef>
                <a:spcPts val="0"/>
              </a:spcBef>
            </a:pPr>
            <a:endParaRPr lang="en-US" dirty="0"/>
          </a:p>
          <a:p>
            <a:pPr>
              <a:lnSpc>
                <a:spcPct val="120000"/>
              </a:lnSpc>
              <a:spcBef>
                <a:spcPts val="0"/>
              </a:spcBef>
            </a:pPr>
            <a:endParaRPr lang="en-US" dirty="0"/>
          </a:p>
        </p:txBody>
      </p:sp>
      <p:sp>
        <p:nvSpPr>
          <p:cNvPr id="9" name="Content Placeholder 2"/>
          <p:cNvSpPr txBox="1">
            <a:spLocks/>
          </p:cNvSpPr>
          <p:nvPr/>
        </p:nvSpPr>
        <p:spPr>
          <a:xfrm>
            <a:off x="829734" y="4034790"/>
            <a:ext cx="7377006" cy="297560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120000"/>
              </a:lnSpc>
              <a:spcBef>
                <a:spcPts val="0"/>
              </a:spcBef>
              <a:buNone/>
            </a:pPr>
            <a:endParaRPr lang="en-US" dirty="0">
              <a:solidFill>
                <a:schemeClr val="tx1"/>
              </a:solidFill>
            </a:endParaRPr>
          </a:p>
          <a:p>
            <a:pPr marL="0" indent="0">
              <a:lnSpc>
                <a:spcPct val="120000"/>
              </a:lnSpc>
              <a:spcBef>
                <a:spcPts val="0"/>
              </a:spcBef>
              <a:buFont typeface="Wingdings 3" charset="2"/>
              <a:buNone/>
            </a:pPr>
            <a:endParaRPr lang="en-US" b="1" dirty="0">
              <a:solidFill>
                <a:schemeClr val="accent5"/>
              </a:solidFill>
            </a:endParaRPr>
          </a:p>
          <a:p>
            <a:pPr>
              <a:lnSpc>
                <a:spcPct val="120000"/>
              </a:lnSpc>
              <a:spcBef>
                <a:spcPts val="0"/>
              </a:spcBef>
            </a:pPr>
            <a:endParaRPr lang="en-US" dirty="0"/>
          </a:p>
        </p:txBody>
      </p:sp>
      <p:sp>
        <p:nvSpPr>
          <p:cNvPr id="10" name="Content Placeholder 2"/>
          <p:cNvSpPr txBox="1">
            <a:spLocks/>
          </p:cNvSpPr>
          <p:nvPr/>
        </p:nvSpPr>
        <p:spPr>
          <a:xfrm>
            <a:off x="677334" y="1930401"/>
            <a:ext cx="8889576" cy="4230370"/>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120000"/>
              </a:lnSpc>
              <a:spcBef>
                <a:spcPts val="0"/>
              </a:spcBef>
              <a:buNone/>
            </a:pPr>
            <a:r>
              <a:rPr lang="en-US" sz="2400" b="1" dirty="0">
                <a:solidFill>
                  <a:schemeClr val="accent5"/>
                </a:solidFill>
              </a:rPr>
              <a:t>Highlights</a:t>
            </a:r>
          </a:p>
          <a:p>
            <a:pPr>
              <a:lnSpc>
                <a:spcPct val="120000"/>
              </a:lnSpc>
              <a:spcBef>
                <a:spcPts val="0"/>
              </a:spcBef>
            </a:pPr>
            <a:r>
              <a:rPr lang="en-US" sz="2400" dirty="0">
                <a:solidFill>
                  <a:schemeClr val="tx1"/>
                </a:solidFill>
              </a:rPr>
              <a:t>Member Position Description</a:t>
            </a:r>
          </a:p>
          <a:p>
            <a:pPr lvl="1">
              <a:lnSpc>
                <a:spcPct val="120000"/>
              </a:lnSpc>
              <a:spcBef>
                <a:spcPts val="0"/>
              </a:spcBef>
            </a:pPr>
            <a:r>
              <a:rPr lang="en-US" sz="2200" dirty="0">
                <a:solidFill>
                  <a:schemeClr val="tx1"/>
                </a:solidFill>
              </a:rPr>
              <a:t>Not meant to be all encompassing and rigid</a:t>
            </a:r>
          </a:p>
          <a:p>
            <a:pPr lvl="1">
              <a:lnSpc>
                <a:spcPct val="120000"/>
              </a:lnSpc>
              <a:spcBef>
                <a:spcPts val="0"/>
              </a:spcBef>
            </a:pPr>
            <a:r>
              <a:rPr lang="en-US" sz="2200" dirty="0">
                <a:solidFill>
                  <a:schemeClr val="tx1"/>
                </a:solidFill>
              </a:rPr>
              <a:t>Also available as its own document on AUCH Connect</a:t>
            </a:r>
          </a:p>
          <a:p>
            <a:pPr>
              <a:lnSpc>
                <a:spcPct val="120000"/>
              </a:lnSpc>
              <a:spcBef>
                <a:spcPts val="0"/>
              </a:spcBef>
            </a:pPr>
            <a:r>
              <a:rPr lang="en-US" sz="2400" dirty="0">
                <a:solidFill>
                  <a:schemeClr val="tx1"/>
                </a:solidFill>
              </a:rPr>
              <a:t>Prohibited Activities</a:t>
            </a:r>
          </a:p>
          <a:p>
            <a:pPr lvl="1">
              <a:lnSpc>
                <a:spcPct val="120000"/>
              </a:lnSpc>
              <a:spcBef>
                <a:spcPts val="0"/>
              </a:spcBef>
            </a:pPr>
            <a:r>
              <a:rPr lang="en-US" sz="2200" dirty="0">
                <a:solidFill>
                  <a:schemeClr val="tx1"/>
                </a:solidFill>
              </a:rPr>
              <a:t>Political, religious, illegal, dangerous, fundraising, abortion services, census-related activities</a:t>
            </a:r>
          </a:p>
          <a:p>
            <a:pPr lvl="1">
              <a:lnSpc>
                <a:spcPct val="120000"/>
              </a:lnSpc>
              <a:spcBef>
                <a:spcPts val="0"/>
              </a:spcBef>
            </a:pPr>
            <a:r>
              <a:rPr lang="en-US" sz="2200" dirty="0">
                <a:solidFill>
                  <a:schemeClr val="tx1"/>
                </a:solidFill>
              </a:rPr>
              <a:t>Also available as its own document on AUCH website and </a:t>
            </a:r>
            <a:r>
              <a:rPr lang="en-US" sz="2200" b="1" dirty="0">
                <a:solidFill>
                  <a:schemeClr val="tx1"/>
                </a:solidFill>
              </a:rPr>
              <a:t>must be posted at your primary site(s)</a:t>
            </a:r>
          </a:p>
          <a:p>
            <a:pPr>
              <a:lnSpc>
                <a:spcPct val="120000"/>
              </a:lnSpc>
              <a:spcBef>
                <a:spcPts val="0"/>
              </a:spcBef>
            </a:pPr>
            <a:r>
              <a:rPr lang="en-US" sz="2600" dirty="0">
                <a:solidFill>
                  <a:schemeClr val="tx1"/>
                </a:solidFill>
              </a:rPr>
              <a:t>Suspension and Termination</a:t>
            </a:r>
          </a:p>
          <a:p>
            <a:pPr>
              <a:lnSpc>
                <a:spcPct val="120000"/>
              </a:lnSpc>
              <a:spcBef>
                <a:spcPts val="0"/>
              </a:spcBef>
            </a:pPr>
            <a:r>
              <a:rPr lang="en-US" sz="2400" dirty="0">
                <a:solidFill>
                  <a:schemeClr val="tx1"/>
                </a:solidFill>
              </a:rPr>
              <a:t>Any questions?</a:t>
            </a:r>
          </a:p>
          <a:p>
            <a:pPr marL="0" indent="0">
              <a:lnSpc>
                <a:spcPct val="120000"/>
              </a:lnSpc>
              <a:spcBef>
                <a:spcPts val="0"/>
              </a:spcBef>
              <a:buFont typeface="Wingdings 3" charset="2"/>
              <a:buNone/>
            </a:pPr>
            <a:endParaRPr lang="en-US" b="1" dirty="0">
              <a:solidFill>
                <a:schemeClr val="accent5"/>
              </a:solidFill>
            </a:endParaRPr>
          </a:p>
          <a:p>
            <a:pPr>
              <a:lnSpc>
                <a:spcPct val="120000"/>
              </a:lnSpc>
              <a:spcBef>
                <a:spcPts val="0"/>
              </a:spcBef>
            </a:pPr>
            <a:endParaRPr lang="en-US" dirty="0"/>
          </a:p>
        </p:txBody>
      </p:sp>
      <p:sp>
        <p:nvSpPr>
          <p:cNvPr id="11" name="Title 1"/>
          <p:cNvSpPr>
            <a:spLocks noGrp="1"/>
          </p:cNvSpPr>
          <p:nvPr>
            <p:ph type="title"/>
          </p:nvPr>
        </p:nvSpPr>
        <p:spPr>
          <a:xfrm>
            <a:off x="677334" y="609600"/>
            <a:ext cx="8596668" cy="1320800"/>
          </a:xfrm>
        </p:spPr>
        <p:txBody>
          <a:bodyPr>
            <a:normAutofit/>
          </a:bodyPr>
          <a:lstStyle/>
          <a:p>
            <a:br>
              <a:rPr lang="en-US" b="1" dirty="0"/>
            </a:br>
            <a:r>
              <a:rPr lang="en-US" b="1" dirty="0"/>
              <a:t>Member Service Agreement Review</a:t>
            </a:r>
          </a:p>
        </p:txBody>
      </p:sp>
      <p:pic>
        <p:nvPicPr>
          <p:cNvPr id="2" name="Picture 1">
            <a:extLst>
              <a:ext uri="{FF2B5EF4-FFF2-40B4-BE49-F238E27FC236}">
                <a16:creationId xmlns:a16="http://schemas.microsoft.com/office/drawing/2014/main" id="{B5AF62AE-88FF-4614-957B-BB9CEA36B701}"/>
              </a:ext>
            </a:extLst>
          </p:cNvPr>
          <p:cNvPicPr>
            <a:picLocks noChangeAspect="1"/>
          </p:cNvPicPr>
          <p:nvPr/>
        </p:nvPicPr>
        <p:blipFill>
          <a:blip r:embed="rId2"/>
          <a:stretch>
            <a:fillRect/>
          </a:stretch>
        </p:blipFill>
        <p:spPr>
          <a:xfrm>
            <a:off x="610986" y="214630"/>
            <a:ext cx="1981200" cy="981075"/>
          </a:xfrm>
          <a:prstGeom prst="rect">
            <a:avLst/>
          </a:prstGeom>
        </p:spPr>
      </p:pic>
    </p:spTree>
    <p:extLst>
      <p:ext uri="{BB962C8B-B14F-4D97-AF65-F5344CB8AC3E}">
        <p14:creationId xmlns:p14="http://schemas.microsoft.com/office/powerpoint/2010/main" val="2712693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b="1" dirty="0"/>
            </a:br>
            <a:r>
              <a:rPr lang="en-US" b="1" dirty="0"/>
              <a:t>Summary of Member Benefits</a:t>
            </a:r>
          </a:p>
        </p:txBody>
      </p:sp>
      <p:sp>
        <p:nvSpPr>
          <p:cNvPr id="3" name="Content Placeholder 2"/>
          <p:cNvSpPr>
            <a:spLocks noGrp="1"/>
          </p:cNvSpPr>
          <p:nvPr>
            <p:ph idx="1"/>
          </p:nvPr>
        </p:nvSpPr>
        <p:spPr>
          <a:xfrm>
            <a:off x="677334" y="2160589"/>
            <a:ext cx="9015306" cy="4571681"/>
          </a:xfrm>
        </p:spPr>
        <p:txBody>
          <a:bodyPr>
            <a:noAutofit/>
          </a:bodyPr>
          <a:lstStyle/>
          <a:p>
            <a:r>
              <a:rPr lang="en-US" dirty="0"/>
              <a:t>Living stipend is taxed</a:t>
            </a:r>
          </a:p>
          <a:p>
            <a:r>
              <a:rPr lang="en-US" dirty="0"/>
              <a:t>Eli Segal Education Award upon successful completion of term (changes every year) 19-20: $6,095; 20-21: $6,195 – this is also taxed</a:t>
            </a:r>
          </a:p>
          <a:p>
            <a:r>
              <a:rPr lang="en-US" dirty="0"/>
              <a:t>Health insurance premium reimbursement: up to $170 per month </a:t>
            </a:r>
          </a:p>
          <a:p>
            <a:pPr lvl="1"/>
            <a:r>
              <a:rPr lang="en-US" dirty="0"/>
              <a:t>Only available to members without insurance at the start of service</a:t>
            </a:r>
          </a:p>
          <a:p>
            <a:r>
              <a:rPr lang="en-US" dirty="0">
                <a:hlinkClick r:id="rId2"/>
              </a:rPr>
              <a:t>Student loan forbearance</a:t>
            </a:r>
            <a:r>
              <a:rPr lang="en-US" dirty="0"/>
              <a:t> is an option – check with you Loan Holder – if eligible, you can request this through your </a:t>
            </a:r>
            <a:r>
              <a:rPr lang="en-US" dirty="0">
                <a:hlinkClick r:id="rId3"/>
              </a:rPr>
              <a:t>My AmeriCorps account</a:t>
            </a:r>
            <a:endParaRPr lang="en-US" dirty="0"/>
          </a:p>
          <a:p>
            <a:r>
              <a:rPr lang="en-US" dirty="0"/>
              <a:t>Childcare assistance, if eligible</a:t>
            </a:r>
          </a:p>
          <a:p>
            <a:r>
              <a:rPr lang="en-US" dirty="0"/>
              <a:t>Member Assistance Program (MAP)</a:t>
            </a:r>
          </a:p>
          <a:p>
            <a:r>
              <a:rPr lang="en-US" dirty="0"/>
              <a:t>CPR/First Aid Certification and other trainings related to the UHC mission and member professional development</a:t>
            </a:r>
          </a:p>
          <a:p>
            <a:r>
              <a:rPr lang="en-US" dirty="0"/>
              <a:t>UHC Gear – always wear the AmeriCorps “A” while in service!</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9534" y="420065"/>
            <a:ext cx="1625430" cy="1625430"/>
          </a:xfrm>
          <a:prstGeom prst="rect">
            <a:avLst/>
          </a:prstGeom>
        </p:spPr>
      </p:pic>
      <p:pic>
        <p:nvPicPr>
          <p:cNvPr id="6" name="Picture 5">
            <a:extLst>
              <a:ext uri="{FF2B5EF4-FFF2-40B4-BE49-F238E27FC236}">
                <a16:creationId xmlns:a16="http://schemas.microsoft.com/office/drawing/2014/main" id="{FAD4741D-7404-482E-A1E9-B6EE047831AE}"/>
              </a:ext>
            </a:extLst>
          </p:cNvPr>
          <p:cNvPicPr>
            <a:picLocks noChangeAspect="1"/>
          </p:cNvPicPr>
          <p:nvPr/>
        </p:nvPicPr>
        <p:blipFill>
          <a:blip r:embed="rId5"/>
          <a:stretch>
            <a:fillRect/>
          </a:stretch>
        </p:blipFill>
        <p:spPr>
          <a:xfrm>
            <a:off x="810491" y="157595"/>
            <a:ext cx="1981200" cy="981075"/>
          </a:xfrm>
          <a:prstGeom prst="rect">
            <a:avLst/>
          </a:prstGeom>
        </p:spPr>
      </p:pic>
    </p:spTree>
    <p:extLst>
      <p:ext uri="{BB962C8B-B14F-4D97-AF65-F5344CB8AC3E}">
        <p14:creationId xmlns:p14="http://schemas.microsoft.com/office/powerpoint/2010/main" val="3728757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b="1" dirty="0"/>
            </a:br>
            <a:r>
              <a:rPr lang="en-US" b="1" dirty="0"/>
              <a:t>Living Stipend</a:t>
            </a:r>
          </a:p>
        </p:txBody>
      </p:sp>
      <p:sp>
        <p:nvSpPr>
          <p:cNvPr id="3" name="Content Placeholder 2"/>
          <p:cNvSpPr>
            <a:spLocks noGrp="1"/>
          </p:cNvSpPr>
          <p:nvPr>
            <p:ph idx="1"/>
          </p:nvPr>
        </p:nvSpPr>
        <p:spPr>
          <a:xfrm>
            <a:off x="677334" y="1930400"/>
            <a:ext cx="8596668" cy="4697411"/>
          </a:xfrm>
        </p:spPr>
        <p:txBody>
          <a:bodyPr>
            <a:normAutofit/>
          </a:bodyPr>
          <a:lstStyle/>
          <a:p>
            <a:pPr marL="0" indent="0">
              <a:buNone/>
            </a:pPr>
            <a:r>
              <a:rPr lang="en-US" b="1" dirty="0">
                <a:solidFill>
                  <a:schemeClr val="accent5"/>
                </a:solidFill>
              </a:rPr>
              <a:t>Full policy/document available on AUCH website – please review!</a:t>
            </a:r>
          </a:p>
          <a:p>
            <a:r>
              <a:rPr lang="en-US" dirty="0">
                <a:solidFill>
                  <a:schemeClr val="tx1"/>
                </a:solidFill>
              </a:rPr>
              <a:t>$25,000 for 19-20 and 20-21 year – based on 12-month service contract</a:t>
            </a:r>
          </a:p>
          <a:p>
            <a:r>
              <a:rPr lang="en-US" dirty="0">
                <a:solidFill>
                  <a:schemeClr val="tx1"/>
                </a:solidFill>
              </a:rPr>
              <a:t>Taxable income</a:t>
            </a:r>
          </a:p>
          <a:p>
            <a:r>
              <a:rPr lang="en-US" dirty="0">
                <a:solidFill>
                  <a:schemeClr val="tx1"/>
                </a:solidFill>
              </a:rPr>
              <a:t>AUCH distributes the stipend on the 7</a:t>
            </a:r>
            <a:r>
              <a:rPr lang="en-US" baseline="30000" dirty="0">
                <a:solidFill>
                  <a:schemeClr val="tx1"/>
                </a:solidFill>
              </a:rPr>
              <a:t>th</a:t>
            </a:r>
            <a:r>
              <a:rPr lang="en-US" dirty="0">
                <a:solidFill>
                  <a:schemeClr val="tx1"/>
                </a:solidFill>
              </a:rPr>
              <a:t> and 23</a:t>
            </a:r>
            <a:r>
              <a:rPr lang="en-US" baseline="30000" dirty="0">
                <a:solidFill>
                  <a:schemeClr val="tx1"/>
                </a:solidFill>
              </a:rPr>
              <a:t>rd</a:t>
            </a:r>
            <a:r>
              <a:rPr lang="en-US" dirty="0">
                <a:solidFill>
                  <a:schemeClr val="tx1"/>
                </a:solidFill>
              </a:rPr>
              <a:t> each month via direct deposit</a:t>
            </a:r>
          </a:p>
          <a:p>
            <a:r>
              <a:rPr lang="en-US" dirty="0">
                <a:solidFill>
                  <a:schemeClr val="tx1"/>
                </a:solidFill>
              </a:rPr>
              <a:t>Does not fluctuate based on hours</a:t>
            </a:r>
          </a:p>
          <a:p>
            <a:r>
              <a:rPr lang="en-US" dirty="0">
                <a:solidFill>
                  <a:schemeClr val="tx1"/>
                </a:solidFill>
              </a:rPr>
              <a:t>Only paid while in service, if you are suspended or terminated you will not receive the stipend (or any program benefits)</a:t>
            </a:r>
          </a:p>
          <a:p>
            <a:r>
              <a:rPr lang="en-US" dirty="0">
                <a:solidFill>
                  <a:schemeClr val="tx1"/>
                </a:solidFill>
              </a:rPr>
              <a:t>We will withhold funds from your stipend if:</a:t>
            </a:r>
          </a:p>
          <a:p>
            <a:pPr lvl="1"/>
            <a:r>
              <a:rPr lang="en-US" dirty="0">
                <a:solidFill>
                  <a:schemeClr val="tx1"/>
                </a:solidFill>
              </a:rPr>
              <a:t>You don’t submit deliverables as per communicated deadlines</a:t>
            </a:r>
          </a:p>
          <a:p>
            <a:pPr lvl="1"/>
            <a:r>
              <a:rPr lang="en-US" dirty="0">
                <a:solidFill>
                  <a:schemeClr val="tx1"/>
                </a:solidFill>
              </a:rPr>
              <a:t>You misplace or destroy your service gear, requiring a replacement</a:t>
            </a:r>
          </a:p>
          <a:p>
            <a:pPr lvl="1"/>
            <a:r>
              <a:rPr lang="en-US" dirty="0">
                <a:solidFill>
                  <a:schemeClr val="tx1"/>
                </a:solidFill>
              </a:rPr>
              <a:t>You break any program-provided equipment, requiring repairs or a replacement</a:t>
            </a:r>
          </a:p>
          <a:p>
            <a:pPr marL="0" indent="0">
              <a:buNone/>
            </a:pPr>
            <a:endParaRPr lang="en-US" dirty="0"/>
          </a:p>
        </p:txBody>
      </p:sp>
      <p:pic>
        <p:nvPicPr>
          <p:cNvPr id="5" name="Picture 4"/>
          <p:cNvPicPr>
            <a:picLocks noChangeAspect="1"/>
          </p:cNvPicPr>
          <p:nvPr/>
        </p:nvPicPr>
        <p:blipFill>
          <a:blip r:embed="rId2"/>
          <a:stretch>
            <a:fillRect/>
          </a:stretch>
        </p:blipFill>
        <p:spPr>
          <a:xfrm>
            <a:off x="7925977" y="707410"/>
            <a:ext cx="1348025" cy="1346810"/>
          </a:xfrm>
          <a:prstGeom prst="rect">
            <a:avLst/>
          </a:prstGeom>
        </p:spPr>
      </p:pic>
      <p:pic>
        <p:nvPicPr>
          <p:cNvPr id="6" name="Picture 5">
            <a:extLst>
              <a:ext uri="{FF2B5EF4-FFF2-40B4-BE49-F238E27FC236}">
                <a16:creationId xmlns:a16="http://schemas.microsoft.com/office/drawing/2014/main" id="{D937E953-F2EC-41E2-AB12-4078CF9B63F9}"/>
              </a:ext>
            </a:extLst>
          </p:cNvPr>
          <p:cNvPicPr>
            <a:picLocks noChangeAspect="1"/>
          </p:cNvPicPr>
          <p:nvPr/>
        </p:nvPicPr>
        <p:blipFill>
          <a:blip r:embed="rId3"/>
          <a:stretch>
            <a:fillRect/>
          </a:stretch>
        </p:blipFill>
        <p:spPr>
          <a:xfrm>
            <a:off x="622069" y="216872"/>
            <a:ext cx="1981200" cy="981075"/>
          </a:xfrm>
          <a:prstGeom prst="rect">
            <a:avLst/>
          </a:prstGeom>
        </p:spPr>
      </p:pic>
    </p:spTree>
    <p:extLst>
      <p:ext uri="{BB962C8B-B14F-4D97-AF65-F5344CB8AC3E}">
        <p14:creationId xmlns:p14="http://schemas.microsoft.com/office/powerpoint/2010/main" val="495861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420976"/>
            <a:ext cx="8596668" cy="1320800"/>
          </a:xfrm>
        </p:spPr>
        <p:txBody>
          <a:bodyPr/>
          <a:lstStyle/>
          <a:p>
            <a:r>
              <a:rPr lang="en-US" b="1" dirty="0"/>
              <a:t>Eli Segal Education Award</a:t>
            </a:r>
          </a:p>
        </p:txBody>
      </p:sp>
      <p:sp>
        <p:nvSpPr>
          <p:cNvPr id="3" name="Content Placeholder 2"/>
          <p:cNvSpPr>
            <a:spLocks noGrp="1"/>
          </p:cNvSpPr>
          <p:nvPr>
            <p:ph idx="1"/>
          </p:nvPr>
        </p:nvSpPr>
        <p:spPr>
          <a:xfrm>
            <a:off x="677334" y="1225748"/>
            <a:ext cx="8596668" cy="3880773"/>
          </a:xfrm>
        </p:spPr>
        <p:txBody>
          <a:bodyPr>
            <a:noAutofit/>
          </a:bodyPr>
          <a:lstStyle/>
          <a:p>
            <a:r>
              <a:rPr lang="en-US" dirty="0">
                <a:hlinkClick r:id="rId2"/>
              </a:rPr>
              <a:t>Education Award Resources</a:t>
            </a:r>
            <a:endParaRPr lang="en-US" dirty="0"/>
          </a:p>
          <a:p>
            <a:r>
              <a:rPr lang="en-US" dirty="0"/>
              <a:t>Can be used to pay for:</a:t>
            </a:r>
          </a:p>
          <a:p>
            <a:pPr lvl="1"/>
            <a:r>
              <a:rPr lang="en-US" sz="1800" dirty="0"/>
              <a:t>An Associate’s, Undergraduate, or Graduate degree</a:t>
            </a:r>
          </a:p>
          <a:p>
            <a:pPr lvl="1"/>
            <a:r>
              <a:rPr lang="en-US" sz="1800" dirty="0"/>
              <a:t>Existing federal student loans</a:t>
            </a:r>
          </a:p>
          <a:p>
            <a:pPr lvl="1"/>
            <a:r>
              <a:rPr lang="en-US" sz="1800" dirty="0"/>
              <a:t>Study abroad programs</a:t>
            </a:r>
          </a:p>
          <a:p>
            <a:pPr lvl="1"/>
            <a:r>
              <a:rPr lang="en-US" sz="1800" dirty="0"/>
              <a:t>Specialized skills programs</a:t>
            </a:r>
          </a:p>
          <a:p>
            <a:r>
              <a:rPr lang="en-US" b="1" dirty="0"/>
              <a:t>$6,095 for 19-20 </a:t>
            </a:r>
            <a:r>
              <a:rPr lang="en-US" dirty="0"/>
              <a:t>year, </a:t>
            </a:r>
            <a:r>
              <a:rPr lang="en-US" b="1" dirty="0"/>
              <a:t>$6,195 for 20-21 </a:t>
            </a:r>
            <a:r>
              <a:rPr lang="en-US" dirty="0"/>
              <a:t>year – you have 7 years to use award</a:t>
            </a:r>
          </a:p>
          <a:p>
            <a:r>
              <a:rPr lang="en-US" dirty="0"/>
              <a:t>Subject to taxes once used</a:t>
            </a:r>
          </a:p>
          <a:p>
            <a:r>
              <a:rPr lang="en-US" dirty="0"/>
              <a:t>Can be transferred to children or grandchildren if over 55 and not planning to pursue education</a:t>
            </a:r>
          </a:p>
          <a:p>
            <a:r>
              <a:rPr lang="en-US" dirty="0">
                <a:hlinkClick r:id="rId3"/>
              </a:rPr>
              <a:t>Institutions that will match the education award</a:t>
            </a:r>
            <a:endParaRPr lang="en-US" dirty="0"/>
          </a:p>
          <a:p>
            <a:r>
              <a:rPr lang="en-US" dirty="0"/>
              <a:t>Work with the institution’s Financial Aid office to use the award and figure out the best ways to maximize the funds</a:t>
            </a:r>
          </a:p>
          <a:p>
            <a:r>
              <a:rPr lang="en-US" dirty="0"/>
              <a:t>Questions? Call the National Service Hotline: </a:t>
            </a:r>
            <a:r>
              <a:rPr lang="en-US" b="1" dirty="0"/>
              <a:t>1-800-942-2677</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0368" y="603250"/>
            <a:ext cx="2283634" cy="2277053"/>
          </a:xfrm>
          <a:prstGeom prst="rect">
            <a:avLst/>
          </a:prstGeom>
        </p:spPr>
      </p:pic>
    </p:spTree>
    <p:extLst>
      <p:ext uri="{BB962C8B-B14F-4D97-AF65-F5344CB8AC3E}">
        <p14:creationId xmlns:p14="http://schemas.microsoft.com/office/powerpoint/2010/main" val="3647859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402167" y="172936"/>
            <a:ext cx="1203117" cy="1203117"/>
          </a:xfrm>
          <a:prstGeom prst="rect">
            <a:avLst/>
          </a:prstGeom>
        </p:spPr>
      </p:pic>
      <p:sp>
        <p:nvSpPr>
          <p:cNvPr id="2" name="Title 1"/>
          <p:cNvSpPr>
            <a:spLocks noGrp="1"/>
          </p:cNvSpPr>
          <p:nvPr>
            <p:ph type="title"/>
          </p:nvPr>
        </p:nvSpPr>
        <p:spPr/>
        <p:txBody>
          <a:bodyPr>
            <a:normAutofit fontScale="90000"/>
          </a:bodyPr>
          <a:lstStyle/>
          <a:p>
            <a:br>
              <a:rPr lang="en-US" b="1" dirty="0"/>
            </a:br>
            <a:r>
              <a:rPr lang="en-US" b="1" dirty="0"/>
              <a:t>Health Insurance Premium Reimbursement</a:t>
            </a:r>
          </a:p>
        </p:txBody>
      </p:sp>
      <p:sp>
        <p:nvSpPr>
          <p:cNvPr id="3" name="Content Placeholder 2"/>
          <p:cNvSpPr>
            <a:spLocks noGrp="1"/>
          </p:cNvSpPr>
          <p:nvPr>
            <p:ph idx="1"/>
          </p:nvPr>
        </p:nvSpPr>
        <p:spPr>
          <a:xfrm>
            <a:off x="677334" y="1930400"/>
            <a:ext cx="8596668" cy="4697411"/>
          </a:xfrm>
        </p:spPr>
        <p:txBody>
          <a:bodyPr>
            <a:normAutofit fontScale="85000" lnSpcReduction="20000"/>
          </a:bodyPr>
          <a:lstStyle/>
          <a:p>
            <a:r>
              <a:rPr lang="en-US" dirty="0"/>
              <a:t>Health insurance coverage is </a:t>
            </a:r>
            <a:r>
              <a:rPr lang="en-US" b="1" u="sng" dirty="0">
                <a:solidFill>
                  <a:schemeClr val="accent5"/>
                </a:solidFill>
              </a:rPr>
              <a:t>not required but highly encouraged </a:t>
            </a:r>
            <a:r>
              <a:rPr lang="en-US" dirty="0"/>
              <a:t>for all members</a:t>
            </a:r>
          </a:p>
          <a:p>
            <a:r>
              <a:rPr lang="en-US" dirty="0"/>
              <a:t>AUCH will reimburse members up to $170* per month for their health insurance premiums (to include a dental plan)</a:t>
            </a:r>
          </a:p>
          <a:p>
            <a:r>
              <a:rPr lang="en-US" dirty="0"/>
              <a:t>Only full-time members without an existing plan at the time of service are eligible to receive this benefit, or those who lose coverage through no fault of their own during service </a:t>
            </a:r>
          </a:p>
          <a:p>
            <a:r>
              <a:rPr lang="en-US" dirty="0"/>
              <a:t>Will not cover dependents</a:t>
            </a:r>
          </a:p>
          <a:p>
            <a:r>
              <a:rPr lang="en-US" dirty="0"/>
              <a:t>Health insurance premiums will be reimbursed with living stipend checks and is considered taxable income</a:t>
            </a:r>
          </a:p>
          <a:p>
            <a:r>
              <a:rPr lang="en-US" dirty="0"/>
              <a:t>How to obtain a reimbursement for Health insurance premiums:</a:t>
            </a:r>
          </a:p>
          <a:p>
            <a:pPr lvl="1"/>
            <a:r>
              <a:rPr lang="en-US" dirty="0"/>
              <a:t>Pay your monthly premium</a:t>
            </a:r>
          </a:p>
          <a:p>
            <a:pPr lvl="1"/>
            <a:r>
              <a:rPr lang="en-US" dirty="0"/>
              <a:t>Send a copy of your receipt (not statement) via e-mail to Heather and Cyndi (</a:t>
            </a:r>
            <a:r>
              <a:rPr lang="en-US" b="1" dirty="0">
                <a:solidFill>
                  <a:srgbClr val="FF0000"/>
                </a:solidFill>
              </a:rPr>
              <a:t>NO hand-written receipts</a:t>
            </a:r>
            <a:r>
              <a:rPr lang="en-US" dirty="0"/>
              <a:t>)</a:t>
            </a:r>
          </a:p>
          <a:p>
            <a:pPr lvl="1"/>
            <a:r>
              <a:rPr lang="en-US" dirty="0"/>
              <a:t>In the e-mail subject line, include what month you are requesting to be reimbursed</a:t>
            </a:r>
          </a:p>
          <a:p>
            <a:r>
              <a:rPr lang="en-US" dirty="0"/>
              <a:t>Your reimbursement request will be submitted to our finance team - Julianne &amp; Mandy</a:t>
            </a:r>
          </a:p>
          <a:p>
            <a:r>
              <a:rPr lang="en-US" dirty="0"/>
              <a:t>The process can take </a:t>
            </a:r>
            <a:r>
              <a:rPr lang="en-US" b="1" dirty="0"/>
              <a:t>up to 30 business days </a:t>
            </a:r>
            <a:r>
              <a:rPr lang="en-US" dirty="0"/>
              <a:t>and will be included in living stipend direct deposit or check</a:t>
            </a:r>
            <a:endParaRPr lang="en-US" b="1" dirty="0"/>
          </a:p>
          <a:p>
            <a:r>
              <a:rPr lang="en-US" dirty="0"/>
              <a:t>No reimbursement form needed</a:t>
            </a:r>
          </a:p>
        </p:txBody>
      </p:sp>
      <p:pic>
        <p:nvPicPr>
          <p:cNvPr id="5" name="Picture 4">
            <a:extLst>
              <a:ext uri="{FF2B5EF4-FFF2-40B4-BE49-F238E27FC236}">
                <a16:creationId xmlns:a16="http://schemas.microsoft.com/office/drawing/2014/main" id="{AE74A22A-A6A8-4FED-B2C3-8F7F081782F0}"/>
              </a:ext>
            </a:extLst>
          </p:cNvPr>
          <p:cNvPicPr>
            <a:picLocks noChangeAspect="1"/>
          </p:cNvPicPr>
          <p:nvPr/>
        </p:nvPicPr>
        <p:blipFill>
          <a:blip r:embed="rId3"/>
          <a:stretch>
            <a:fillRect/>
          </a:stretch>
        </p:blipFill>
        <p:spPr>
          <a:xfrm>
            <a:off x="583276" y="119062"/>
            <a:ext cx="1981200" cy="981075"/>
          </a:xfrm>
          <a:prstGeom prst="rect">
            <a:avLst/>
          </a:prstGeom>
        </p:spPr>
      </p:pic>
    </p:spTree>
    <p:extLst>
      <p:ext uri="{BB962C8B-B14F-4D97-AF65-F5344CB8AC3E}">
        <p14:creationId xmlns:p14="http://schemas.microsoft.com/office/powerpoint/2010/main" val="3884381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b="1" dirty="0"/>
            </a:br>
            <a:r>
              <a:rPr lang="en-US" b="1" dirty="0"/>
              <a:t>Child Care</a:t>
            </a:r>
          </a:p>
        </p:txBody>
      </p:sp>
      <p:sp>
        <p:nvSpPr>
          <p:cNvPr id="3" name="Content Placeholder 2"/>
          <p:cNvSpPr>
            <a:spLocks noGrp="1"/>
          </p:cNvSpPr>
          <p:nvPr>
            <p:ph idx="1"/>
          </p:nvPr>
        </p:nvSpPr>
        <p:spPr>
          <a:xfrm>
            <a:off x="677334" y="2160589"/>
            <a:ext cx="8596668" cy="4697411"/>
          </a:xfrm>
        </p:spPr>
        <p:txBody>
          <a:bodyPr>
            <a:normAutofit/>
          </a:bodyPr>
          <a:lstStyle/>
          <a:p>
            <a:r>
              <a:rPr lang="en-US" dirty="0"/>
              <a:t>The AmeriCorps Child Care program is funded by Child Care and Development Block Grant Act. </a:t>
            </a:r>
          </a:p>
          <a:p>
            <a:r>
              <a:rPr lang="en-US" dirty="0"/>
              <a:t>The purpose of this grant its to:</a:t>
            </a:r>
          </a:p>
          <a:p>
            <a:pPr lvl="1"/>
            <a:r>
              <a:rPr lang="en-US" dirty="0"/>
              <a:t>Develop child care programs and policies that best suit the needs of children and parents within that State.</a:t>
            </a:r>
          </a:p>
          <a:p>
            <a:pPr lvl="1"/>
            <a:r>
              <a:rPr lang="en-US" dirty="0"/>
              <a:t>Empower working parents to make their own decisions regarding the child care services that best suits their family’s needs.</a:t>
            </a:r>
          </a:p>
          <a:p>
            <a:pPr lvl="1"/>
            <a:r>
              <a:rPr lang="en-US" dirty="0"/>
              <a:t>Assist States in delivering high-quality child care.</a:t>
            </a:r>
          </a:p>
          <a:p>
            <a:endParaRPr lang="en-US" dirty="0"/>
          </a:p>
        </p:txBody>
      </p:sp>
      <p:pic>
        <p:nvPicPr>
          <p:cNvPr id="7" name="Picture 6"/>
          <p:cNvPicPr>
            <a:picLocks noChangeAspect="1"/>
          </p:cNvPicPr>
          <p:nvPr/>
        </p:nvPicPr>
        <p:blipFill>
          <a:blip r:embed="rId2"/>
          <a:stretch>
            <a:fillRect/>
          </a:stretch>
        </p:blipFill>
        <p:spPr>
          <a:xfrm>
            <a:off x="2708910" y="4991148"/>
            <a:ext cx="3672648" cy="1866852"/>
          </a:xfrm>
          <a:prstGeom prst="rect">
            <a:avLst/>
          </a:prstGeom>
        </p:spPr>
      </p:pic>
      <p:pic>
        <p:nvPicPr>
          <p:cNvPr id="5" name="Picture 4">
            <a:extLst>
              <a:ext uri="{FF2B5EF4-FFF2-40B4-BE49-F238E27FC236}">
                <a16:creationId xmlns:a16="http://schemas.microsoft.com/office/drawing/2014/main" id="{6A247065-77E1-43FB-9EE4-08098D7CDDED}"/>
              </a:ext>
            </a:extLst>
          </p:cNvPr>
          <p:cNvPicPr>
            <a:picLocks noChangeAspect="1"/>
          </p:cNvPicPr>
          <p:nvPr/>
        </p:nvPicPr>
        <p:blipFill>
          <a:blip r:embed="rId3"/>
          <a:stretch>
            <a:fillRect/>
          </a:stretch>
        </p:blipFill>
        <p:spPr>
          <a:xfrm>
            <a:off x="677334" y="195262"/>
            <a:ext cx="1981200" cy="981075"/>
          </a:xfrm>
          <a:prstGeom prst="rect">
            <a:avLst/>
          </a:prstGeom>
        </p:spPr>
      </p:pic>
    </p:spTree>
    <p:extLst>
      <p:ext uri="{BB962C8B-B14F-4D97-AF65-F5344CB8AC3E}">
        <p14:creationId xmlns:p14="http://schemas.microsoft.com/office/powerpoint/2010/main" val="613362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b="1" dirty="0"/>
            </a:br>
            <a:r>
              <a:rPr lang="en-US" b="1" dirty="0"/>
              <a:t>Child Care</a:t>
            </a:r>
          </a:p>
        </p:txBody>
      </p:sp>
      <p:sp>
        <p:nvSpPr>
          <p:cNvPr id="3" name="Content Placeholder 2"/>
          <p:cNvSpPr>
            <a:spLocks noGrp="1"/>
          </p:cNvSpPr>
          <p:nvPr>
            <p:ph idx="1"/>
          </p:nvPr>
        </p:nvSpPr>
        <p:spPr>
          <a:xfrm>
            <a:off x="677334" y="2160589"/>
            <a:ext cx="8596668" cy="4697411"/>
          </a:xfrm>
        </p:spPr>
        <p:txBody>
          <a:bodyPr>
            <a:normAutofit fontScale="92500" lnSpcReduction="20000"/>
          </a:bodyPr>
          <a:lstStyle/>
          <a:p>
            <a:pPr marL="0" indent="0">
              <a:buNone/>
            </a:pPr>
            <a:r>
              <a:rPr lang="en-US" b="1" dirty="0"/>
              <a:t>Eligibility Requirements:</a:t>
            </a:r>
          </a:p>
          <a:p>
            <a:r>
              <a:rPr lang="en-US" dirty="0"/>
              <a:t>The members income must not exceed 75% of the state's median income for a family of the same size. The total household income is used to determine your income eligibility excluding your AmeriCorps State &amp; National living allowance.</a:t>
            </a:r>
          </a:p>
          <a:p>
            <a:r>
              <a:rPr lang="en-US" dirty="0"/>
              <a:t>Income Guidelines (75% of SMI)</a:t>
            </a:r>
          </a:p>
          <a:p>
            <a:endParaRPr lang="en-US" dirty="0"/>
          </a:p>
          <a:p>
            <a:endParaRPr lang="en-US" dirty="0"/>
          </a:p>
          <a:p>
            <a:endParaRPr lang="en-US" dirty="0"/>
          </a:p>
          <a:p>
            <a:endParaRPr lang="en-US" dirty="0"/>
          </a:p>
          <a:p>
            <a:r>
              <a:rPr lang="en-US" dirty="0"/>
              <a:t>The member must not currently receive a child care subsidy from another source at the time of acceptance into the program (including a parent or guardian) which would continue to be provided while the member serves in the program</a:t>
            </a:r>
          </a:p>
          <a:p>
            <a:r>
              <a:rPr lang="en-US" dirty="0"/>
              <a:t>The member applying must be the parent or legal guardian of a child under the age 13</a:t>
            </a:r>
          </a:p>
          <a:p>
            <a:r>
              <a:rPr lang="en-US" dirty="0"/>
              <a:t>The child must reside with the member</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533" y="3648693"/>
            <a:ext cx="7105315" cy="1186197"/>
          </a:xfrm>
          <a:prstGeom prst="rect">
            <a:avLst/>
          </a:prstGeom>
        </p:spPr>
      </p:pic>
      <p:pic>
        <p:nvPicPr>
          <p:cNvPr id="6" name="Picture 5">
            <a:extLst>
              <a:ext uri="{FF2B5EF4-FFF2-40B4-BE49-F238E27FC236}">
                <a16:creationId xmlns:a16="http://schemas.microsoft.com/office/drawing/2014/main" id="{46BEC94F-88FA-4FFE-B4FA-01955616A82B}"/>
              </a:ext>
            </a:extLst>
          </p:cNvPr>
          <p:cNvPicPr>
            <a:picLocks noChangeAspect="1"/>
          </p:cNvPicPr>
          <p:nvPr/>
        </p:nvPicPr>
        <p:blipFill>
          <a:blip r:embed="rId3"/>
          <a:stretch>
            <a:fillRect/>
          </a:stretch>
        </p:blipFill>
        <p:spPr>
          <a:xfrm>
            <a:off x="677334" y="200804"/>
            <a:ext cx="1981200" cy="981075"/>
          </a:xfrm>
          <a:prstGeom prst="rect">
            <a:avLst/>
          </a:prstGeom>
        </p:spPr>
      </p:pic>
    </p:spTree>
    <p:extLst>
      <p:ext uri="{BB962C8B-B14F-4D97-AF65-F5344CB8AC3E}">
        <p14:creationId xmlns:p14="http://schemas.microsoft.com/office/powerpoint/2010/main" val="2744535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770313"/>
            <a:ext cx="8596668" cy="1160086"/>
          </a:xfrm>
        </p:spPr>
        <p:txBody>
          <a:bodyPr>
            <a:normAutofit fontScale="90000"/>
          </a:bodyPr>
          <a:lstStyle/>
          <a:p>
            <a:br>
              <a:rPr lang="en-US" b="1" dirty="0"/>
            </a:br>
            <a:r>
              <a:rPr lang="en-US" b="1" dirty="0"/>
              <a:t>Icebreakers &amp; Introductions</a:t>
            </a:r>
          </a:p>
        </p:txBody>
      </p:sp>
      <p:sp>
        <p:nvSpPr>
          <p:cNvPr id="3" name="Content Placeholder 2"/>
          <p:cNvSpPr>
            <a:spLocks noGrp="1"/>
          </p:cNvSpPr>
          <p:nvPr>
            <p:ph idx="1"/>
          </p:nvPr>
        </p:nvSpPr>
        <p:spPr>
          <a:xfrm>
            <a:off x="362475" y="1930400"/>
            <a:ext cx="8596668" cy="3880773"/>
          </a:xfrm>
        </p:spPr>
        <p:txBody>
          <a:bodyPr>
            <a:normAutofit/>
          </a:bodyPr>
          <a:lstStyle/>
          <a:p>
            <a:r>
              <a:rPr lang="en-US" dirty="0"/>
              <a:t>Two Truths and a Lie </a:t>
            </a:r>
          </a:p>
        </p:txBody>
      </p:sp>
      <p:pic>
        <p:nvPicPr>
          <p:cNvPr id="7" name="Picture 6"/>
          <p:cNvPicPr>
            <a:picLocks noChangeAspect="1"/>
          </p:cNvPicPr>
          <p:nvPr/>
        </p:nvPicPr>
        <p:blipFill>
          <a:blip r:embed="rId2"/>
          <a:stretch>
            <a:fillRect/>
          </a:stretch>
        </p:blipFill>
        <p:spPr>
          <a:xfrm>
            <a:off x="441278" y="2490379"/>
            <a:ext cx="5765212" cy="4271811"/>
          </a:xfrm>
          <a:prstGeom prst="rect">
            <a:avLst/>
          </a:prstGeom>
        </p:spPr>
      </p:pic>
      <p:pic>
        <p:nvPicPr>
          <p:cNvPr id="4" name="Picture 3">
            <a:extLst>
              <a:ext uri="{FF2B5EF4-FFF2-40B4-BE49-F238E27FC236}">
                <a16:creationId xmlns:a16="http://schemas.microsoft.com/office/drawing/2014/main" id="{34E4B967-39A7-4360-8AA1-8E785B8F8742}"/>
              </a:ext>
            </a:extLst>
          </p:cNvPr>
          <p:cNvPicPr>
            <a:picLocks noChangeAspect="1"/>
          </p:cNvPicPr>
          <p:nvPr/>
        </p:nvPicPr>
        <p:blipFill>
          <a:blip r:embed="rId3"/>
          <a:stretch>
            <a:fillRect/>
          </a:stretch>
        </p:blipFill>
        <p:spPr>
          <a:xfrm>
            <a:off x="583276" y="369281"/>
            <a:ext cx="1981200" cy="981075"/>
          </a:xfrm>
          <a:prstGeom prst="rect">
            <a:avLst/>
          </a:prstGeom>
        </p:spPr>
      </p:pic>
    </p:spTree>
    <p:extLst>
      <p:ext uri="{BB962C8B-B14F-4D97-AF65-F5344CB8AC3E}">
        <p14:creationId xmlns:p14="http://schemas.microsoft.com/office/powerpoint/2010/main" val="2883551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b="1" dirty="0"/>
            </a:br>
            <a:r>
              <a:rPr lang="en-US" b="1" dirty="0"/>
              <a:t>Child Care</a:t>
            </a:r>
          </a:p>
        </p:txBody>
      </p:sp>
      <p:sp>
        <p:nvSpPr>
          <p:cNvPr id="3" name="Content Placeholder 2"/>
          <p:cNvSpPr>
            <a:spLocks noGrp="1"/>
          </p:cNvSpPr>
          <p:nvPr>
            <p:ph idx="1"/>
          </p:nvPr>
        </p:nvSpPr>
        <p:spPr>
          <a:xfrm>
            <a:off x="677334" y="2160589"/>
            <a:ext cx="8596668" cy="4697411"/>
          </a:xfrm>
        </p:spPr>
        <p:txBody>
          <a:bodyPr>
            <a:normAutofit/>
          </a:bodyPr>
          <a:lstStyle/>
          <a:p>
            <a:pPr marL="0" indent="0">
              <a:buNone/>
            </a:pPr>
            <a:r>
              <a:rPr lang="en-US" b="1" dirty="0"/>
              <a:t>Provider Eligibility Requirements:</a:t>
            </a:r>
          </a:p>
          <a:p>
            <a:r>
              <a:rPr lang="en-US" sz="2000" dirty="0"/>
              <a:t>Child care subsidy benefits are paid directly to qualified child care providers, during the members active time of service with AmeriCorps</a:t>
            </a:r>
          </a:p>
          <a:p>
            <a:r>
              <a:rPr lang="en-US" sz="2000" dirty="0"/>
              <a:t>Child care benefit payments cannot be paid directly to AmeriCorps members</a:t>
            </a:r>
          </a:p>
          <a:p>
            <a:r>
              <a:rPr lang="en-US" sz="2000" dirty="0"/>
              <a:t>Child care providers must meet eligibility requirements by the state of Utah</a:t>
            </a:r>
          </a:p>
          <a:p>
            <a:r>
              <a:rPr lang="en-US" sz="2000" dirty="0"/>
              <a:t>Childcare providers may not live in the same household as the member and the child</a:t>
            </a:r>
          </a:p>
          <a:p>
            <a:r>
              <a:rPr lang="en-US" sz="2000" dirty="0"/>
              <a:t>Childcare provider must be 18 years of age</a:t>
            </a:r>
          </a:p>
          <a:p>
            <a:endParaRPr lang="en-US" dirty="0"/>
          </a:p>
          <a:p>
            <a:endParaRPr lang="en-US" dirty="0"/>
          </a:p>
        </p:txBody>
      </p:sp>
      <p:pic>
        <p:nvPicPr>
          <p:cNvPr id="6" name="Picture 5"/>
          <p:cNvPicPr>
            <a:picLocks noChangeAspect="1"/>
          </p:cNvPicPr>
          <p:nvPr/>
        </p:nvPicPr>
        <p:blipFill>
          <a:blip r:embed="rId2"/>
          <a:stretch>
            <a:fillRect/>
          </a:stretch>
        </p:blipFill>
        <p:spPr>
          <a:xfrm>
            <a:off x="7492365" y="1490348"/>
            <a:ext cx="1640205" cy="1110293"/>
          </a:xfrm>
          <a:prstGeom prst="rect">
            <a:avLst/>
          </a:prstGeom>
        </p:spPr>
      </p:pic>
      <p:pic>
        <p:nvPicPr>
          <p:cNvPr id="5" name="Picture 4">
            <a:extLst>
              <a:ext uri="{FF2B5EF4-FFF2-40B4-BE49-F238E27FC236}">
                <a16:creationId xmlns:a16="http://schemas.microsoft.com/office/drawing/2014/main" id="{A157B7A4-B359-495D-B109-7D2E7065593C}"/>
              </a:ext>
            </a:extLst>
          </p:cNvPr>
          <p:cNvPicPr>
            <a:picLocks noChangeAspect="1"/>
          </p:cNvPicPr>
          <p:nvPr/>
        </p:nvPicPr>
        <p:blipFill>
          <a:blip r:embed="rId3"/>
          <a:stretch>
            <a:fillRect/>
          </a:stretch>
        </p:blipFill>
        <p:spPr>
          <a:xfrm>
            <a:off x="594360" y="195262"/>
            <a:ext cx="1981200" cy="981075"/>
          </a:xfrm>
          <a:prstGeom prst="rect">
            <a:avLst/>
          </a:prstGeom>
        </p:spPr>
      </p:pic>
    </p:spTree>
    <p:extLst>
      <p:ext uri="{BB962C8B-B14F-4D97-AF65-F5344CB8AC3E}">
        <p14:creationId xmlns:p14="http://schemas.microsoft.com/office/powerpoint/2010/main" val="3377937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b="1" dirty="0"/>
            </a:br>
            <a:r>
              <a:rPr lang="en-US" b="1" dirty="0"/>
              <a:t>Child Care</a:t>
            </a:r>
          </a:p>
        </p:txBody>
      </p:sp>
      <p:sp>
        <p:nvSpPr>
          <p:cNvPr id="3" name="Content Placeholder 2"/>
          <p:cNvSpPr>
            <a:spLocks noGrp="1"/>
          </p:cNvSpPr>
          <p:nvPr>
            <p:ph idx="1"/>
          </p:nvPr>
        </p:nvSpPr>
        <p:spPr>
          <a:xfrm>
            <a:off x="677334" y="1781810"/>
            <a:ext cx="8763846" cy="5076189"/>
          </a:xfrm>
        </p:spPr>
        <p:txBody>
          <a:bodyPr>
            <a:normAutofit fontScale="70000" lnSpcReduction="20000"/>
          </a:bodyPr>
          <a:lstStyle/>
          <a:p>
            <a:pPr marL="0" indent="0">
              <a:lnSpc>
                <a:spcPct val="120000"/>
              </a:lnSpc>
              <a:spcBef>
                <a:spcPts val="0"/>
              </a:spcBef>
              <a:buNone/>
            </a:pPr>
            <a:r>
              <a:rPr lang="en-US" sz="2100" b="1" dirty="0"/>
              <a:t>Application Process:</a:t>
            </a:r>
          </a:p>
          <a:p>
            <a:pPr>
              <a:lnSpc>
                <a:spcPct val="120000"/>
              </a:lnSpc>
              <a:spcBef>
                <a:spcPts val="0"/>
              </a:spcBef>
            </a:pPr>
            <a:r>
              <a:rPr lang="en-US" sz="2100" dirty="0"/>
              <a:t>Apply online: </a:t>
            </a:r>
            <a:r>
              <a:rPr lang="en-US" sz="2100" dirty="0">
                <a:hlinkClick r:id="rId2"/>
              </a:rPr>
              <a:t>https://www.americorpschildcare.com</a:t>
            </a:r>
            <a:r>
              <a:rPr lang="en-US" sz="2100" dirty="0"/>
              <a:t> or complete a paper application. We highly encourage everyone to use the online application system.  The online application will remind you of the required documents. You can upload the documents from a computer.  </a:t>
            </a:r>
          </a:p>
          <a:p>
            <a:pPr>
              <a:lnSpc>
                <a:spcPct val="120000"/>
              </a:lnSpc>
              <a:spcBef>
                <a:spcPts val="0"/>
              </a:spcBef>
            </a:pPr>
            <a:endParaRPr lang="en-US" sz="2100" dirty="0"/>
          </a:p>
          <a:p>
            <a:pPr>
              <a:lnSpc>
                <a:spcPct val="120000"/>
              </a:lnSpc>
              <a:spcBef>
                <a:spcPts val="0"/>
              </a:spcBef>
            </a:pPr>
            <a:r>
              <a:rPr lang="en-US" sz="2100" dirty="0"/>
              <a:t>Make sure to have the following documentation ready when you apply:</a:t>
            </a:r>
          </a:p>
          <a:p>
            <a:pPr lvl="1">
              <a:lnSpc>
                <a:spcPct val="120000"/>
              </a:lnSpc>
              <a:spcBef>
                <a:spcPts val="0"/>
              </a:spcBef>
            </a:pPr>
            <a:r>
              <a:rPr lang="en-US" sz="2100" b="1" dirty="0"/>
              <a:t>Children needing care:</a:t>
            </a:r>
          </a:p>
          <a:p>
            <a:pPr lvl="2">
              <a:lnSpc>
                <a:spcPct val="120000"/>
              </a:lnSpc>
              <a:spcBef>
                <a:spcPts val="0"/>
              </a:spcBef>
            </a:pPr>
            <a:r>
              <a:rPr lang="en-US" sz="2100" dirty="0"/>
              <a:t>Birth Certificates for each child (under 13 years old) needing child care</a:t>
            </a:r>
          </a:p>
          <a:p>
            <a:pPr lvl="2">
              <a:lnSpc>
                <a:spcPct val="120000"/>
              </a:lnSpc>
              <a:spcBef>
                <a:spcPts val="0"/>
              </a:spcBef>
            </a:pPr>
            <a:r>
              <a:rPr lang="en-US" sz="2100" dirty="0"/>
              <a:t>Include documentation of the child's special needs (if this applies to you)</a:t>
            </a:r>
          </a:p>
          <a:p>
            <a:pPr lvl="2">
              <a:lnSpc>
                <a:spcPct val="120000"/>
              </a:lnSpc>
              <a:spcBef>
                <a:spcPts val="0"/>
              </a:spcBef>
            </a:pPr>
            <a:r>
              <a:rPr lang="en-US" sz="2100" dirty="0"/>
              <a:t>Proof of child custody- if child needing care is NOT your biological child</a:t>
            </a:r>
          </a:p>
          <a:p>
            <a:pPr lvl="2">
              <a:lnSpc>
                <a:spcPct val="120000"/>
              </a:lnSpc>
              <a:spcBef>
                <a:spcPts val="0"/>
              </a:spcBef>
            </a:pPr>
            <a:r>
              <a:rPr lang="en-US" sz="2100" dirty="0"/>
              <a:t>If you have a school aged child, send a copy of their school academic calendar</a:t>
            </a:r>
          </a:p>
          <a:p>
            <a:pPr>
              <a:lnSpc>
                <a:spcPct val="120000"/>
              </a:lnSpc>
              <a:spcBef>
                <a:spcPts val="0"/>
              </a:spcBef>
            </a:pPr>
            <a:endParaRPr lang="en-US" sz="2100" b="1" dirty="0"/>
          </a:p>
          <a:p>
            <a:pPr lvl="1">
              <a:lnSpc>
                <a:spcPct val="120000"/>
              </a:lnSpc>
              <a:spcBef>
                <a:spcPts val="0"/>
              </a:spcBef>
            </a:pPr>
            <a:r>
              <a:rPr lang="en-US" sz="2100" b="1" dirty="0"/>
              <a:t>Household members over the age of 18:</a:t>
            </a:r>
          </a:p>
          <a:p>
            <a:pPr lvl="2">
              <a:lnSpc>
                <a:spcPct val="120000"/>
              </a:lnSpc>
              <a:spcBef>
                <a:spcPts val="0"/>
              </a:spcBef>
            </a:pPr>
            <a:r>
              <a:rPr lang="en-US" sz="2100" dirty="0"/>
              <a:t>Most Current Tax Form 1040A should be a signed copy; if you did not file, you must request from the IRS a verification of non-filing letter</a:t>
            </a:r>
          </a:p>
          <a:p>
            <a:pPr lvl="2">
              <a:lnSpc>
                <a:spcPct val="120000"/>
              </a:lnSpc>
              <a:spcBef>
                <a:spcPts val="0"/>
              </a:spcBef>
            </a:pPr>
            <a:r>
              <a:rPr lang="en-US" sz="2100" dirty="0"/>
              <a:t>Other Income- Upload proof of all income declared under Summary of Household Income for each household member over the age of 18</a:t>
            </a:r>
          </a:p>
          <a:p>
            <a:pPr>
              <a:lnSpc>
                <a:spcPct val="120000"/>
              </a:lnSpc>
              <a:spcBef>
                <a:spcPts val="0"/>
              </a:spcBef>
            </a:pPr>
            <a:endParaRPr lang="en-US" sz="2100" dirty="0"/>
          </a:p>
          <a:p>
            <a:pPr lvl="1">
              <a:lnSpc>
                <a:spcPct val="120000"/>
              </a:lnSpc>
              <a:spcBef>
                <a:spcPts val="0"/>
              </a:spcBef>
            </a:pPr>
            <a:r>
              <a:rPr lang="en-US" sz="2100" b="1" dirty="0"/>
              <a:t>Select a Child Care Provider:</a:t>
            </a:r>
          </a:p>
          <a:p>
            <a:pPr lvl="2">
              <a:lnSpc>
                <a:spcPct val="120000"/>
              </a:lnSpc>
              <a:spcBef>
                <a:spcPts val="0"/>
              </a:spcBef>
            </a:pPr>
            <a:r>
              <a:rPr lang="en-US" sz="2100" dirty="0"/>
              <a:t>Choose an approved child care provider (child care providers must meet requirements as determined by the state in which child care is being provided). </a:t>
            </a:r>
          </a:p>
          <a:p>
            <a:endParaRPr lang="en-US" dirty="0"/>
          </a:p>
          <a:p>
            <a:endParaRPr lang="en-US" dirty="0"/>
          </a:p>
        </p:txBody>
      </p:sp>
      <p:pic>
        <p:nvPicPr>
          <p:cNvPr id="5" name="Picture 4"/>
          <p:cNvPicPr>
            <a:picLocks noChangeAspect="1"/>
          </p:cNvPicPr>
          <p:nvPr/>
        </p:nvPicPr>
        <p:blipFill>
          <a:blip r:embed="rId3"/>
          <a:stretch>
            <a:fillRect/>
          </a:stretch>
        </p:blipFill>
        <p:spPr>
          <a:xfrm>
            <a:off x="7095054" y="444500"/>
            <a:ext cx="1997973" cy="1337310"/>
          </a:xfrm>
          <a:prstGeom prst="rect">
            <a:avLst/>
          </a:prstGeom>
        </p:spPr>
      </p:pic>
      <p:pic>
        <p:nvPicPr>
          <p:cNvPr id="6" name="Picture 5">
            <a:extLst>
              <a:ext uri="{FF2B5EF4-FFF2-40B4-BE49-F238E27FC236}">
                <a16:creationId xmlns:a16="http://schemas.microsoft.com/office/drawing/2014/main" id="{9163A0E8-5D93-4A66-803F-92B1406F5F38}"/>
              </a:ext>
            </a:extLst>
          </p:cNvPr>
          <p:cNvPicPr>
            <a:picLocks noChangeAspect="1"/>
          </p:cNvPicPr>
          <p:nvPr/>
        </p:nvPicPr>
        <p:blipFill>
          <a:blip r:embed="rId4"/>
          <a:stretch>
            <a:fillRect/>
          </a:stretch>
        </p:blipFill>
        <p:spPr>
          <a:xfrm>
            <a:off x="743989" y="214630"/>
            <a:ext cx="1981200" cy="981075"/>
          </a:xfrm>
          <a:prstGeom prst="rect">
            <a:avLst/>
          </a:prstGeom>
        </p:spPr>
      </p:pic>
    </p:spTree>
    <p:extLst>
      <p:ext uri="{BB962C8B-B14F-4D97-AF65-F5344CB8AC3E}">
        <p14:creationId xmlns:p14="http://schemas.microsoft.com/office/powerpoint/2010/main" val="1256422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b="1" dirty="0"/>
            </a:br>
            <a:r>
              <a:rPr lang="en-US" b="1" dirty="0"/>
              <a:t>Child Care</a:t>
            </a:r>
          </a:p>
        </p:txBody>
      </p:sp>
      <p:sp>
        <p:nvSpPr>
          <p:cNvPr id="3" name="Content Placeholder 2"/>
          <p:cNvSpPr>
            <a:spLocks noGrp="1"/>
          </p:cNvSpPr>
          <p:nvPr>
            <p:ph idx="1"/>
          </p:nvPr>
        </p:nvSpPr>
        <p:spPr>
          <a:xfrm>
            <a:off x="677334" y="1781810"/>
            <a:ext cx="8763846" cy="5076189"/>
          </a:xfrm>
        </p:spPr>
        <p:txBody>
          <a:bodyPr>
            <a:normAutofit/>
          </a:bodyPr>
          <a:lstStyle/>
          <a:p>
            <a:pPr marL="0" indent="0">
              <a:lnSpc>
                <a:spcPct val="120000"/>
              </a:lnSpc>
              <a:spcBef>
                <a:spcPts val="0"/>
              </a:spcBef>
              <a:buNone/>
            </a:pPr>
            <a:r>
              <a:rPr lang="en-US" dirty="0"/>
              <a:t>Once you have submitted your Child Care Application, your Child Care Provider can apply online. Your Child Care Provider will need to upload the following documentation when they apply:</a:t>
            </a:r>
          </a:p>
          <a:p>
            <a:r>
              <a:rPr lang="en-US" dirty="0"/>
              <a:t>Copy of their Child Care License</a:t>
            </a:r>
          </a:p>
          <a:p>
            <a:r>
              <a:rPr lang="en-US" dirty="0"/>
              <a:t>Copy of their W9 Form</a:t>
            </a:r>
          </a:p>
          <a:p>
            <a:r>
              <a:rPr lang="en-US" dirty="0"/>
              <a:t>Copy of child care rate sheet</a:t>
            </a:r>
          </a:p>
          <a:p>
            <a:pPr marL="0" indent="0">
              <a:buNone/>
            </a:pPr>
            <a:endParaRPr lang="en-US" dirty="0"/>
          </a:p>
          <a:p>
            <a:pPr marL="0" indent="0">
              <a:buNone/>
            </a:pPr>
            <a:r>
              <a:rPr lang="en-US" dirty="0"/>
              <a:t>When you apply, please make sure to check your email.  AmeriCorps Child Care will contact you by email with an update.  If there are additional state requirements, AmeriCorps will contact you within 3-5 business days from the day you submit your application.  You will be able to check the status of your application through your AmeriCorps Child Care Account.  </a:t>
            </a:r>
          </a:p>
          <a:p>
            <a:pPr marL="0" indent="0">
              <a:buNone/>
            </a:pPr>
            <a:r>
              <a:rPr lang="en-US" dirty="0"/>
              <a:t>All completed applications will be reviewed within 5-10 business days and a decision will be sent via e-mail.</a:t>
            </a:r>
          </a:p>
          <a:p>
            <a:endParaRPr lang="en-US" dirty="0"/>
          </a:p>
        </p:txBody>
      </p:sp>
      <p:pic>
        <p:nvPicPr>
          <p:cNvPr id="6" name="Picture 5"/>
          <p:cNvPicPr>
            <a:picLocks noChangeAspect="1"/>
          </p:cNvPicPr>
          <p:nvPr/>
        </p:nvPicPr>
        <p:blipFill>
          <a:blip r:embed="rId2"/>
          <a:stretch>
            <a:fillRect/>
          </a:stretch>
        </p:blipFill>
        <p:spPr>
          <a:xfrm>
            <a:off x="7638911" y="2542631"/>
            <a:ext cx="1635092" cy="1777273"/>
          </a:xfrm>
          <a:prstGeom prst="rect">
            <a:avLst/>
          </a:prstGeom>
        </p:spPr>
      </p:pic>
      <p:pic>
        <p:nvPicPr>
          <p:cNvPr id="5" name="Picture 4">
            <a:extLst>
              <a:ext uri="{FF2B5EF4-FFF2-40B4-BE49-F238E27FC236}">
                <a16:creationId xmlns:a16="http://schemas.microsoft.com/office/drawing/2014/main" id="{1B1C72C2-DD30-4CB6-8EF4-8E0A91FB6325}"/>
              </a:ext>
            </a:extLst>
          </p:cNvPr>
          <p:cNvPicPr>
            <a:picLocks noChangeAspect="1"/>
          </p:cNvPicPr>
          <p:nvPr/>
        </p:nvPicPr>
        <p:blipFill>
          <a:blip r:embed="rId3"/>
          <a:stretch>
            <a:fillRect/>
          </a:stretch>
        </p:blipFill>
        <p:spPr>
          <a:xfrm>
            <a:off x="677334" y="188504"/>
            <a:ext cx="1981200" cy="981075"/>
          </a:xfrm>
          <a:prstGeom prst="rect">
            <a:avLst/>
          </a:prstGeom>
        </p:spPr>
      </p:pic>
    </p:spTree>
    <p:extLst>
      <p:ext uri="{BB962C8B-B14F-4D97-AF65-F5344CB8AC3E}">
        <p14:creationId xmlns:p14="http://schemas.microsoft.com/office/powerpoint/2010/main" val="1381713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b="1" dirty="0"/>
            </a:br>
            <a:r>
              <a:rPr lang="en-US" b="1" dirty="0"/>
              <a:t>Child Care</a:t>
            </a:r>
          </a:p>
        </p:txBody>
      </p:sp>
      <p:sp>
        <p:nvSpPr>
          <p:cNvPr id="3" name="Content Placeholder 2"/>
          <p:cNvSpPr>
            <a:spLocks noGrp="1"/>
          </p:cNvSpPr>
          <p:nvPr>
            <p:ph idx="1"/>
          </p:nvPr>
        </p:nvSpPr>
        <p:spPr>
          <a:xfrm>
            <a:off x="677334" y="1781810"/>
            <a:ext cx="8763846" cy="5076189"/>
          </a:xfrm>
        </p:spPr>
        <p:txBody>
          <a:bodyPr>
            <a:normAutofit/>
          </a:bodyPr>
          <a:lstStyle/>
          <a:p>
            <a:pPr marL="0" indent="0">
              <a:lnSpc>
                <a:spcPct val="120000"/>
              </a:lnSpc>
              <a:spcBef>
                <a:spcPts val="0"/>
              </a:spcBef>
              <a:buNone/>
            </a:pPr>
            <a:r>
              <a:rPr lang="en-US" b="1" dirty="0">
                <a:solidFill>
                  <a:schemeClr val="accent5"/>
                </a:solidFill>
              </a:rPr>
              <a:t>Follow up!</a:t>
            </a:r>
          </a:p>
          <a:p>
            <a:pPr>
              <a:lnSpc>
                <a:spcPct val="120000"/>
              </a:lnSpc>
              <a:spcBef>
                <a:spcPts val="0"/>
              </a:spcBef>
            </a:pPr>
            <a:r>
              <a:rPr lang="en-US" dirty="0"/>
              <a:t>Contact GAPSI to verify that they received your application and it is complete. If you applied online, you can check the status of your application via your AmeriCorps Child Care Account.</a:t>
            </a:r>
          </a:p>
          <a:p>
            <a:pPr>
              <a:lnSpc>
                <a:spcPct val="120000"/>
              </a:lnSpc>
              <a:spcBef>
                <a:spcPts val="0"/>
              </a:spcBef>
            </a:pPr>
            <a:r>
              <a:rPr lang="en-US" dirty="0">
                <a:solidFill>
                  <a:schemeClr val="accent5"/>
                </a:solidFill>
              </a:rPr>
              <a:t>The</a:t>
            </a:r>
            <a:r>
              <a:rPr lang="en-US" dirty="0"/>
              <a:t> </a:t>
            </a:r>
            <a:r>
              <a:rPr lang="en-US" b="1" dirty="0">
                <a:solidFill>
                  <a:schemeClr val="accent5"/>
                </a:solidFill>
              </a:rPr>
              <a:t>number one delay is failure to submit a complete application by the member and/or the child care provider.</a:t>
            </a:r>
          </a:p>
          <a:p>
            <a:pPr marL="0" indent="0">
              <a:lnSpc>
                <a:spcPct val="120000"/>
              </a:lnSpc>
              <a:spcBef>
                <a:spcPts val="0"/>
              </a:spcBef>
              <a:buNone/>
            </a:pPr>
            <a:endParaRPr lang="en-US" dirty="0"/>
          </a:p>
          <a:p>
            <a:pPr marL="0" indent="0">
              <a:lnSpc>
                <a:spcPct val="120000"/>
              </a:lnSpc>
              <a:spcBef>
                <a:spcPts val="0"/>
              </a:spcBef>
              <a:buNone/>
            </a:pPr>
            <a:r>
              <a:rPr lang="en-US" dirty="0"/>
              <a:t>If you need help along the way, please contact: </a:t>
            </a:r>
          </a:p>
          <a:p>
            <a:pPr marL="0" indent="0">
              <a:lnSpc>
                <a:spcPct val="120000"/>
              </a:lnSpc>
              <a:spcBef>
                <a:spcPts val="0"/>
              </a:spcBef>
              <a:buNone/>
            </a:pPr>
            <a:r>
              <a:rPr lang="en-US" dirty="0"/>
              <a:t>GAP Solutions, INC (GAPSI)							</a:t>
            </a:r>
          </a:p>
          <a:p>
            <a:pPr marL="0" indent="0">
              <a:lnSpc>
                <a:spcPct val="120000"/>
              </a:lnSpc>
              <a:spcBef>
                <a:spcPts val="0"/>
              </a:spcBef>
              <a:buNone/>
            </a:pPr>
            <a:r>
              <a:rPr lang="en-US" dirty="0"/>
              <a:t>(855) 886-0687									</a:t>
            </a:r>
          </a:p>
          <a:p>
            <a:pPr marL="0" indent="0">
              <a:lnSpc>
                <a:spcPct val="120000"/>
              </a:lnSpc>
              <a:spcBef>
                <a:spcPts val="0"/>
              </a:spcBef>
              <a:buNone/>
            </a:pPr>
            <a:r>
              <a:rPr lang="en-US" dirty="0"/>
              <a:t>AmeriCorpsChildCare@gapsi.com					</a:t>
            </a:r>
          </a:p>
          <a:p>
            <a:pPr marL="0" indent="0">
              <a:lnSpc>
                <a:spcPct val="120000"/>
              </a:lnSpc>
              <a:spcBef>
                <a:spcPts val="0"/>
              </a:spcBef>
              <a:buNone/>
            </a:pPr>
            <a:r>
              <a:rPr lang="en-US" dirty="0"/>
              <a:t>Attn: AmeriCorps Childcare Benefits Program	</a:t>
            </a:r>
          </a:p>
          <a:p>
            <a:pPr marL="0" indent="0">
              <a:lnSpc>
                <a:spcPct val="120000"/>
              </a:lnSpc>
              <a:spcBef>
                <a:spcPts val="0"/>
              </a:spcBef>
              <a:buNone/>
            </a:pPr>
            <a:r>
              <a:rPr lang="en-US" dirty="0"/>
              <a:t>205 Van Buren Street, Suite 205</a:t>
            </a:r>
          </a:p>
          <a:p>
            <a:pPr marL="0" indent="0">
              <a:lnSpc>
                <a:spcPct val="120000"/>
              </a:lnSpc>
              <a:spcBef>
                <a:spcPts val="0"/>
              </a:spcBef>
              <a:buNone/>
            </a:pPr>
            <a:r>
              <a:rPr lang="en-US" dirty="0"/>
              <a:t>Herndon, VA 20170</a:t>
            </a:r>
          </a:p>
          <a:p>
            <a:pPr marL="0" indent="0">
              <a:lnSpc>
                <a:spcPct val="120000"/>
              </a:lnSpc>
              <a:spcBef>
                <a:spcPts val="0"/>
              </a:spcBef>
              <a:buNone/>
            </a:pPr>
            <a:endParaRPr lang="en-US" dirty="0"/>
          </a:p>
        </p:txBody>
      </p:sp>
      <p:pic>
        <p:nvPicPr>
          <p:cNvPr id="5" name="Picture 4"/>
          <p:cNvPicPr>
            <a:picLocks noChangeAspect="1"/>
          </p:cNvPicPr>
          <p:nvPr/>
        </p:nvPicPr>
        <p:blipFill>
          <a:blip r:embed="rId2"/>
          <a:stretch>
            <a:fillRect/>
          </a:stretch>
        </p:blipFill>
        <p:spPr>
          <a:xfrm>
            <a:off x="7428519" y="277767"/>
            <a:ext cx="1845483" cy="1783623"/>
          </a:xfrm>
          <a:prstGeom prst="rect">
            <a:avLst/>
          </a:prstGeom>
        </p:spPr>
      </p:pic>
      <p:pic>
        <p:nvPicPr>
          <p:cNvPr id="6" name="Picture 5">
            <a:extLst>
              <a:ext uri="{FF2B5EF4-FFF2-40B4-BE49-F238E27FC236}">
                <a16:creationId xmlns:a16="http://schemas.microsoft.com/office/drawing/2014/main" id="{D4A58817-FACE-4F47-BAA8-949562664A0E}"/>
              </a:ext>
            </a:extLst>
          </p:cNvPr>
          <p:cNvPicPr>
            <a:picLocks noChangeAspect="1"/>
          </p:cNvPicPr>
          <p:nvPr/>
        </p:nvPicPr>
        <p:blipFill>
          <a:blip r:embed="rId3"/>
          <a:stretch>
            <a:fillRect/>
          </a:stretch>
        </p:blipFill>
        <p:spPr>
          <a:xfrm>
            <a:off x="599901" y="188503"/>
            <a:ext cx="1981200" cy="981075"/>
          </a:xfrm>
          <a:prstGeom prst="rect">
            <a:avLst/>
          </a:prstGeom>
        </p:spPr>
      </p:pic>
    </p:spTree>
    <p:extLst>
      <p:ext uri="{BB962C8B-B14F-4D97-AF65-F5344CB8AC3E}">
        <p14:creationId xmlns:p14="http://schemas.microsoft.com/office/powerpoint/2010/main" val="713713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Member Assistance Program</a:t>
            </a:r>
          </a:p>
        </p:txBody>
      </p:sp>
      <p:sp>
        <p:nvSpPr>
          <p:cNvPr id="6" name="Rectangle 5"/>
          <p:cNvSpPr/>
          <p:nvPr/>
        </p:nvSpPr>
        <p:spPr>
          <a:xfrm>
            <a:off x="677334" y="2487573"/>
            <a:ext cx="10961388" cy="3447098"/>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cs typeface="Calibri" panose="020F0502020204030204" pitchFamily="34" charset="0"/>
              </a:rPr>
              <a:t>24/7 toll-free telephonic access to services for members;</a:t>
            </a:r>
            <a:endParaRPr lang="en-US" dirty="0">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cs typeface="Calibri" panose="020F0502020204030204" pitchFamily="34" charset="0"/>
              </a:rPr>
              <a:t>Unlimited in the moment telephonic counseling services with master’s degree-level counselors;</a:t>
            </a:r>
            <a:endParaRPr lang="en-US" dirty="0">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cs typeface="Calibri" panose="020F0502020204030204" pitchFamily="34" charset="0"/>
              </a:rPr>
              <a:t>Mobile application providing resources and appointment scheduling access; </a:t>
            </a:r>
            <a:endParaRPr lang="en-US" dirty="0">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cs typeface="Calibri" panose="020F0502020204030204" pitchFamily="34" charset="0"/>
              </a:rPr>
              <a:t>Text/Chat Counseling &amp; Coaching;</a:t>
            </a:r>
            <a:endParaRPr lang="en-US" dirty="0">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cs typeface="Calibri" panose="020F0502020204030204" pitchFamily="34" charset="0"/>
              </a:rPr>
              <a:t>Video Counseling &amp; Coaching;</a:t>
            </a:r>
            <a:endParaRPr lang="en-US" dirty="0">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cs typeface="Calibri" panose="020F0502020204030204" pitchFamily="34" charset="0"/>
              </a:rPr>
              <a:t>Medical Advocacy;</a:t>
            </a:r>
            <a:endParaRPr lang="en-US" dirty="0">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cs typeface="Calibri" panose="020F0502020204030204" pitchFamily="34" charset="0"/>
              </a:rPr>
              <a:t>Life Coaching;</a:t>
            </a:r>
            <a:endParaRPr lang="en-US" dirty="0">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cs typeface="Calibri" panose="020F0502020204030204" pitchFamily="34" charset="0"/>
              </a:rPr>
              <a:t>Personal Concierge for Everyday Needs;</a:t>
            </a:r>
            <a:endParaRPr lang="en-US" dirty="0">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cs typeface="Calibri" panose="020F0502020204030204" pitchFamily="34" charset="0"/>
              </a:rPr>
              <a:t>Work/Life Resources &amp; Referrals; and</a:t>
            </a:r>
            <a:endParaRPr lang="en-US" dirty="0">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Three (3) face-to-face counseling sessions with master's-level degree counselors</a:t>
            </a:r>
          </a:p>
          <a:p>
            <a:pPr marR="0" lvl="0">
              <a:spcBef>
                <a:spcPts val="0"/>
              </a:spcBef>
              <a:spcAft>
                <a:spcPts val="0"/>
              </a:spcAft>
            </a:pPr>
            <a:endPar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R="0" lvl="0">
              <a:spcBef>
                <a:spcPts val="0"/>
              </a:spcBef>
              <a:spcAft>
                <a:spcPts val="0"/>
              </a:spcAft>
            </a:pPr>
            <a:r>
              <a:rPr lang="en-US" sz="2000" b="1" dirty="0">
                <a:solidFill>
                  <a:schemeClr val="accent5"/>
                </a:solidFill>
                <a:latin typeface="Calibri" panose="020F0502020204030204" pitchFamily="34" charset="0"/>
                <a:ea typeface="Calibri" panose="020F0502020204030204" pitchFamily="34" charset="0"/>
                <a:cs typeface="Calibri" panose="020F0502020204030204" pitchFamily="34" charset="0"/>
              </a:rPr>
              <a:t>Call 1-800-451-1834 or download My Life Expert app (Heather will send out further instructions)</a:t>
            </a:r>
            <a:endParaRPr lang="en-US" sz="2000" b="1" dirty="0">
              <a:solidFill>
                <a:schemeClr val="accent5"/>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2"/>
          <a:stretch>
            <a:fillRect/>
          </a:stretch>
        </p:blipFill>
        <p:spPr>
          <a:xfrm>
            <a:off x="832316" y="1270000"/>
            <a:ext cx="1217573" cy="1217573"/>
          </a:xfrm>
          <a:prstGeom prst="rect">
            <a:avLst/>
          </a:prstGeom>
        </p:spPr>
      </p:pic>
    </p:spTree>
    <p:extLst>
      <p:ext uri="{BB962C8B-B14F-4D97-AF65-F5344CB8AC3E}">
        <p14:creationId xmlns:p14="http://schemas.microsoft.com/office/powerpoint/2010/main" val="26147975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b="1" dirty="0"/>
            </a:br>
            <a:r>
              <a:rPr lang="en-US" b="1" dirty="0"/>
              <a:t>Continuing Education</a:t>
            </a:r>
          </a:p>
        </p:txBody>
      </p:sp>
      <p:sp>
        <p:nvSpPr>
          <p:cNvPr id="3" name="Content Placeholder 2"/>
          <p:cNvSpPr>
            <a:spLocks noGrp="1"/>
          </p:cNvSpPr>
          <p:nvPr>
            <p:ph idx="1"/>
          </p:nvPr>
        </p:nvSpPr>
        <p:spPr>
          <a:xfrm>
            <a:off x="677334" y="1781810"/>
            <a:ext cx="8763846" cy="5076189"/>
          </a:xfrm>
        </p:spPr>
        <p:txBody>
          <a:bodyPr>
            <a:normAutofit/>
          </a:bodyPr>
          <a:lstStyle/>
          <a:p>
            <a:pPr marL="0" indent="0">
              <a:lnSpc>
                <a:spcPct val="120000"/>
              </a:lnSpc>
              <a:spcBef>
                <a:spcPts val="0"/>
              </a:spcBef>
              <a:buNone/>
            </a:pPr>
            <a:r>
              <a:rPr lang="en-US" b="1" dirty="0">
                <a:solidFill>
                  <a:schemeClr val="accent5"/>
                </a:solidFill>
              </a:rPr>
              <a:t>Members will receive a variety of trainings during the year to support their professional development (including but not limited to):</a:t>
            </a:r>
          </a:p>
          <a:p>
            <a:pPr>
              <a:lnSpc>
                <a:spcPct val="120000"/>
              </a:lnSpc>
              <a:spcBef>
                <a:spcPts val="0"/>
              </a:spcBef>
            </a:pPr>
            <a:r>
              <a:rPr lang="en-US" dirty="0">
                <a:solidFill>
                  <a:schemeClr val="tx1"/>
                </a:solidFill>
              </a:rPr>
              <a:t>Medical Interpretation</a:t>
            </a:r>
          </a:p>
          <a:p>
            <a:pPr>
              <a:lnSpc>
                <a:spcPct val="120000"/>
              </a:lnSpc>
              <a:spcBef>
                <a:spcPts val="0"/>
              </a:spcBef>
            </a:pPr>
            <a:r>
              <a:rPr lang="en-US" dirty="0">
                <a:solidFill>
                  <a:schemeClr val="tx1"/>
                </a:solidFill>
              </a:rPr>
              <a:t>Domestic Violence</a:t>
            </a:r>
          </a:p>
          <a:p>
            <a:pPr>
              <a:lnSpc>
                <a:spcPct val="120000"/>
              </a:lnSpc>
              <a:spcBef>
                <a:spcPts val="0"/>
              </a:spcBef>
            </a:pPr>
            <a:r>
              <a:rPr lang="en-US" dirty="0">
                <a:solidFill>
                  <a:schemeClr val="tx1"/>
                </a:solidFill>
              </a:rPr>
              <a:t>Mental Health First Aid</a:t>
            </a:r>
          </a:p>
          <a:p>
            <a:pPr>
              <a:lnSpc>
                <a:spcPct val="120000"/>
              </a:lnSpc>
              <a:spcBef>
                <a:spcPts val="0"/>
              </a:spcBef>
            </a:pPr>
            <a:r>
              <a:rPr lang="en-US" dirty="0">
                <a:solidFill>
                  <a:schemeClr val="tx1"/>
                </a:solidFill>
              </a:rPr>
              <a:t>Human Trafficking</a:t>
            </a:r>
          </a:p>
          <a:p>
            <a:pPr>
              <a:lnSpc>
                <a:spcPct val="120000"/>
              </a:lnSpc>
              <a:spcBef>
                <a:spcPts val="0"/>
              </a:spcBef>
            </a:pPr>
            <a:r>
              <a:rPr lang="en-US" dirty="0">
                <a:solidFill>
                  <a:schemeClr val="tx1"/>
                </a:solidFill>
              </a:rPr>
              <a:t>Trauma and Resiliency</a:t>
            </a:r>
          </a:p>
          <a:p>
            <a:pPr>
              <a:lnSpc>
                <a:spcPct val="120000"/>
              </a:lnSpc>
              <a:spcBef>
                <a:spcPts val="0"/>
              </a:spcBef>
            </a:pPr>
            <a:r>
              <a:rPr lang="en-US" dirty="0">
                <a:solidFill>
                  <a:schemeClr val="tx1"/>
                </a:solidFill>
              </a:rPr>
              <a:t>Chronic Disease Management</a:t>
            </a:r>
          </a:p>
          <a:p>
            <a:pPr>
              <a:lnSpc>
                <a:spcPct val="120000"/>
              </a:lnSpc>
              <a:spcBef>
                <a:spcPts val="0"/>
              </a:spcBef>
            </a:pPr>
            <a:r>
              <a:rPr lang="en-US" dirty="0">
                <a:solidFill>
                  <a:schemeClr val="tx1"/>
                </a:solidFill>
              </a:rPr>
              <a:t>Resume Workshop</a:t>
            </a:r>
          </a:p>
          <a:p>
            <a:pPr marL="0" indent="0">
              <a:lnSpc>
                <a:spcPct val="120000"/>
              </a:lnSpc>
              <a:spcBef>
                <a:spcPts val="0"/>
              </a:spcBef>
              <a:buNone/>
            </a:pPr>
            <a:r>
              <a:rPr lang="en-US" b="1" dirty="0">
                <a:solidFill>
                  <a:schemeClr val="accent5"/>
                </a:solidFill>
              </a:rPr>
              <a:t>Other training ideas?</a:t>
            </a:r>
          </a:p>
          <a:p>
            <a:pPr>
              <a:lnSpc>
                <a:spcPct val="120000"/>
              </a:lnSpc>
              <a:spcBef>
                <a:spcPts val="0"/>
              </a:spcBef>
            </a:pPr>
            <a:r>
              <a:rPr lang="en-US" dirty="0">
                <a:solidFill>
                  <a:schemeClr val="tx1"/>
                </a:solidFill>
              </a:rPr>
              <a:t>Send your request for trainings to Cyndi and Heather, we will do our best to put them on the calendar</a:t>
            </a:r>
          </a:p>
          <a:p>
            <a:pPr>
              <a:lnSpc>
                <a:spcPct val="120000"/>
              </a:lnSpc>
              <a:spcBef>
                <a:spcPts val="0"/>
              </a:spcBef>
            </a:pPr>
            <a:r>
              <a:rPr lang="en-US" dirty="0">
                <a:solidFill>
                  <a:schemeClr val="tx1"/>
                </a:solidFill>
              </a:rPr>
              <a:t>Mandatory program-wide trainings will take place on the 3rd Thursday of every month</a:t>
            </a:r>
          </a:p>
          <a:p>
            <a:pPr>
              <a:lnSpc>
                <a:spcPct val="120000"/>
              </a:lnSpc>
              <a:spcBef>
                <a:spcPts val="0"/>
              </a:spcBef>
            </a:pPr>
            <a:r>
              <a:rPr lang="en-US" dirty="0">
                <a:solidFill>
                  <a:schemeClr val="tx1"/>
                </a:solidFill>
              </a:rPr>
              <a:t>AUCH CHWs Only: CHW huddles every Thursday</a:t>
            </a:r>
          </a:p>
          <a:p>
            <a:pPr marL="0" indent="0">
              <a:lnSpc>
                <a:spcPct val="120000"/>
              </a:lnSpc>
              <a:spcBef>
                <a:spcPts val="0"/>
              </a:spcBef>
              <a:buNone/>
            </a:pPr>
            <a:endParaRPr lang="en-US" b="1" dirty="0">
              <a:solidFill>
                <a:schemeClr val="accent5"/>
              </a:solidFill>
            </a:endParaRPr>
          </a:p>
          <a:p>
            <a:pPr>
              <a:lnSpc>
                <a:spcPct val="120000"/>
              </a:lnSpc>
              <a:spcBef>
                <a:spcPts val="0"/>
              </a:spcBef>
            </a:pPr>
            <a:endParaRPr lang="en-US" dirty="0"/>
          </a:p>
        </p:txBody>
      </p:sp>
      <p:pic>
        <p:nvPicPr>
          <p:cNvPr id="6" name="Picture 5"/>
          <p:cNvPicPr>
            <a:picLocks noChangeAspect="1"/>
          </p:cNvPicPr>
          <p:nvPr/>
        </p:nvPicPr>
        <p:blipFill>
          <a:blip r:embed="rId2"/>
          <a:stretch>
            <a:fillRect/>
          </a:stretch>
        </p:blipFill>
        <p:spPr>
          <a:xfrm>
            <a:off x="6832670" y="2411730"/>
            <a:ext cx="2608510" cy="1982468"/>
          </a:xfrm>
          <a:prstGeom prst="rect">
            <a:avLst/>
          </a:prstGeom>
        </p:spPr>
      </p:pic>
      <p:pic>
        <p:nvPicPr>
          <p:cNvPr id="5" name="Picture 4">
            <a:extLst>
              <a:ext uri="{FF2B5EF4-FFF2-40B4-BE49-F238E27FC236}">
                <a16:creationId xmlns:a16="http://schemas.microsoft.com/office/drawing/2014/main" id="{E23452ED-4EAF-4ED5-AB21-767FA22D609D}"/>
              </a:ext>
            </a:extLst>
          </p:cNvPr>
          <p:cNvPicPr>
            <a:picLocks noChangeAspect="1"/>
          </p:cNvPicPr>
          <p:nvPr/>
        </p:nvPicPr>
        <p:blipFill>
          <a:blip r:embed="rId3"/>
          <a:stretch>
            <a:fillRect/>
          </a:stretch>
        </p:blipFill>
        <p:spPr>
          <a:xfrm>
            <a:off x="677334" y="288925"/>
            <a:ext cx="1981200" cy="981075"/>
          </a:xfrm>
          <a:prstGeom prst="rect">
            <a:avLst/>
          </a:prstGeom>
        </p:spPr>
      </p:pic>
    </p:spTree>
    <p:extLst>
      <p:ext uri="{BB962C8B-B14F-4D97-AF65-F5344CB8AC3E}">
        <p14:creationId xmlns:p14="http://schemas.microsoft.com/office/powerpoint/2010/main" val="1091587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264920"/>
          </a:xfrm>
        </p:spPr>
        <p:txBody>
          <a:bodyPr>
            <a:normAutofit/>
          </a:bodyPr>
          <a:lstStyle/>
          <a:p>
            <a:br>
              <a:rPr lang="en-US" b="1" dirty="0"/>
            </a:br>
            <a:r>
              <a:rPr lang="en-US" b="1" dirty="0"/>
              <a:t>CPR Training Requirement</a:t>
            </a:r>
          </a:p>
        </p:txBody>
      </p:sp>
      <p:sp>
        <p:nvSpPr>
          <p:cNvPr id="3" name="Content Placeholder 2"/>
          <p:cNvSpPr>
            <a:spLocks noGrp="1"/>
          </p:cNvSpPr>
          <p:nvPr>
            <p:ph idx="1"/>
          </p:nvPr>
        </p:nvSpPr>
        <p:spPr>
          <a:xfrm>
            <a:off x="677334" y="2104709"/>
            <a:ext cx="8596668" cy="4239384"/>
          </a:xfrm>
        </p:spPr>
        <p:txBody>
          <a:bodyPr>
            <a:normAutofit/>
          </a:bodyPr>
          <a:lstStyle/>
          <a:p>
            <a:pPr marL="0" indent="0">
              <a:buNone/>
            </a:pPr>
            <a:r>
              <a:rPr lang="en-US" sz="2000" b="1" dirty="0">
                <a:solidFill>
                  <a:schemeClr val="accent5"/>
                </a:solidFill>
              </a:rPr>
              <a:t>Every UHC member is required to be CPR and Basic First Aid certified – AUCH covers this cost! Courses are currently online.</a:t>
            </a:r>
          </a:p>
          <a:p>
            <a:pPr lvl="0"/>
            <a:r>
              <a:rPr lang="en-US" sz="2000" dirty="0"/>
              <a:t>Follow </a:t>
            </a:r>
            <a:r>
              <a:rPr lang="en-US" sz="2000" dirty="0">
                <a:hlinkClick r:id="rId2"/>
              </a:rPr>
              <a:t>this link</a:t>
            </a:r>
            <a:endParaRPr lang="en-US" sz="1100" dirty="0"/>
          </a:p>
          <a:p>
            <a:pPr lvl="0"/>
            <a:r>
              <a:rPr lang="en-US" sz="2000" dirty="0"/>
              <a:t>Choose a time and date </a:t>
            </a:r>
            <a:r>
              <a:rPr lang="en-US" sz="2000" b="1" dirty="0"/>
              <a:t>within two weeks </a:t>
            </a:r>
            <a:r>
              <a:rPr lang="en-US" sz="2000" dirty="0"/>
              <a:t>and send us an e-mail with the time/date of your choice</a:t>
            </a:r>
          </a:p>
          <a:p>
            <a:pPr lvl="0"/>
            <a:r>
              <a:rPr lang="en-US" sz="2000" dirty="0"/>
              <a:t>Register and pay</a:t>
            </a:r>
          </a:p>
          <a:p>
            <a:pPr lvl="0"/>
            <a:r>
              <a:rPr lang="en-US" sz="2000" dirty="0"/>
              <a:t>Complete the training</a:t>
            </a:r>
          </a:p>
          <a:p>
            <a:pPr lvl="0"/>
            <a:r>
              <a:rPr lang="en-US" sz="2000" dirty="0"/>
              <a:t>Request reimbursement (use personal expense form and include receipt) and send a copy of your CPR certificate once you receive it</a:t>
            </a:r>
          </a:p>
          <a:p>
            <a:pPr lvl="0"/>
            <a:endParaRPr lang="en-US" sz="2000" dirty="0"/>
          </a:p>
          <a:p>
            <a:pPr marL="0" indent="0">
              <a:buNone/>
            </a:pPr>
            <a:endParaRPr lang="en-US" sz="2000" dirty="0"/>
          </a:p>
        </p:txBody>
      </p:sp>
      <p:sp>
        <p:nvSpPr>
          <p:cNvPr id="6" name="Content Placeholder 2"/>
          <p:cNvSpPr txBox="1">
            <a:spLocks/>
          </p:cNvSpPr>
          <p:nvPr/>
        </p:nvSpPr>
        <p:spPr>
          <a:xfrm>
            <a:off x="677334" y="1781810"/>
            <a:ext cx="8763846" cy="507618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120000"/>
              </a:lnSpc>
              <a:spcBef>
                <a:spcPts val="0"/>
              </a:spcBef>
            </a:pPr>
            <a:endParaRPr lang="en-US" dirty="0"/>
          </a:p>
        </p:txBody>
      </p:sp>
      <p:pic>
        <p:nvPicPr>
          <p:cNvPr id="4" name="Picture 3">
            <a:extLst>
              <a:ext uri="{FF2B5EF4-FFF2-40B4-BE49-F238E27FC236}">
                <a16:creationId xmlns:a16="http://schemas.microsoft.com/office/drawing/2014/main" id="{1F49638E-F213-43E4-94C9-F42875DDE5EE}"/>
              </a:ext>
            </a:extLst>
          </p:cNvPr>
          <p:cNvPicPr>
            <a:picLocks noChangeAspect="1"/>
          </p:cNvPicPr>
          <p:nvPr/>
        </p:nvPicPr>
        <p:blipFill>
          <a:blip r:embed="rId3"/>
          <a:stretch>
            <a:fillRect/>
          </a:stretch>
        </p:blipFill>
        <p:spPr>
          <a:xfrm>
            <a:off x="677334" y="214630"/>
            <a:ext cx="1981200" cy="981075"/>
          </a:xfrm>
          <a:prstGeom prst="rect">
            <a:avLst/>
          </a:prstGeom>
        </p:spPr>
      </p:pic>
    </p:spTree>
    <p:extLst>
      <p:ext uri="{BB962C8B-B14F-4D97-AF65-F5344CB8AC3E}">
        <p14:creationId xmlns:p14="http://schemas.microsoft.com/office/powerpoint/2010/main" val="1099471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b="1" dirty="0"/>
            </a:br>
            <a:r>
              <a:rPr lang="en-US" b="1" dirty="0"/>
              <a:t>Member Expectations</a:t>
            </a:r>
          </a:p>
        </p:txBody>
      </p:sp>
      <p:sp>
        <p:nvSpPr>
          <p:cNvPr id="3" name="Content Placeholder 2"/>
          <p:cNvSpPr>
            <a:spLocks noGrp="1"/>
          </p:cNvSpPr>
          <p:nvPr>
            <p:ph idx="1"/>
          </p:nvPr>
        </p:nvSpPr>
        <p:spPr>
          <a:xfrm>
            <a:off x="368052" y="1699394"/>
            <a:ext cx="8838573" cy="5320074"/>
          </a:xfrm>
        </p:spPr>
        <p:txBody>
          <a:bodyPr>
            <a:normAutofit fontScale="92500" lnSpcReduction="20000"/>
          </a:bodyPr>
          <a:lstStyle/>
          <a:p>
            <a:pPr marL="0" indent="0">
              <a:buNone/>
            </a:pPr>
            <a:r>
              <a:rPr lang="en-US" b="1" dirty="0">
                <a:solidFill>
                  <a:schemeClr val="accent5"/>
                </a:solidFill>
              </a:rPr>
              <a:t>	Communication</a:t>
            </a:r>
          </a:p>
          <a:p>
            <a:pPr lvl="1"/>
            <a:r>
              <a:rPr lang="en-US" dirty="0"/>
              <a:t>E-mail is our #1 form of communication</a:t>
            </a:r>
          </a:p>
          <a:p>
            <a:pPr lvl="1"/>
            <a:r>
              <a:rPr lang="en-US" dirty="0"/>
              <a:t>Always respond and RSVP to invites (update if your status changes too!)</a:t>
            </a:r>
          </a:p>
          <a:p>
            <a:pPr lvl="2"/>
            <a:r>
              <a:rPr lang="en-US" sz="1500" dirty="0"/>
              <a:t>We will include your site supervisor if you don’t</a:t>
            </a:r>
          </a:p>
          <a:p>
            <a:pPr lvl="2"/>
            <a:r>
              <a:rPr lang="en-US" sz="1500" dirty="0"/>
              <a:t>Still no reply – We will call you – </a:t>
            </a:r>
            <a:r>
              <a:rPr lang="en-US" sz="1500" u="sng" dirty="0"/>
              <a:t>please don’t make us call you </a:t>
            </a:r>
            <a:r>
              <a:rPr lang="en-US" sz="1500" u="sng" dirty="0">
                <a:sym typeface="Wingdings" panose="05000000000000000000" pitchFamily="2" charset="2"/>
              </a:rPr>
              <a:t></a:t>
            </a:r>
          </a:p>
          <a:p>
            <a:pPr lvl="1"/>
            <a:r>
              <a:rPr lang="en-US" sz="1500" dirty="0">
                <a:sym typeface="Wingdings" panose="05000000000000000000" pitchFamily="2" charset="2"/>
              </a:rPr>
              <a:t>Schedule appointments with us – don’t just show up at AUCH</a:t>
            </a:r>
            <a:endParaRPr lang="en-US" sz="1500" dirty="0"/>
          </a:p>
          <a:p>
            <a:pPr marL="0" indent="0">
              <a:buNone/>
            </a:pPr>
            <a:r>
              <a:rPr lang="en-US" b="1" dirty="0">
                <a:solidFill>
                  <a:schemeClr val="accent5"/>
                </a:solidFill>
              </a:rPr>
              <a:t>	E-mail Best Practices</a:t>
            </a:r>
          </a:p>
          <a:p>
            <a:pPr lvl="1"/>
            <a:r>
              <a:rPr lang="en-US" dirty="0">
                <a:solidFill>
                  <a:schemeClr val="bg2">
                    <a:lumMod val="25000"/>
                  </a:schemeClr>
                </a:solidFill>
              </a:rPr>
              <a:t>Check your e-mail every day</a:t>
            </a:r>
          </a:p>
          <a:p>
            <a:pPr lvl="1"/>
            <a:r>
              <a:rPr lang="en-US" dirty="0">
                <a:solidFill>
                  <a:schemeClr val="bg2">
                    <a:lumMod val="25000"/>
                  </a:schemeClr>
                </a:solidFill>
              </a:rPr>
              <a:t>Use the subject line</a:t>
            </a:r>
          </a:p>
          <a:p>
            <a:pPr lvl="1"/>
            <a:r>
              <a:rPr lang="en-US" dirty="0">
                <a:solidFill>
                  <a:schemeClr val="bg2">
                    <a:lumMod val="25000"/>
                  </a:schemeClr>
                </a:solidFill>
              </a:rPr>
              <a:t>Include a greeting and closing: Ex. “Hello” and “Sincerely” </a:t>
            </a:r>
          </a:p>
          <a:p>
            <a:pPr lvl="1"/>
            <a:r>
              <a:rPr lang="en-US" dirty="0">
                <a:solidFill>
                  <a:schemeClr val="bg2">
                    <a:lumMod val="25000"/>
                  </a:schemeClr>
                </a:solidFill>
              </a:rPr>
              <a:t>Use “Reply All” if the sender included a CC</a:t>
            </a:r>
          </a:p>
          <a:p>
            <a:pPr lvl="1"/>
            <a:r>
              <a:rPr lang="en-US" dirty="0">
                <a:solidFill>
                  <a:schemeClr val="bg2">
                    <a:lumMod val="25000"/>
                  </a:schemeClr>
                </a:solidFill>
              </a:rPr>
              <a:t>Be concise and professional – don’t use slang or abbreviate like you would in a text</a:t>
            </a:r>
          </a:p>
          <a:p>
            <a:pPr lvl="1"/>
            <a:r>
              <a:rPr lang="en-US" dirty="0">
                <a:solidFill>
                  <a:schemeClr val="bg2">
                    <a:lumMod val="25000"/>
                  </a:schemeClr>
                </a:solidFill>
              </a:rPr>
              <a:t>If an action is requested, say it up front and include a deadline</a:t>
            </a:r>
          </a:p>
          <a:p>
            <a:pPr lvl="1"/>
            <a:r>
              <a:rPr lang="en-US" dirty="0">
                <a:solidFill>
                  <a:schemeClr val="bg2">
                    <a:lumMod val="25000"/>
                  </a:schemeClr>
                </a:solidFill>
              </a:rPr>
              <a:t>Always use a signature per your host site</a:t>
            </a:r>
          </a:p>
          <a:p>
            <a:pPr lvl="1"/>
            <a:r>
              <a:rPr lang="en-US" dirty="0">
                <a:solidFill>
                  <a:schemeClr val="bg2">
                    <a:lumMod val="25000"/>
                  </a:schemeClr>
                </a:solidFill>
              </a:rPr>
              <a:t>Respond in a timely manner</a:t>
            </a:r>
          </a:p>
          <a:p>
            <a:pPr marL="0" indent="0">
              <a:buNone/>
            </a:pPr>
            <a:r>
              <a:rPr lang="en-US" b="1" dirty="0">
                <a:solidFill>
                  <a:schemeClr val="accent5"/>
                </a:solidFill>
              </a:rPr>
              <a:t>		</a:t>
            </a:r>
            <a:endParaRPr lang="en-US" dirty="0"/>
          </a:p>
        </p:txBody>
      </p:sp>
      <p:pic>
        <p:nvPicPr>
          <p:cNvPr id="5" name="Picture 4"/>
          <p:cNvPicPr>
            <a:picLocks noChangeAspect="1"/>
          </p:cNvPicPr>
          <p:nvPr/>
        </p:nvPicPr>
        <p:blipFill>
          <a:blip r:embed="rId2"/>
          <a:stretch>
            <a:fillRect/>
          </a:stretch>
        </p:blipFill>
        <p:spPr>
          <a:xfrm>
            <a:off x="6333355" y="3444519"/>
            <a:ext cx="3418990" cy="1063686"/>
          </a:xfrm>
          <a:prstGeom prst="rect">
            <a:avLst/>
          </a:prstGeom>
        </p:spPr>
      </p:pic>
      <p:pic>
        <p:nvPicPr>
          <p:cNvPr id="6" name="Picture 5">
            <a:extLst>
              <a:ext uri="{FF2B5EF4-FFF2-40B4-BE49-F238E27FC236}">
                <a16:creationId xmlns:a16="http://schemas.microsoft.com/office/drawing/2014/main" id="{C77E8B73-A5AD-4CC9-ADF8-413E197EC7C0}"/>
              </a:ext>
            </a:extLst>
          </p:cNvPr>
          <p:cNvPicPr>
            <a:picLocks noChangeAspect="1"/>
          </p:cNvPicPr>
          <p:nvPr/>
        </p:nvPicPr>
        <p:blipFill>
          <a:blip r:embed="rId3"/>
          <a:stretch>
            <a:fillRect/>
          </a:stretch>
        </p:blipFill>
        <p:spPr>
          <a:xfrm>
            <a:off x="610985" y="245138"/>
            <a:ext cx="1981200" cy="981075"/>
          </a:xfrm>
          <a:prstGeom prst="rect">
            <a:avLst/>
          </a:prstGeom>
        </p:spPr>
      </p:pic>
    </p:spTree>
    <p:extLst>
      <p:ext uri="{BB962C8B-B14F-4D97-AF65-F5344CB8AC3E}">
        <p14:creationId xmlns:p14="http://schemas.microsoft.com/office/powerpoint/2010/main" val="3759903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b="1" dirty="0"/>
            </a:br>
            <a:r>
              <a:rPr lang="en-US" b="1" dirty="0"/>
              <a:t>Member Expectations</a:t>
            </a:r>
          </a:p>
        </p:txBody>
      </p:sp>
      <p:sp>
        <p:nvSpPr>
          <p:cNvPr id="3" name="Content Placeholder 2"/>
          <p:cNvSpPr>
            <a:spLocks noGrp="1"/>
          </p:cNvSpPr>
          <p:nvPr>
            <p:ph idx="1"/>
          </p:nvPr>
        </p:nvSpPr>
        <p:spPr>
          <a:xfrm>
            <a:off x="368052" y="1699394"/>
            <a:ext cx="8838573" cy="4939453"/>
          </a:xfrm>
        </p:spPr>
        <p:txBody>
          <a:bodyPr>
            <a:normAutofit lnSpcReduction="10000"/>
          </a:bodyPr>
          <a:lstStyle/>
          <a:p>
            <a:pPr marL="0" indent="0">
              <a:buNone/>
            </a:pPr>
            <a:r>
              <a:rPr lang="en-US" b="1" dirty="0">
                <a:solidFill>
                  <a:schemeClr val="accent5"/>
                </a:solidFill>
              </a:rPr>
              <a:t>	</a:t>
            </a:r>
          </a:p>
          <a:p>
            <a:pPr marL="0" indent="0">
              <a:buNone/>
            </a:pPr>
            <a:r>
              <a:rPr lang="en-US" b="1" dirty="0">
                <a:solidFill>
                  <a:schemeClr val="accent5"/>
                </a:solidFill>
              </a:rPr>
              <a:t>	Time Off, Attendance &amp; Tardiness</a:t>
            </a:r>
          </a:p>
          <a:p>
            <a:pPr marL="0" indent="0">
              <a:buNone/>
            </a:pPr>
            <a:r>
              <a:rPr lang="en-US" b="1" dirty="0">
                <a:solidFill>
                  <a:schemeClr val="accent5"/>
                </a:solidFill>
              </a:rPr>
              <a:t>	Deliverables</a:t>
            </a:r>
          </a:p>
          <a:p>
            <a:pPr lvl="1"/>
            <a:r>
              <a:rPr lang="en-US" dirty="0"/>
              <a:t>Evaluation</a:t>
            </a:r>
          </a:p>
          <a:p>
            <a:pPr lvl="2"/>
            <a:r>
              <a:rPr lang="en-US" dirty="0"/>
              <a:t>Performance reviews (mid and end-of-term)</a:t>
            </a:r>
          </a:p>
          <a:p>
            <a:pPr lvl="2"/>
            <a:r>
              <a:rPr lang="en-US" dirty="0"/>
              <a:t>Regular meetings with site supervisor</a:t>
            </a:r>
          </a:p>
          <a:p>
            <a:pPr lvl="2"/>
            <a:r>
              <a:rPr lang="en-US" dirty="0"/>
              <a:t>Bi-annual site visit with Cyndi or Heather</a:t>
            </a:r>
          </a:p>
          <a:p>
            <a:pPr lvl="2"/>
            <a:r>
              <a:rPr lang="en-US" dirty="0"/>
              <a:t>Exit interview with Cyndi or Heather </a:t>
            </a:r>
          </a:p>
          <a:p>
            <a:pPr lvl="1"/>
            <a:r>
              <a:rPr lang="en-US" dirty="0"/>
              <a:t>Reporting</a:t>
            </a:r>
          </a:p>
          <a:p>
            <a:pPr lvl="2"/>
            <a:r>
              <a:rPr lang="en-US" dirty="0"/>
              <a:t>Monthly timesheets</a:t>
            </a:r>
          </a:p>
          <a:p>
            <a:pPr lvl="2"/>
            <a:r>
              <a:rPr lang="en-US" dirty="0"/>
              <a:t>Monthly activity logs</a:t>
            </a:r>
          </a:p>
          <a:p>
            <a:pPr lvl="2"/>
            <a:r>
              <a:rPr lang="en-US" dirty="0"/>
              <a:t>Quarterly letter from the field</a:t>
            </a:r>
          </a:p>
          <a:p>
            <a:pPr lvl="2"/>
            <a:r>
              <a:rPr lang="en-US" dirty="0"/>
              <a:t>Weekly teleservice tracker (if approved to serve remotely in response to COVID-19)</a:t>
            </a:r>
          </a:p>
          <a:p>
            <a:pPr marL="0" indent="0">
              <a:buNone/>
            </a:pPr>
            <a:r>
              <a:rPr lang="en-US" b="1" dirty="0">
                <a:solidFill>
                  <a:schemeClr val="accent5"/>
                </a:solidFill>
              </a:rPr>
              <a:t>	</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8277" y="3848100"/>
            <a:ext cx="2640228" cy="176103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5502" y="219153"/>
            <a:ext cx="3238500" cy="3238500"/>
          </a:xfrm>
          <a:prstGeom prst="rect">
            <a:avLst/>
          </a:prstGeom>
        </p:spPr>
      </p:pic>
      <p:pic>
        <p:nvPicPr>
          <p:cNvPr id="6" name="Picture 5">
            <a:extLst>
              <a:ext uri="{FF2B5EF4-FFF2-40B4-BE49-F238E27FC236}">
                <a16:creationId xmlns:a16="http://schemas.microsoft.com/office/drawing/2014/main" id="{AFFBB20F-BAF9-4D2A-907F-6ADFBDF10F9E}"/>
              </a:ext>
            </a:extLst>
          </p:cNvPr>
          <p:cNvPicPr>
            <a:picLocks noChangeAspect="1"/>
          </p:cNvPicPr>
          <p:nvPr/>
        </p:nvPicPr>
        <p:blipFill>
          <a:blip r:embed="rId4"/>
          <a:stretch>
            <a:fillRect/>
          </a:stretch>
        </p:blipFill>
        <p:spPr>
          <a:xfrm>
            <a:off x="677334" y="219153"/>
            <a:ext cx="1981200" cy="981075"/>
          </a:xfrm>
          <a:prstGeom prst="rect">
            <a:avLst/>
          </a:prstGeom>
        </p:spPr>
      </p:pic>
    </p:spTree>
    <p:extLst>
      <p:ext uri="{BB962C8B-B14F-4D97-AF65-F5344CB8AC3E}">
        <p14:creationId xmlns:p14="http://schemas.microsoft.com/office/powerpoint/2010/main" val="2238340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b="1" dirty="0"/>
            </a:br>
            <a:r>
              <a:rPr lang="en-US" b="1" dirty="0"/>
              <a:t>Member Expectations</a:t>
            </a:r>
          </a:p>
        </p:txBody>
      </p:sp>
      <p:sp>
        <p:nvSpPr>
          <p:cNvPr id="3" name="Content Placeholder 2"/>
          <p:cNvSpPr>
            <a:spLocks noGrp="1"/>
          </p:cNvSpPr>
          <p:nvPr>
            <p:ph idx="1"/>
          </p:nvPr>
        </p:nvSpPr>
        <p:spPr>
          <a:xfrm>
            <a:off x="368052" y="1699394"/>
            <a:ext cx="8838573" cy="5320074"/>
          </a:xfrm>
        </p:spPr>
        <p:txBody>
          <a:bodyPr>
            <a:normAutofit/>
          </a:bodyPr>
          <a:lstStyle/>
          <a:p>
            <a:pPr marL="0" indent="0">
              <a:buNone/>
            </a:pPr>
            <a:endParaRPr lang="en-US" b="1" dirty="0">
              <a:solidFill>
                <a:schemeClr val="accent5"/>
              </a:solidFill>
            </a:endParaRPr>
          </a:p>
          <a:p>
            <a:pPr marL="0" indent="0">
              <a:buNone/>
            </a:pPr>
            <a:r>
              <a:rPr lang="en-US" sz="2000" b="1" dirty="0">
                <a:solidFill>
                  <a:schemeClr val="accent5"/>
                </a:solidFill>
              </a:rPr>
              <a:t>Rules of Conduct as per Member Agreement &amp; prohibited activities</a:t>
            </a:r>
          </a:p>
          <a:p>
            <a:r>
              <a:rPr lang="en-US" sz="2000" dirty="0">
                <a:solidFill>
                  <a:schemeClr val="tx1"/>
                </a:solidFill>
              </a:rPr>
              <a:t>If you are ever asked to engage in a prohibited activity, </a:t>
            </a:r>
            <a:r>
              <a:rPr lang="en-US" sz="2000" b="1" dirty="0">
                <a:solidFill>
                  <a:schemeClr val="tx1"/>
                </a:solidFill>
              </a:rPr>
              <a:t>don’t</a:t>
            </a:r>
            <a:r>
              <a:rPr lang="en-US" sz="2000" dirty="0">
                <a:solidFill>
                  <a:schemeClr val="tx1"/>
                </a:solidFill>
              </a:rPr>
              <a:t> – and please let Heather know!</a:t>
            </a:r>
          </a:p>
          <a:p>
            <a:pPr marL="0" indent="0">
              <a:buNone/>
            </a:pPr>
            <a:endParaRPr lang="en-US" sz="2000" dirty="0">
              <a:solidFill>
                <a:schemeClr val="tx1"/>
              </a:solidFill>
            </a:endParaRPr>
          </a:p>
          <a:p>
            <a:pPr marL="0" indent="0">
              <a:buNone/>
            </a:pPr>
            <a:r>
              <a:rPr lang="en-US" sz="2000" b="1" dirty="0">
                <a:solidFill>
                  <a:schemeClr val="accent5"/>
                </a:solidFill>
              </a:rPr>
              <a:t>Other Commitments – this list may not be exhaustive</a:t>
            </a:r>
          </a:p>
          <a:p>
            <a:r>
              <a:rPr lang="en-US" sz="2000" dirty="0">
                <a:solidFill>
                  <a:schemeClr val="tx1"/>
                </a:solidFill>
              </a:rPr>
              <a:t>Trainings, as discussed, every Thursday (AUCH CHWs only) and 3</a:t>
            </a:r>
            <a:r>
              <a:rPr lang="en-US" sz="2000" baseline="30000" dirty="0">
                <a:solidFill>
                  <a:schemeClr val="tx1"/>
                </a:solidFill>
              </a:rPr>
              <a:t>rd</a:t>
            </a:r>
            <a:r>
              <a:rPr lang="en-US" sz="2000" dirty="0">
                <a:solidFill>
                  <a:schemeClr val="tx1"/>
                </a:solidFill>
              </a:rPr>
              <a:t> Thursday (everyone) of each month</a:t>
            </a:r>
          </a:p>
          <a:p>
            <a:r>
              <a:rPr lang="en-US" sz="2000" dirty="0">
                <a:solidFill>
                  <a:schemeClr val="tx1"/>
                </a:solidFill>
              </a:rPr>
              <a:t>Quarterly member meetings at AUCH</a:t>
            </a:r>
          </a:p>
          <a:p>
            <a:r>
              <a:rPr lang="en-US" sz="2000" dirty="0">
                <a:solidFill>
                  <a:schemeClr val="tx1"/>
                </a:solidFill>
              </a:rPr>
              <a:t>National days of service (MLK Day and 9/11)</a:t>
            </a:r>
          </a:p>
          <a:p>
            <a:r>
              <a:rPr lang="en-US" sz="2000" dirty="0">
                <a:solidFill>
                  <a:schemeClr val="tx1"/>
                </a:solidFill>
              </a:rPr>
              <a:t>Other service projects </a:t>
            </a:r>
          </a:p>
          <a:p>
            <a:pPr lvl="1"/>
            <a:endParaRPr lang="en-US" dirty="0"/>
          </a:p>
        </p:txBody>
      </p:sp>
      <p:pic>
        <p:nvPicPr>
          <p:cNvPr id="5" name="Picture 4">
            <a:extLst>
              <a:ext uri="{FF2B5EF4-FFF2-40B4-BE49-F238E27FC236}">
                <a16:creationId xmlns:a16="http://schemas.microsoft.com/office/drawing/2014/main" id="{07323AD1-FA8A-470C-8E1F-E73E932E40A8}"/>
              </a:ext>
            </a:extLst>
          </p:cNvPr>
          <p:cNvPicPr>
            <a:picLocks noChangeAspect="1"/>
          </p:cNvPicPr>
          <p:nvPr/>
        </p:nvPicPr>
        <p:blipFill>
          <a:blip r:embed="rId2"/>
          <a:stretch>
            <a:fillRect/>
          </a:stretch>
        </p:blipFill>
        <p:spPr>
          <a:xfrm>
            <a:off x="677334" y="288925"/>
            <a:ext cx="1981200" cy="981075"/>
          </a:xfrm>
          <a:prstGeom prst="rect">
            <a:avLst/>
          </a:prstGeom>
        </p:spPr>
      </p:pic>
    </p:spTree>
    <p:extLst>
      <p:ext uri="{BB962C8B-B14F-4D97-AF65-F5344CB8AC3E}">
        <p14:creationId xmlns:p14="http://schemas.microsoft.com/office/powerpoint/2010/main" val="1521713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br>
            <a:r>
              <a:rPr lang="en-US" b="1" dirty="0"/>
              <a:t>Overview of National Service, AmeriCorps &amp; Federal/State Stakeholders</a:t>
            </a:r>
          </a:p>
        </p:txBody>
      </p:sp>
      <p:sp>
        <p:nvSpPr>
          <p:cNvPr id="3" name="Content Placeholder 2"/>
          <p:cNvSpPr>
            <a:spLocks noGrp="1"/>
          </p:cNvSpPr>
          <p:nvPr>
            <p:ph idx="1"/>
          </p:nvPr>
        </p:nvSpPr>
        <p:spPr/>
        <p:txBody>
          <a:bodyPr>
            <a:normAutofit/>
          </a:bodyPr>
          <a:lstStyle/>
          <a:p>
            <a:pPr marL="0" indent="0">
              <a:buNone/>
            </a:pPr>
            <a:endParaRPr lang="en-US" dirty="0"/>
          </a:p>
          <a:p>
            <a:pPr marL="0" indent="0">
              <a:buNone/>
            </a:pPr>
            <a:r>
              <a:rPr lang="en-US" sz="2400" b="1" dirty="0">
                <a:solidFill>
                  <a:schemeClr val="accent5"/>
                </a:solidFill>
              </a:rPr>
              <a:t>Dolly Ames</a:t>
            </a:r>
          </a:p>
          <a:p>
            <a:pPr marL="0" indent="0">
              <a:buNone/>
            </a:pPr>
            <a:r>
              <a:rPr lang="en-US" sz="2400" dirty="0">
                <a:solidFill>
                  <a:schemeClr val="tx1"/>
                </a:solidFill>
              </a:rPr>
              <a:t>Program Support Specialist</a:t>
            </a:r>
          </a:p>
          <a:p>
            <a:pPr marL="0" indent="0">
              <a:buNone/>
            </a:pPr>
            <a:r>
              <a:rPr lang="en-US" sz="2400" dirty="0"/>
              <a:t>Utah Commission on Service and Volunteerism (UServeUtah)</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4" y="4395454"/>
            <a:ext cx="3204473" cy="829315"/>
          </a:xfrm>
          <a:prstGeom prst="rect">
            <a:avLst/>
          </a:prstGeom>
        </p:spPr>
      </p:pic>
      <p:pic>
        <p:nvPicPr>
          <p:cNvPr id="4" name="Picture 3">
            <a:extLst>
              <a:ext uri="{FF2B5EF4-FFF2-40B4-BE49-F238E27FC236}">
                <a16:creationId xmlns:a16="http://schemas.microsoft.com/office/drawing/2014/main" id="{7E9851FD-5C30-4DC2-9C59-FE172050632B}"/>
              </a:ext>
            </a:extLst>
          </p:cNvPr>
          <p:cNvPicPr>
            <a:picLocks noChangeAspect="1"/>
          </p:cNvPicPr>
          <p:nvPr/>
        </p:nvPicPr>
        <p:blipFill>
          <a:blip r:embed="rId3"/>
          <a:stretch>
            <a:fillRect/>
          </a:stretch>
        </p:blipFill>
        <p:spPr>
          <a:xfrm>
            <a:off x="555567" y="195262"/>
            <a:ext cx="1981200" cy="981075"/>
          </a:xfrm>
          <a:prstGeom prst="rect">
            <a:avLst/>
          </a:prstGeom>
        </p:spPr>
      </p:pic>
    </p:spTree>
    <p:extLst>
      <p:ext uri="{BB962C8B-B14F-4D97-AF65-F5344CB8AC3E}">
        <p14:creationId xmlns:p14="http://schemas.microsoft.com/office/powerpoint/2010/main" val="27308954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264920"/>
          </a:xfrm>
        </p:spPr>
        <p:txBody>
          <a:bodyPr>
            <a:normAutofit/>
          </a:bodyPr>
          <a:lstStyle/>
          <a:p>
            <a:br>
              <a:rPr lang="en-US" b="1" dirty="0"/>
            </a:br>
            <a:r>
              <a:rPr lang="en-US" b="1" dirty="0"/>
              <a:t>HR Overview</a:t>
            </a:r>
          </a:p>
        </p:txBody>
      </p:sp>
      <p:sp>
        <p:nvSpPr>
          <p:cNvPr id="3" name="Content Placeholder 2"/>
          <p:cNvSpPr>
            <a:spLocks noGrp="1"/>
          </p:cNvSpPr>
          <p:nvPr>
            <p:ph idx="1"/>
          </p:nvPr>
        </p:nvSpPr>
        <p:spPr>
          <a:xfrm>
            <a:off x="677334" y="3538530"/>
            <a:ext cx="8596668" cy="2740487"/>
          </a:xfrm>
        </p:spPr>
        <p:txBody>
          <a:bodyPr>
            <a:normAutofit/>
          </a:bodyPr>
          <a:lstStyle/>
          <a:p>
            <a:pPr marL="0" indent="0">
              <a:buNone/>
            </a:pPr>
            <a:endParaRPr lang="en-US" dirty="0"/>
          </a:p>
          <a:p>
            <a:pPr marL="0" indent="0">
              <a:buNone/>
            </a:pPr>
            <a:endParaRPr lang="en-US" sz="2400" dirty="0"/>
          </a:p>
          <a:p>
            <a:pPr marL="0" indent="0">
              <a:buNone/>
            </a:pPr>
            <a:r>
              <a:rPr lang="en-US" sz="2000" dirty="0"/>
              <a:t>Jenifer Lloyd</a:t>
            </a:r>
          </a:p>
          <a:p>
            <a:pPr marL="0" indent="0">
              <a:buNone/>
            </a:pPr>
            <a:r>
              <a:rPr lang="en-US" sz="2000" dirty="0"/>
              <a:t>Deputy Director</a:t>
            </a:r>
          </a:p>
          <a:p>
            <a:pPr marL="0" indent="0">
              <a:buNone/>
            </a:pPr>
            <a:r>
              <a:rPr lang="en-US" sz="2000" dirty="0"/>
              <a:t>Association for Utah Community Health</a:t>
            </a:r>
          </a:p>
        </p:txBody>
      </p:sp>
      <p:pic>
        <p:nvPicPr>
          <p:cNvPr id="4" name="Picture 3"/>
          <p:cNvPicPr>
            <a:picLocks noChangeAspect="1"/>
          </p:cNvPicPr>
          <p:nvPr/>
        </p:nvPicPr>
        <p:blipFill>
          <a:blip r:embed="rId2"/>
          <a:stretch>
            <a:fillRect/>
          </a:stretch>
        </p:blipFill>
        <p:spPr>
          <a:xfrm>
            <a:off x="677334" y="5874255"/>
            <a:ext cx="4104762" cy="809524"/>
          </a:xfrm>
          <a:prstGeom prst="rect">
            <a:avLst/>
          </a:prstGeom>
        </p:spPr>
      </p:pic>
      <p:sp>
        <p:nvSpPr>
          <p:cNvPr id="6" name="Content Placeholder 2"/>
          <p:cNvSpPr txBox="1">
            <a:spLocks/>
          </p:cNvSpPr>
          <p:nvPr/>
        </p:nvSpPr>
        <p:spPr>
          <a:xfrm>
            <a:off x="677334" y="1781810"/>
            <a:ext cx="8763846" cy="507618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120000"/>
              </a:lnSpc>
              <a:spcBef>
                <a:spcPts val="0"/>
              </a:spcBef>
              <a:buNone/>
            </a:pPr>
            <a:r>
              <a:rPr lang="en-US" b="1" dirty="0">
                <a:solidFill>
                  <a:schemeClr val="accent5"/>
                </a:solidFill>
              </a:rPr>
              <a:t>Full policies/documents available on AUCH website – please review them!</a:t>
            </a:r>
          </a:p>
          <a:p>
            <a:pPr>
              <a:lnSpc>
                <a:spcPct val="120000"/>
              </a:lnSpc>
              <a:spcBef>
                <a:spcPts val="0"/>
              </a:spcBef>
              <a:buFont typeface="+mj-lt"/>
              <a:buAutoNum type="arabicPeriod"/>
            </a:pPr>
            <a:r>
              <a:rPr lang="en-US" dirty="0">
                <a:solidFill>
                  <a:schemeClr val="tx1"/>
                </a:solidFill>
              </a:rPr>
              <a:t>Grievance Procedure</a:t>
            </a:r>
          </a:p>
          <a:p>
            <a:pPr>
              <a:lnSpc>
                <a:spcPct val="120000"/>
              </a:lnSpc>
              <a:spcBef>
                <a:spcPts val="0"/>
              </a:spcBef>
              <a:buFont typeface="+mj-lt"/>
              <a:buAutoNum type="arabicPeriod"/>
            </a:pPr>
            <a:r>
              <a:rPr lang="en-US" dirty="0">
                <a:solidFill>
                  <a:schemeClr val="tx1"/>
                </a:solidFill>
              </a:rPr>
              <a:t>ADA Accessibility Site Survey</a:t>
            </a:r>
          </a:p>
          <a:p>
            <a:pPr>
              <a:lnSpc>
                <a:spcPct val="120000"/>
              </a:lnSpc>
              <a:spcBef>
                <a:spcPts val="0"/>
              </a:spcBef>
              <a:buFont typeface="+mj-lt"/>
              <a:buAutoNum type="arabicPeriod"/>
            </a:pPr>
            <a:r>
              <a:rPr lang="en-US" dirty="0">
                <a:solidFill>
                  <a:schemeClr val="tx1"/>
                </a:solidFill>
              </a:rPr>
              <a:t>Drug Free Workplace</a:t>
            </a:r>
          </a:p>
          <a:p>
            <a:pPr>
              <a:lnSpc>
                <a:spcPct val="120000"/>
              </a:lnSpc>
              <a:spcBef>
                <a:spcPts val="0"/>
              </a:spcBef>
              <a:buFont typeface="+mj-lt"/>
              <a:buAutoNum type="arabicPeriod"/>
            </a:pPr>
            <a:r>
              <a:rPr lang="en-US" dirty="0">
                <a:solidFill>
                  <a:schemeClr val="tx1"/>
                </a:solidFill>
              </a:rPr>
              <a:t>Sexual Harassment</a:t>
            </a:r>
          </a:p>
          <a:p>
            <a:pPr>
              <a:lnSpc>
                <a:spcPct val="120000"/>
              </a:lnSpc>
              <a:spcBef>
                <a:spcPts val="0"/>
              </a:spcBef>
              <a:buFont typeface="+mj-lt"/>
              <a:buAutoNum type="arabicPeriod"/>
            </a:pPr>
            <a:r>
              <a:rPr lang="en-US" dirty="0">
                <a:solidFill>
                  <a:schemeClr val="tx1"/>
                </a:solidFill>
              </a:rPr>
              <a:t>Equal Opportunity</a:t>
            </a:r>
          </a:p>
          <a:p>
            <a:pPr>
              <a:lnSpc>
                <a:spcPct val="120000"/>
              </a:lnSpc>
              <a:spcBef>
                <a:spcPts val="0"/>
              </a:spcBef>
              <a:buFont typeface="+mj-lt"/>
              <a:buAutoNum type="arabicPeriod"/>
            </a:pPr>
            <a:r>
              <a:rPr lang="en-US" dirty="0">
                <a:solidFill>
                  <a:schemeClr val="tx1"/>
                </a:solidFill>
              </a:rPr>
              <a:t>Safety Manual</a:t>
            </a:r>
          </a:p>
          <a:p>
            <a:pPr>
              <a:lnSpc>
                <a:spcPct val="120000"/>
              </a:lnSpc>
              <a:spcBef>
                <a:spcPts val="0"/>
              </a:spcBef>
            </a:pPr>
            <a:endParaRPr lang="en-US" dirty="0"/>
          </a:p>
        </p:txBody>
      </p:sp>
      <p:pic>
        <p:nvPicPr>
          <p:cNvPr id="7" name="Picture 6">
            <a:extLst>
              <a:ext uri="{FF2B5EF4-FFF2-40B4-BE49-F238E27FC236}">
                <a16:creationId xmlns:a16="http://schemas.microsoft.com/office/drawing/2014/main" id="{87C0A1FE-1C37-4AE8-BE12-E10759563EC5}"/>
              </a:ext>
            </a:extLst>
          </p:cNvPr>
          <p:cNvPicPr>
            <a:picLocks noChangeAspect="1"/>
          </p:cNvPicPr>
          <p:nvPr/>
        </p:nvPicPr>
        <p:blipFill>
          <a:blip r:embed="rId3"/>
          <a:stretch>
            <a:fillRect/>
          </a:stretch>
        </p:blipFill>
        <p:spPr>
          <a:xfrm>
            <a:off x="677334" y="285786"/>
            <a:ext cx="1981200" cy="981075"/>
          </a:xfrm>
          <a:prstGeom prst="rect">
            <a:avLst/>
          </a:prstGeom>
        </p:spPr>
      </p:pic>
    </p:spTree>
    <p:extLst>
      <p:ext uri="{BB962C8B-B14F-4D97-AF65-F5344CB8AC3E}">
        <p14:creationId xmlns:p14="http://schemas.microsoft.com/office/powerpoint/2010/main" val="35713450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b="1" dirty="0"/>
            </a:br>
            <a:r>
              <a:rPr lang="en-US" b="1" dirty="0"/>
              <a:t>AUCH Connect &amp; Document Review</a:t>
            </a:r>
          </a:p>
        </p:txBody>
      </p:sp>
      <p:sp>
        <p:nvSpPr>
          <p:cNvPr id="3" name="Content Placeholder 2"/>
          <p:cNvSpPr>
            <a:spLocks noGrp="1"/>
          </p:cNvSpPr>
          <p:nvPr>
            <p:ph idx="1"/>
          </p:nvPr>
        </p:nvSpPr>
        <p:spPr>
          <a:xfrm>
            <a:off x="368052" y="1789042"/>
            <a:ext cx="8838573" cy="4773225"/>
          </a:xfrm>
        </p:spPr>
        <p:txBody>
          <a:bodyPr>
            <a:normAutofit/>
          </a:bodyPr>
          <a:lstStyle/>
          <a:p>
            <a:pPr marL="0" indent="0">
              <a:buNone/>
            </a:pPr>
            <a:endParaRPr lang="en-US" sz="2000" dirty="0"/>
          </a:p>
          <a:p>
            <a:r>
              <a:rPr lang="en-US" sz="2000" dirty="0"/>
              <a:t>AUCH Connect Overview</a:t>
            </a:r>
          </a:p>
          <a:p>
            <a:r>
              <a:rPr lang="en-US" sz="2000" dirty="0"/>
              <a:t>Social Media – UHC Facebook</a:t>
            </a:r>
          </a:p>
          <a:p>
            <a:r>
              <a:rPr lang="en-US" sz="2000" dirty="0"/>
              <a:t>Reporting</a:t>
            </a:r>
            <a:r>
              <a:rPr lang="en-US" dirty="0"/>
              <a:t> </a:t>
            </a:r>
          </a:p>
          <a:p>
            <a:pPr lvl="1"/>
            <a:r>
              <a:rPr lang="en-US" dirty="0"/>
              <a:t>Activity Logs (separate training on 9/18)</a:t>
            </a:r>
          </a:p>
          <a:p>
            <a:pPr lvl="1"/>
            <a:r>
              <a:rPr lang="en-US" dirty="0"/>
              <a:t>Letter from the Field</a:t>
            </a:r>
          </a:p>
          <a:p>
            <a:pPr lvl="1"/>
            <a:r>
              <a:rPr lang="en-US" dirty="0"/>
              <a:t>Teleservice Tracker</a:t>
            </a:r>
          </a:p>
          <a:p>
            <a:r>
              <a:rPr lang="en-US" sz="2000" dirty="0"/>
              <a:t>Hours</a:t>
            </a:r>
          </a:p>
          <a:p>
            <a:pPr lvl="1"/>
            <a:r>
              <a:rPr lang="en-US" dirty="0"/>
              <a:t>Hours Tracking</a:t>
            </a:r>
          </a:p>
          <a:p>
            <a:pPr lvl="1"/>
            <a:r>
              <a:rPr lang="en-US" dirty="0"/>
              <a:t>Independent Coursework</a:t>
            </a:r>
          </a:p>
          <a:p>
            <a:pPr lvl="1"/>
            <a:r>
              <a:rPr lang="en-US" dirty="0"/>
              <a:t>IPT Demo</a:t>
            </a:r>
          </a:p>
          <a:p>
            <a:pPr lvl="1"/>
            <a:r>
              <a:rPr lang="en-US" dirty="0"/>
              <a:t>IPT Member User Guide</a:t>
            </a:r>
          </a:p>
          <a:p>
            <a:pPr marL="0" indent="0">
              <a:buNone/>
            </a:pPr>
            <a:endParaRPr lang="en-US" dirty="0"/>
          </a:p>
          <a:p>
            <a:endParaRPr lang="en-US" sz="2000" dirty="0"/>
          </a:p>
        </p:txBody>
      </p:sp>
      <p:pic>
        <p:nvPicPr>
          <p:cNvPr id="6" name="Picture 5"/>
          <p:cNvPicPr>
            <a:picLocks noChangeAspect="1"/>
          </p:cNvPicPr>
          <p:nvPr/>
        </p:nvPicPr>
        <p:blipFill>
          <a:blip r:embed="rId2"/>
          <a:stretch>
            <a:fillRect/>
          </a:stretch>
        </p:blipFill>
        <p:spPr>
          <a:xfrm>
            <a:off x="5377575" y="3020194"/>
            <a:ext cx="3829050" cy="2153467"/>
          </a:xfrm>
          <a:prstGeom prst="rect">
            <a:avLst/>
          </a:prstGeom>
        </p:spPr>
      </p:pic>
      <p:pic>
        <p:nvPicPr>
          <p:cNvPr id="5" name="Picture 4">
            <a:extLst>
              <a:ext uri="{FF2B5EF4-FFF2-40B4-BE49-F238E27FC236}">
                <a16:creationId xmlns:a16="http://schemas.microsoft.com/office/drawing/2014/main" id="{C4D5126B-E171-4A86-8BBA-A61954869674}"/>
              </a:ext>
            </a:extLst>
          </p:cNvPr>
          <p:cNvPicPr>
            <a:picLocks noChangeAspect="1"/>
          </p:cNvPicPr>
          <p:nvPr/>
        </p:nvPicPr>
        <p:blipFill>
          <a:blip r:embed="rId3"/>
          <a:stretch>
            <a:fillRect/>
          </a:stretch>
        </p:blipFill>
        <p:spPr>
          <a:xfrm>
            <a:off x="677334" y="288925"/>
            <a:ext cx="1981200" cy="981075"/>
          </a:xfrm>
          <a:prstGeom prst="rect">
            <a:avLst/>
          </a:prstGeom>
        </p:spPr>
      </p:pic>
    </p:spTree>
    <p:extLst>
      <p:ext uri="{BB962C8B-B14F-4D97-AF65-F5344CB8AC3E}">
        <p14:creationId xmlns:p14="http://schemas.microsoft.com/office/powerpoint/2010/main" val="264990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b="1" dirty="0"/>
            </a:br>
            <a:r>
              <a:rPr lang="en-US" b="1" dirty="0"/>
              <a:t>AUCH Connect &amp; Document Review</a:t>
            </a:r>
          </a:p>
        </p:txBody>
      </p:sp>
      <p:sp>
        <p:nvSpPr>
          <p:cNvPr id="3" name="Content Placeholder 2"/>
          <p:cNvSpPr>
            <a:spLocks noGrp="1"/>
          </p:cNvSpPr>
          <p:nvPr>
            <p:ph idx="1"/>
          </p:nvPr>
        </p:nvSpPr>
        <p:spPr>
          <a:xfrm>
            <a:off x="368052" y="1699394"/>
            <a:ext cx="8838573" cy="5320074"/>
          </a:xfrm>
        </p:spPr>
        <p:txBody>
          <a:bodyPr>
            <a:normAutofit/>
          </a:bodyPr>
          <a:lstStyle/>
          <a:p>
            <a:pPr marL="0" indent="0">
              <a:buNone/>
            </a:pPr>
            <a:endParaRPr lang="en-US" b="1" dirty="0">
              <a:solidFill>
                <a:schemeClr val="accent5"/>
              </a:solidFill>
            </a:endParaRPr>
          </a:p>
          <a:p>
            <a:r>
              <a:rPr lang="en-US" sz="2400" dirty="0"/>
              <a:t>Performance Evaluations</a:t>
            </a:r>
          </a:p>
          <a:p>
            <a:pPr lvl="1"/>
            <a:r>
              <a:rPr lang="en-US" sz="2400" dirty="0"/>
              <a:t>Mid</a:t>
            </a:r>
          </a:p>
          <a:p>
            <a:pPr lvl="1"/>
            <a:r>
              <a:rPr lang="en-US" sz="2400" dirty="0"/>
              <a:t>End-of-term</a:t>
            </a:r>
          </a:p>
          <a:p>
            <a:r>
              <a:rPr lang="en-US" sz="2400" dirty="0"/>
              <a:t>Time Off Request Form</a:t>
            </a:r>
          </a:p>
          <a:p>
            <a:r>
              <a:rPr lang="en-US" sz="2400" dirty="0"/>
              <a:t>Supplemental Day of Service</a:t>
            </a:r>
          </a:p>
          <a:p>
            <a:r>
              <a:rPr lang="en-US" sz="2400" dirty="0"/>
              <a:t>Mileage Reimbursement Form</a:t>
            </a:r>
          </a:p>
          <a:p>
            <a:r>
              <a:rPr lang="en-US" sz="2400" dirty="0"/>
              <a:t>Personal Expense Form </a:t>
            </a:r>
          </a:p>
          <a:p>
            <a:pPr marL="0" indent="0">
              <a:buNone/>
            </a:pPr>
            <a:endParaRPr lang="en-US" sz="2000" dirty="0"/>
          </a:p>
        </p:txBody>
      </p:sp>
      <p:pic>
        <p:nvPicPr>
          <p:cNvPr id="7" name="Picture 6"/>
          <p:cNvPicPr>
            <a:picLocks noChangeAspect="1"/>
          </p:cNvPicPr>
          <p:nvPr/>
        </p:nvPicPr>
        <p:blipFill>
          <a:blip r:embed="rId2"/>
          <a:stretch>
            <a:fillRect/>
          </a:stretch>
        </p:blipFill>
        <p:spPr>
          <a:xfrm>
            <a:off x="5357660" y="2460215"/>
            <a:ext cx="4146146" cy="2764097"/>
          </a:xfrm>
          <a:prstGeom prst="rect">
            <a:avLst/>
          </a:prstGeom>
        </p:spPr>
      </p:pic>
      <p:pic>
        <p:nvPicPr>
          <p:cNvPr id="5" name="Picture 4">
            <a:extLst>
              <a:ext uri="{FF2B5EF4-FFF2-40B4-BE49-F238E27FC236}">
                <a16:creationId xmlns:a16="http://schemas.microsoft.com/office/drawing/2014/main" id="{FF3C02CD-BDEB-4730-8167-166CA130F142}"/>
              </a:ext>
            </a:extLst>
          </p:cNvPr>
          <p:cNvPicPr>
            <a:picLocks noChangeAspect="1"/>
          </p:cNvPicPr>
          <p:nvPr/>
        </p:nvPicPr>
        <p:blipFill>
          <a:blip r:embed="rId3"/>
          <a:stretch>
            <a:fillRect/>
          </a:stretch>
        </p:blipFill>
        <p:spPr>
          <a:xfrm>
            <a:off x="688418" y="288925"/>
            <a:ext cx="1981200" cy="981075"/>
          </a:xfrm>
          <a:prstGeom prst="rect">
            <a:avLst/>
          </a:prstGeom>
        </p:spPr>
      </p:pic>
    </p:spTree>
    <p:extLst>
      <p:ext uri="{BB962C8B-B14F-4D97-AF65-F5344CB8AC3E}">
        <p14:creationId xmlns:p14="http://schemas.microsoft.com/office/powerpoint/2010/main" val="34737168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br>
            <a:r>
              <a:rPr lang="en-US" b="1" dirty="0"/>
              <a:t>Additional Policies, Procedures, and Resources</a:t>
            </a:r>
          </a:p>
        </p:txBody>
      </p:sp>
      <p:sp>
        <p:nvSpPr>
          <p:cNvPr id="3" name="Content Placeholder 2"/>
          <p:cNvSpPr>
            <a:spLocks noGrp="1"/>
          </p:cNvSpPr>
          <p:nvPr>
            <p:ph idx="1"/>
          </p:nvPr>
        </p:nvSpPr>
        <p:spPr>
          <a:xfrm>
            <a:off x="435429" y="1537926"/>
            <a:ext cx="8838573" cy="5320074"/>
          </a:xfrm>
        </p:spPr>
        <p:txBody>
          <a:bodyPr>
            <a:normAutofit/>
          </a:bodyPr>
          <a:lstStyle/>
          <a:p>
            <a:pPr marL="0" indent="0">
              <a:buNone/>
            </a:pPr>
            <a:endParaRPr lang="en-US" b="1" dirty="0">
              <a:solidFill>
                <a:schemeClr val="accent5"/>
              </a:solidFill>
            </a:endParaRPr>
          </a:p>
          <a:p>
            <a:pPr marL="0" indent="0">
              <a:buNone/>
            </a:pPr>
            <a:endParaRPr lang="en-US" sz="2000" dirty="0"/>
          </a:p>
          <a:p>
            <a:pPr marL="0" indent="0">
              <a:buNone/>
            </a:pPr>
            <a:r>
              <a:rPr lang="en-US" sz="2000" b="1" dirty="0">
                <a:solidFill>
                  <a:schemeClr val="accent5"/>
                </a:solidFill>
              </a:rPr>
              <a:t>Travel and Reimbursements </a:t>
            </a:r>
          </a:p>
          <a:p>
            <a:pPr marL="0" indent="0">
              <a:buNone/>
            </a:pPr>
            <a:r>
              <a:rPr lang="en-US" b="1" dirty="0">
                <a:solidFill>
                  <a:schemeClr val="accent5"/>
                </a:solidFill>
              </a:rPr>
              <a:t>Full policy/document available on AUCH website – please review!</a:t>
            </a:r>
          </a:p>
          <a:p>
            <a:pPr marL="0" indent="0">
              <a:buNone/>
            </a:pPr>
            <a:endParaRPr lang="en-US" sz="2000" b="1" dirty="0">
              <a:solidFill>
                <a:schemeClr val="accent5"/>
              </a:solidFill>
            </a:endParaRPr>
          </a:p>
          <a:p>
            <a:r>
              <a:rPr lang="en-US" dirty="0"/>
              <a:t>Participation in the UHC program will require in-state travel</a:t>
            </a:r>
          </a:p>
          <a:p>
            <a:r>
              <a:rPr lang="en-US" dirty="0"/>
              <a:t>Travel should always be pre-approved and facilitated by Cyndi, Heather, or Ixchel</a:t>
            </a:r>
          </a:p>
          <a:p>
            <a:r>
              <a:rPr lang="en-US" dirty="0"/>
              <a:t>For members serving </a:t>
            </a:r>
            <a:r>
              <a:rPr lang="en-US" b="1" dirty="0">
                <a:solidFill>
                  <a:schemeClr val="accent5"/>
                </a:solidFill>
              </a:rPr>
              <a:t>outside of the Wasatch Front </a:t>
            </a:r>
            <a:r>
              <a:rPr lang="en-US" dirty="0"/>
              <a:t>(Wasatch Front is Brigham City to Nephi Utah), overnight accommodations will be arranged as necessary</a:t>
            </a:r>
          </a:p>
          <a:p>
            <a:r>
              <a:rPr lang="en-US" dirty="0"/>
              <a:t>Overnight travel cost is based on the federal per-diem rates for Utah</a:t>
            </a:r>
            <a:endParaRPr lang="en-US" sz="2000" dirty="0"/>
          </a:p>
          <a:p>
            <a:pPr marL="0" indent="0">
              <a:buNone/>
            </a:pPr>
            <a:endParaRPr lang="en-US" sz="2000" dirty="0"/>
          </a:p>
        </p:txBody>
      </p:sp>
      <p:pic>
        <p:nvPicPr>
          <p:cNvPr id="5" name="Picture 4">
            <a:extLst>
              <a:ext uri="{FF2B5EF4-FFF2-40B4-BE49-F238E27FC236}">
                <a16:creationId xmlns:a16="http://schemas.microsoft.com/office/drawing/2014/main" id="{287C4721-C0CE-4116-92A8-BF575FDD74EF}"/>
              </a:ext>
            </a:extLst>
          </p:cNvPr>
          <p:cNvPicPr>
            <a:picLocks noChangeAspect="1"/>
          </p:cNvPicPr>
          <p:nvPr/>
        </p:nvPicPr>
        <p:blipFill>
          <a:blip r:embed="rId2"/>
          <a:stretch>
            <a:fillRect/>
          </a:stretch>
        </p:blipFill>
        <p:spPr>
          <a:xfrm>
            <a:off x="594360" y="189720"/>
            <a:ext cx="1981200" cy="981075"/>
          </a:xfrm>
          <a:prstGeom prst="rect">
            <a:avLst/>
          </a:prstGeom>
        </p:spPr>
      </p:pic>
    </p:spTree>
    <p:extLst>
      <p:ext uri="{BB962C8B-B14F-4D97-AF65-F5344CB8AC3E}">
        <p14:creationId xmlns:p14="http://schemas.microsoft.com/office/powerpoint/2010/main" val="17117260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br>
            <a:r>
              <a:rPr lang="en-US" b="1" dirty="0"/>
              <a:t>Additional Policies, Procedures, and Resources</a:t>
            </a:r>
          </a:p>
        </p:txBody>
      </p:sp>
      <p:sp>
        <p:nvSpPr>
          <p:cNvPr id="3" name="Content Placeholder 2"/>
          <p:cNvSpPr>
            <a:spLocks noGrp="1"/>
          </p:cNvSpPr>
          <p:nvPr>
            <p:ph idx="1"/>
          </p:nvPr>
        </p:nvSpPr>
        <p:spPr>
          <a:xfrm>
            <a:off x="435429" y="1537926"/>
            <a:ext cx="8838573" cy="5320074"/>
          </a:xfrm>
        </p:spPr>
        <p:txBody>
          <a:bodyPr>
            <a:normAutofit/>
          </a:bodyPr>
          <a:lstStyle/>
          <a:p>
            <a:pPr marL="0" indent="0">
              <a:buNone/>
            </a:pPr>
            <a:endParaRPr lang="en-US" b="1" dirty="0">
              <a:solidFill>
                <a:schemeClr val="accent5"/>
              </a:solidFill>
            </a:endParaRPr>
          </a:p>
          <a:p>
            <a:pPr marL="0" indent="0">
              <a:buNone/>
            </a:pPr>
            <a:endParaRPr lang="en-US" sz="2000" dirty="0"/>
          </a:p>
          <a:p>
            <a:pPr marL="0" indent="0">
              <a:buNone/>
            </a:pPr>
            <a:r>
              <a:rPr lang="en-US" sz="2000" b="1" dirty="0">
                <a:solidFill>
                  <a:schemeClr val="accent5"/>
                </a:solidFill>
              </a:rPr>
              <a:t>Travel and Reimbursements </a:t>
            </a:r>
          </a:p>
          <a:p>
            <a:r>
              <a:rPr lang="en-US" b="1" dirty="0"/>
              <a:t>Lodging: </a:t>
            </a:r>
          </a:p>
          <a:p>
            <a:pPr lvl="1"/>
            <a:r>
              <a:rPr lang="en-US" sz="1800" dirty="0"/>
              <a:t>AUCH will arrange and pre-pay for member lodging, and share reservation details at least 24 hours prior to the reservation date</a:t>
            </a:r>
          </a:p>
          <a:p>
            <a:pPr lvl="1"/>
            <a:r>
              <a:rPr lang="en-US" sz="1800" dirty="0"/>
              <a:t>Members will be responsible for providing a valid ID and credit card at check-in for incidentals </a:t>
            </a:r>
          </a:p>
          <a:p>
            <a:pPr lvl="2"/>
            <a:r>
              <a:rPr lang="en-US" dirty="0"/>
              <a:t>Incidentals include room service, laundry services, movies, etc.</a:t>
            </a:r>
          </a:p>
          <a:p>
            <a:pPr lvl="1"/>
            <a:r>
              <a:rPr lang="en-US" sz="1800" dirty="0"/>
              <a:t>If a member is unable to present a credit card at check-in, AUCH’s card will be kept on file and any incidental charges must be paid back to AUCH by the member via cash or check within seven days of the reservation end date</a:t>
            </a:r>
          </a:p>
          <a:p>
            <a:pPr lvl="1"/>
            <a:r>
              <a:rPr lang="en-US" sz="1800" dirty="0"/>
              <a:t>If the charge is not paid back to AUCH by this deadline, it will be deducted from the member’s stipend</a:t>
            </a:r>
          </a:p>
          <a:p>
            <a:endParaRPr lang="en-US" sz="2000" dirty="0"/>
          </a:p>
          <a:p>
            <a:pPr marL="0" indent="0">
              <a:buNone/>
            </a:pPr>
            <a:endParaRPr lang="en-US" sz="2000" dirty="0"/>
          </a:p>
        </p:txBody>
      </p:sp>
      <p:pic>
        <p:nvPicPr>
          <p:cNvPr id="5" name="Picture 4">
            <a:extLst>
              <a:ext uri="{FF2B5EF4-FFF2-40B4-BE49-F238E27FC236}">
                <a16:creationId xmlns:a16="http://schemas.microsoft.com/office/drawing/2014/main" id="{2789C495-F692-4126-8B62-7D024AE72AA2}"/>
              </a:ext>
            </a:extLst>
          </p:cNvPr>
          <p:cNvPicPr>
            <a:picLocks noChangeAspect="1"/>
          </p:cNvPicPr>
          <p:nvPr/>
        </p:nvPicPr>
        <p:blipFill>
          <a:blip r:embed="rId2"/>
          <a:stretch>
            <a:fillRect/>
          </a:stretch>
        </p:blipFill>
        <p:spPr>
          <a:xfrm>
            <a:off x="677334" y="189720"/>
            <a:ext cx="1981200" cy="981075"/>
          </a:xfrm>
          <a:prstGeom prst="rect">
            <a:avLst/>
          </a:prstGeom>
        </p:spPr>
      </p:pic>
    </p:spTree>
    <p:extLst>
      <p:ext uri="{BB962C8B-B14F-4D97-AF65-F5344CB8AC3E}">
        <p14:creationId xmlns:p14="http://schemas.microsoft.com/office/powerpoint/2010/main" val="1463668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br>
            <a:r>
              <a:rPr lang="en-US" b="1" dirty="0"/>
              <a:t>Additional Policies, Procedures, and Resources</a:t>
            </a:r>
          </a:p>
        </p:txBody>
      </p:sp>
      <p:sp>
        <p:nvSpPr>
          <p:cNvPr id="3" name="Content Placeholder 2"/>
          <p:cNvSpPr>
            <a:spLocks noGrp="1"/>
          </p:cNvSpPr>
          <p:nvPr>
            <p:ph idx="1"/>
          </p:nvPr>
        </p:nvSpPr>
        <p:spPr>
          <a:xfrm>
            <a:off x="435429" y="1399768"/>
            <a:ext cx="8838573" cy="5320074"/>
          </a:xfrm>
        </p:spPr>
        <p:txBody>
          <a:bodyPr>
            <a:normAutofit/>
          </a:bodyPr>
          <a:lstStyle/>
          <a:p>
            <a:pPr marL="0" indent="0">
              <a:buNone/>
            </a:pPr>
            <a:endParaRPr lang="en-US" b="1" dirty="0">
              <a:solidFill>
                <a:schemeClr val="accent5"/>
              </a:solidFill>
            </a:endParaRPr>
          </a:p>
          <a:p>
            <a:pPr marL="0" indent="0">
              <a:buNone/>
            </a:pPr>
            <a:endParaRPr lang="en-US" sz="2000" dirty="0"/>
          </a:p>
          <a:p>
            <a:pPr marL="0" indent="0">
              <a:buNone/>
            </a:pPr>
            <a:r>
              <a:rPr lang="en-US" sz="2000" b="1" dirty="0">
                <a:solidFill>
                  <a:schemeClr val="accent5"/>
                </a:solidFill>
              </a:rPr>
              <a:t>Travel and Reimbursements</a:t>
            </a:r>
          </a:p>
          <a:p>
            <a:r>
              <a:rPr lang="en-US" b="1" dirty="0"/>
              <a:t>Transportation: </a:t>
            </a:r>
          </a:p>
          <a:p>
            <a:pPr lvl="1"/>
            <a:r>
              <a:rPr lang="en-US" dirty="0"/>
              <a:t>Members are responsible for their daily commutes to/from home/host site</a:t>
            </a:r>
          </a:p>
          <a:p>
            <a:pPr lvl="1"/>
            <a:r>
              <a:rPr lang="en-US" dirty="0"/>
              <a:t>Members will receive mileage reimbursement equal to the cost of mileage from the member’s host site to the activity site</a:t>
            </a:r>
          </a:p>
          <a:p>
            <a:pPr lvl="2"/>
            <a:r>
              <a:rPr lang="en-US" dirty="0"/>
              <a:t>Example: if you live in Bountiful, UT, your host site is AUCH, and you’re attending a training in Provo, UT, you would request reimbursement from AUCH to the Provo activity site and back to AUCH</a:t>
            </a:r>
          </a:p>
          <a:p>
            <a:pPr lvl="1"/>
            <a:r>
              <a:rPr lang="en-US" dirty="0"/>
              <a:t>Mileage directly related to activities for member positions at the host site should be reimbursed through the host site unless otherwise indicated by program leadership</a:t>
            </a:r>
          </a:p>
          <a:p>
            <a:pPr lvl="1"/>
            <a:r>
              <a:rPr lang="en-US" dirty="0"/>
              <a:t>Members traveling from outside the Wasatch Front will be reimbursed for the cost of shuttle transportation</a:t>
            </a:r>
          </a:p>
          <a:p>
            <a:pPr lvl="1"/>
            <a:r>
              <a:rPr lang="en-US" dirty="0"/>
              <a:t>If a member wishes to use their personal vehicle instead, they will be reimbursed for the lesser amount of the cost of a shuttle or mileage</a:t>
            </a:r>
          </a:p>
          <a:p>
            <a:endParaRPr lang="en-US" sz="2000" dirty="0"/>
          </a:p>
          <a:p>
            <a:pPr marL="0" indent="0">
              <a:buNone/>
            </a:pPr>
            <a:endParaRPr lang="en-US" sz="2000" dirty="0"/>
          </a:p>
        </p:txBody>
      </p:sp>
      <p:pic>
        <p:nvPicPr>
          <p:cNvPr id="5" name="Picture 4">
            <a:extLst>
              <a:ext uri="{FF2B5EF4-FFF2-40B4-BE49-F238E27FC236}">
                <a16:creationId xmlns:a16="http://schemas.microsoft.com/office/drawing/2014/main" id="{FDF8E3F2-FD28-4A24-BD51-5DCBA24073AA}"/>
              </a:ext>
            </a:extLst>
          </p:cNvPr>
          <p:cNvPicPr>
            <a:picLocks noChangeAspect="1"/>
          </p:cNvPicPr>
          <p:nvPr/>
        </p:nvPicPr>
        <p:blipFill>
          <a:blip r:embed="rId2"/>
          <a:stretch>
            <a:fillRect/>
          </a:stretch>
        </p:blipFill>
        <p:spPr>
          <a:xfrm>
            <a:off x="677334" y="245138"/>
            <a:ext cx="1981200" cy="981075"/>
          </a:xfrm>
          <a:prstGeom prst="rect">
            <a:avLst/>
          </a:prstGeom>
        </p:spPr>
      </p:pic>
    </p:spTree>
    <p:extLst>
      <p:ext uri="{BB962C8B-B14F-4D97-AF65-F5344CB8AC3E}">
        <p14:creationId xmlns:p14="http://schemas.microsoft.com/office/powerpoint/2010/main" val="14041875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br>
            <a:r>
              <a:rPr lang="en-US" b="1" dirty="0"/>
              <a:t>Additional Policies, Procedures, and Resources</a:t>
            </a:r>
          </a:p>
        </p:txBody>
      </p:sp>
      <p:sp>
        <p:nvSpPr>
          <p:cNvPr id="3" name="Content Placeholder 2"/>
          <p:cNvSpPr>
            <a:spLocks noGrp="1"/>
          </p:cNvSpPr>
          <p:nvPr>
            <p:ph idx="1"/>
          </p:nvPr>
        </p:nvSpPr>
        <p:spPr>
          <a:xfrm>
            <a:off x="435429" y="1399768"/>
            <a:ext cx="8838573" cy="5320074"/>
          </a:xfrm>
        </p:spPr>
        <p:txBody>
          <a:bodyPr>
            <a:normAutofit/>
          </a:bodyPr>
          <a:lstStyle/>
          <a:p>
            <a:pPr marL="0" indent="0">
              <a:buNone/>
            </a:pPr>
            <a:endParaRPr lang="en-US" b="1" dirty="0">
              <a:solidFill>
                <a:schemeClr val="accent5"/>
              </a:solidFill>
            </a:endParaRPr>
          </a:p>
          <a:p>
            <a:pPr marL="0" indent="0">
              <a:buNone/>
            </a:pPr>
            <a:endParaRPr lang="en-US" sz="2000" dirty="0"/>
          </a:p>
          <a:p>
            <a:pPr marL="0" indent="0">
              <a:buNone/>
            </a:pPr>
            <a:r>
              <a:rPr lang="en-US" sz="2000" b="1" dirty="0">
                <a:solidFill>
                  <a:schemeClr val="accent5"/>
                </a:solidFill>
              </a:rPr>
              <a:t>Travel and Reimbursements</a:t>
            </a:r>
          </a:p>
          <a:p>
            <a:r>
              <a:rPr lang="en-US" b="1" dirty="0"/>
              <a:t>Meals: </a:t>
            </a:r>
          </a:p>
          <a:p>
            <a:pPr lvl="1"/>
            <a:r>
              <a:rPr lang="en-US" sz="2000" dirty="0"/>
              <a:t>AUCH will cover meals that are not provided during your travel</a:t>
            </a:r>
          </a:p>
          <a:p>
            <a:pPr lvl="2"/>
            <a:r>
              <a:rPr lang="en-US" sz="2000" dirty="0"/>
              <a:t>Example: if a complimentary breakfast is provided at the member’s hotel, AUCH will not provide a reimbursement for breakfast </a:t>
            </a:r>
          </a:p>
          <a:p>
            <a:pPr lvl="1"/>
            <a:r>
              <a:rPr lang="en-US" sz="2000" dirty="0"/>
              <a:t>In calculating the reduced amount, each meal in the per diem is given the value shown below:</a:t>
            </a:r>
          </a:p>
          <a:p>
            <a:pPr lvl="2"/>
            <a:r>
              <a:rPr lang="en-US" sz="2000" dirty="0"/>
              <a:t>Breakfast		20% of the total per diem</a:t>
            </a:r>
          </a:p>
          <a:p>
            <a:pPr lvl="2"/>
            <a:r>
              <a:rPr lang="en-US" sz="2000" dirty="0"/>
              <a:t>Lunch			30% of the total per diem</a:t>
            </a:r>
          </a:p>
          <a:p>
            <a:pPr lvl="2"/>
            <a:r>
              <a:rPr lang="en-US" sz="2000" dirty="0"/>
              <a:t>Dinner		50% of the total per diem</a:t>
            </a:r>
          </a:p>
          <a:p>
            <a:pPr lvl="1"/>
            <a:endParaRPr lang="en-US" sz="2000" dirty="0"/>
          </a:p>
          <a:p>
            <a:pPr marL="0" indent="0">
              <a:buNone/>
            </a:pPr>
            <a:endParaRPr lang="en-US" sz="2000" dirty="0"/>
          </a:p>
        </p:txBody>
      </p:sp>
      <p:pic>
        <p:nvPicPr>
          <p:cNvPr id="5" name="Picture 4">
            <a:extLst>
              <a:ext uri="{FF2B5EF4-FFF2-40B4-BE49-F238E27FC236}">
                <a16:creationId xmlns:a16="http://schemas.microsoft.com/office/drawing/2014/main" id="{71F664BD-E028-41EA-861A-1BAF62354054}"/>
              </a:ext>
            </a:extLst>
          </p:cNvPr>
          <p:cNvPicPr>
            <a:picLocks noChangeAspect="1"/>
          </p:cNvPicPr>
          <p:nvPr/>
        </p:nvPicPr>
        <p:blipFill>
          <a:blip r:embed="rId2"/>
          <a:stretch>
            <a:fillRect/>
          </a:stretch>
        </p:blipFill>
        <p:spPr>
          <a:xfrm>
            <a:off x="627610" y="195262"/>
            <a:ext cx="1981200" cy="981075"/>
          </a:xfrm>
          <a:prstGeom prst="rect">
            <a:avLst/>
          </a:prstGeom>
        </p:spPr>
      </p:pic>
    </p:spTree>
    <p:extLst>
      <p:ext uri="{BB962C8B-B14F-4D97-AF65-F5344CB8AC3E}">
        <p14:creationId xmlns:p14="http://schemas.microsoft.com/office/powerpoint/2010/main" val="8862291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br>
            <a:r>
              <a:rPr lang="en-US" b="1" dirty="0"/>
              <a:t>Additional Policies, Procedures, and Resources</a:t>
            </a:r>
          </a:p>
        </p:txBody>
      </p:sp>
      <p:sp>
        <p:nvSpPr>
          <p:cNvPr id="3" name="Content Placeholder 2"/>
          <p:cNvSpPr>
            <a:spLocks noGrp="1"/>
          </p:cNvSpPr>
          <p:nvPr>
            <p:ph idx="1"/>
          </p:nvPr>
        </p:nvSpPr>
        <p:spPr>
          <a:xfrm>
            <a:off x="435429" y="1399768"/>
            <a:ext cx="8838573" cy="5320074"/>
          </a:xfrm>
        </p:spPr>
        <p:txBody>
          <a:bodyPr>
            <a:normAutofit lnSpcReduction="10000"/>
          </a:bodyPr>
          <a:lstStyle/>
          <a:p>
            <a:pPr marL="0" indent="0">
              <a:buNone/>
            </a:pPr>
            <a:endParaRPr lang="en-US" b="1" dirty="0">
              <a:solidFill>
                <a:schemeClr val="accent5"/>
              </a:solidFill>
            </a:endParaRPr>
          </a:p>
          <a:p>
            <a:pPr marL="0" indent="0">
              <a:buNone/>
            </a:pPr>
            <a:endParaRPr lang="en-US" sz="2000" dirty="0"/>
          </a:p>
          <a:p>
            <a:pPr marL="0" indent="0">
              <a:buNone/>
            </a:pPr>
            <a:r>
              <a:rPr lang="en-US" sz="2000" b="1" dirty="0">
                <a:solidFill>
                  <a:schemeClr val="accent5"/>
                </a:solidFill>
              </a:rPr>
              <a:t>Travel and Reimbursements</a:t>
            </a:r>
          </a:p>
          <a:p>
            <a:r>
              <a:rPr lang="en-US" b="1" dirty="0"/>
              <a:t>Advances: </a:t>
            </a:r>
          </a:p>
          <a:p>
            <a:pPr lvl="1"/>
            <a:r>
              <a:rPr lang="en-US" sz="2000" dirty="0"/>
              <a:t>Members can request an advancement per-diem fund to include the cost of transportation</a:t>
            </a:r>
          </a:p>
          <a:p>
            <a:pPr lvl="1"/>
            <a:r>
              <a:rPr lang="en-US" sz="2000" dirty="0"/>
              <a:t>Submit a written request two weeks in advance to Heather and Cyndi</a:t>
            </a:r>
          </a:p>
          <a:p>
            <a:pPr lvl="1"/>
            <a:r>
              <a:rPr lang="en-US" sz="2000" dirty="0"/>
              <a:t>Your request will be submitted to AUCH finance department for approval</a:t>
            </a:r>
          </a:p>
          <a:p>
            <a:pPr lvl="1"/>
            <a:r>
              <a:rPr lang="en-US" sz="2000" dirty="0"/>
              <a:t>A check will be sent to your home address or can be picked up at AUCH</a:t>
            </a:r>
          </a:p>
          <a:p>
            <a:pPr lvl="1"/>
            <a:r>
              <a:rPr lang="en-US" sz="2000" dirty="0"/>
              <a:t>It is the members responsibility to provide the correct address</a:t>
            </a:r>
          </a:p>
          <a:p>
            <a:pPr lvl="1"/>
            <a:r>
              <a:rPr lang="en-US" sz="2000" dirty="0"/>
              <a:t>If Member does not attend the event for which the per-diem was requested, member will responsible for paying AUCH via check or cash, within 7 days of the event that was not attended</a:t>
            </a:r>
          </a:p>
          <a:p>
            <a:pPr marL="0" indent="0">
              <a:buNone/>
            </a:pPr>
            <a:endParaRPr lang="en-US" sz="2000" dirty="0"/>
          </a:p>
        </p:txBody>
      </p:sp>
      <p:pic>
        <p:nvPicPr>
          <p:cNvPr id="5" name="Picture 4">
            <a:extLst>
              <a:ext uri="{FF2B5EF4-FFF2-40B4-BE49-F238E27FC236}">
                <a16:creationId xmlns:a16="http://schemas.microsoft.com/office/drawing/2014/main" id="{BD782C08-97C8-46E4-9478-B4A4A2B3D592}"/>
              </a:ext>
            </a:extLst>
          </p:cNvPr>
          <p:cNvPicPr>
            <a:picLocks noChangeAspect="1"/>
          </p:cNvPicPr>
          <p:nvPr/>
        </p:nvPicPr>
        <p:blipFill>
          <a:blip r:embed="rId2"/>
          <a:stretch>
            <a:fillRect/>
          </a:stretch>
        </p:blipFill>
        <p:spPr>
          <a:xfrm>
            <a:off x="677334" y="200803"/>
            <a:ext cx="1981200" cy="981075"/>
          </a:xfrm>
          <a:prstGeom prst="rect">
            <a:avLst/>
          </a:prstGeom>
        </p:spPr>
      </p:pic>
    </p:spTree>
    <p:extLst>
      <p:ext uri="{BB962C8B-B14F-4D97-AF65-F5344CB8AC3E}">
        <p14:creationId xmlns:p14="http://schemas.microsoft.com/office/powerpoint/2010/main" val="907471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br>
            <a:r>
              <a:rPr lang="en-US" b="1" dirty="0"/>
              <a:t>Additional Policies, Procedures, and Resources</a:t>
            </a:r>
          </a:p>
        </p:txBody>
      </p:sp>
      <p:sp>
        <p:nvSpPr>
          <p:cNvPr id="3" name="Content Placeholder 2"/>
          <p:cNvSpPr>
            <a:spLocks noGrp="1"/>
          </p:cNvSpPr>
          <p:nvPr>
            <p:ph idx="1"/>
          </p:nvPr>
        </p:nvSpPr>
        <p:spPr>
          <a:xfrm>
            <a:off x="435429" y="1399768"/>
            <a:ext cx="9165771" cy="5458232"/>
          </a:xfrm>
        </p:spPr>
        <p:txBody>
          <a:bodyPr>
            <a:normAutofit fontScale="62500" lnSpcReduction="20000"/>
          </a:bodyPr>
          <a:lstStyle/>
          <a:p>
            <a:pPr marL="0" indent="0">
              <a:buNone/>
            </a:pPr>
            <a:endParaRPr lang="en-US" b="1" dirty="0">
              <a:solidFill>
                <a:schemeClr val="accent5"/>
              </a:solidFill>
            </a:endParaRPr>
          </a:p>
          <a:p>
            <a:pPr marL="0" indent="0">
              <a:buNone/>
            </a:pPr>
            <a:endParaRPr lang="en-US" sz="2000" dirty="0"/>
          </a:p>
          <a:p>
            <a:pPr marL="0" indent="0">
              <a:buNone/>
            </a:pPr>
            <a:endParaRPr lang="en-US" sz="2000" b="1" dirty="0">
              <a:solidFill>
                <a:schemeClr val="accent5"/>
              </a:solidFill>
            </a:endParaRPr>
          </a:p>
          <a:p>
            <a:pPr marL="0" indent="0">
              <a:buNone/>
            </a:pPr>
            <a:r>
              <a:rPr lang="en-US" sz="2000" b="1" dirty="0">
                <a:solidFill>
                  <a:schemeClr val="accent5"/>
                </a:solidFill>
              </a:rPr>
              <a:t>Travel and Reimbursements</a:t>
            </a:r>
          </a:p>
          <a:p>
            <a:r>
              <a:rPr lang="en-US" sz="2100" dirty="0">
                <a:solidFill>
                  <a:schemeClr val="tx1"/>
                </a:solidFill>
              </a:rPr>
              <a:t>Review of Mileage and Expense Reimbursement Form – due 7 days after last day of the month</a:t>
            </a:r>
          </a:p>
          <a:p>
            <a:pPr lvl="1"/>
            <a:r>
              <a:rPr lang="en-US" sz="2100" dirty="0">
                <a:solidFill>
                  <a:schemeClr val="tx1"/>
                </a:solidFill>
              </a:rPr>
              <a:t>Complete reimbursement request form and send it to Heather and Cyndi via e-mail (PDF or Word)</a:t>
            </a:r>
          </a:p>
          <a:p>
            <a:pPr lvl="1"/>
            <a:r>
              <a:rPr lang="en-US" sz="2100" dirty="0">
                <a:solidFill>
                  <a:schemeClr val="tx1"/>
                </a:solidFill>
              </a:rPr>
              <a:t>Always attach a copy of your receipt - </a:t>
            </a:r>
            <a:r>
              <a:rPr lang="en-US" sz="2100" b="1" u="sng" dirty="0">
                <a:solidFill>
                  <a:schemeClr val="tx1"/>
                </a:solidFill>
              </a:rPr>
              <a:t>no receipt = no reimbursement</a:t>
            </a:r>
          </a:p>
          <a:p>
            <a:pPr lvl="1"/>
            <a:r>
              <a:rPr lang="en-US" sz="2100" dirty="0">
                <a:solidFill>
                  <a:schemeClr val="tx1"/>
                </a:solidFill>
              </a:rPr>
              <a:t>Include mileage &amp; any other expense that was approved by UHC staff</a:t>
            </a:r>
          </a:p>
          <a:p>
            <a:pPr lvl="2"/>
            <a:r>
              <a:rPr lang="en-US" sz="2100" dirty="0">
                <a:solidFill>
                  <a:schemeClr val="tx1"/>
                </a:solidFill>
              </a:rPr>
              <a:t>Include round trip miles</a:t>
            </a:r>
          </a:p>
          <a:p>
            <a:pPr lvl="2"/>
            <a:r>
              <a:rPr lang="en-US" sz="2100" dirty="0">
                <a:solidFill>
                  <a:schemeClr val="tx1"/>
                </a:solidFill>
              </a:rPr>
              <a:t>Example of personal expense: BCI Fingerprints</a:t>
            </a:r>
          </a:p>
          <a:p>
            <a:pPr lvl="1"/>
            <a:r>
              <a:rPr lang="en-US" sz="2100" dirty="0">
                <a:solidFill>
                  <a:schemeClr val="tx1"/>
                </a:solidFill>
              </a:rPr>
              <a:t>You must provide your address for each reimbursement request</a:t>
            </a:r>
          </a:p>
          <a:p>
            <a:pPr lvl="1"/>
            <a:r>
              <a:rPr lang="en-US" sz="2100" dirty="0">
                <a:solidFill>
                  <a:schemeClr val="tx1"/>
                </a:solidFill>
              </a:rPr>
              <a:t>Your reimbursement will be mailed to you in the form of a check</a:t>
            </a:r>
          </a:p>
          <a:p>
            <a:pPr lvl="1"/>
            <a:r>
              <a:rPr lang="en-US" sz="2100" dirty="0">
                <a:solidFill>
                  <a:schemeClr val="tx1"/>
                </a:solidFill>
              </a:rPr>
              <a:t>Complete class code section as UHC</a:t>
            </a:r>
          </a:p>
          <a:p>
            <a:pPr lvl="1"/>
            <a:r>
              <a:rPr lang="en-US" sz="2100" dirty="0">
                <a:solidFill>
                  <a:schemeClr val="tx1"/>
                </a:solidFill>
              </a:rPr>
              <a:t>UHC-Member Meetings</a:t>
            </a:r>
          </a:p>
          <a:p>
            <a:pPr lvl="1"/>
            <a:r>
              <a:rPr lang="en-US" sz="2100" dirty="0">
                <a:solidFill>
                  <a:schemeClr val="tx1"/>
                </a:solidFill>
              </a:rPr>
              <a:t>CHW home visits, any other program-related travel outside of host-site (related to program not position)</a:t>
            </a:r>
          </a:p>
          <a:p>
            <a:pPr lvl="1"/>
            <a:r>
              <a:rPr lang="en-US" sz="2100" dirty="0">
                <a:solidFill>
                  <a:schemeClr val="tx1"/>
                </a:solidFill>
              </a:rPr>
              <a:t>Do not include health insurance premium reimbursement requests on this form</a:t>
            </a:r>
          </a:p>
          <a:p>
            <a:pPr lvl="1"/>
            <a:r>
              <a:rPr lang="en-US" sz="2100" dirty="0">
                <a:solidFill>
                  <a:schemeClr val="tx1"/>
                </a:solidFill>
              </a:rPr>
              <a:t>Include a hand-written signature - no electronic signatures</a:t>
            </a:r>
          </a:p>
          <a:p>
            <a:endParaRPr lang="en-US" sz="2000" dirty="0">
              <a:solidFill>
                <a:schemeClr val="tx1"/>
              </a:solidFill>
            </a:endParaRPr>
          </a:p>
          <a:p>
            <a:pPr marL="0" indent="0">
              <a:buNone/>
            </a:pPr>
            <a:endParaRPr lang="en-US" sz="2000" dirty="0"/>
          </a:p>
        </p:txBody>
      </p:sp>
      <p:pic>
        <p:nvPicPr>
          <p:cNvPr id="5" name="Picture 4">
            <a:extLst>
              <a:ext uri="{FF2B5EF4-FFF2-40B4-BE49-F238E27FC236}">
                <a16:creationId xmlns:a16="http://schemas.microsoft.com/office/drawing/2014/main" id="{8E15B65B-66AD-4EE8-8936-EE95733D258F}"/>
              </a:ext>
            </a:extLst>
          </p:cNvPr>
          <p:cNvPicPr>
            <a:picLocks noChangeAspect="1"/>
          </p:cNvPicPr>
          <p:nvPr/>
        </p:nvPicPr>
        <p:blipFill>
          <a:blip r:embed="rId2"/>
          <a:stretch>
            <a:fillRect/>
          </a:stretch>
        </p:blipFill>
        <p:spPr>
          <a:xfrm>
            <a:off x="677334" y="195262"/>
            <a:ext cx="1981200" cy="981075"/>
          </a:xfrm>
          <a:prstGeom prst="rect">
            <a:avLst/>
          </a:prstGeom>
        </p:spPr>
      </p:pic>
    </p:spTree>
    <p:extLst>
      <p:ext uri="{BB962C8B-B14F-4D97-AF65-F5344CB8AC3E}">
        <p14:creationId xmlns:p14="http://schemas.microsoft.com/office/powerpoint/2010/main" val="31437881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7791" y="341899"/>
            <a:ext cx="8636723" cy="1846659"/>
          </a:xfrm>
          <a:prstGeom prst="rect">
            <a:avLst/>
          </a:prstGeom>
          <a:noFill/>
        </p:spPr>
        <p:txBody>
          <a:bodyPr wrap="none" lIns="91440" tIns="45720" rIns="91440" bIns="45720">
            <a:spAutoFit/>
          </a:bodyPr>
          <a:lstStyle/>
          <a:p>
            <a:pPr algn="ct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Program</a:t>
            </a: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Gear</a:t>
            </a:r>
          </a:p>
          <a:p>
            <a:pPr algn="ctr"/>
            <a:endParaRPr lang="en-US" sz="3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r>
              <a:rPr lang="en-US" sz="2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Always wear the AmeriCorps “A” while in service!</a:t>
            </a:r>
          </a:p>
        </p:txBody>
      </p:sp>
      <p:sp>
        <p:nvSpPr>
          <p:cNvPr id="3" name="Content Placeholder 2"/>
          <p:cNvSpPr>
            <a:spLocks noGrp="1"/>
          </p:cNvSpPr>
          <p:nvPr>
            <p:ph idx="1"/>
          </p:nvPr>
        </p:nvSpPr>
        <p:spPr>
          <a:xfrm>
            <a:off x="652177" y="2485850"/>
            <a:ext cx="9577176" cy="3801643"/>
          </a:xfrm>
        </p:spPr>
        <p:txBody>
          <a:bodyPr>
            <a:normAutofit/>
          </a:bodyPr>
          <a:lstStyle/>
          <a:p>
            <a:r>
              <a:rPr lang="en-US" dirty="0"/>
              <a:t>Polo</a:t>
            </a:r>
          </a:p>
          <a:p>
            <a:pPr lvl="1"/>
            <a:r>
              <a:rPr lang="en-US" sz="1800" dirty="0"/>
              <a:t>S, M, L available</a:t>
            </a:r>
          </a:p>
          <a:p>
            <a:pPr lvl="1"/>
            <a:r>
              <a:rPr lang="en-US" sz="1800" dirty="0"/>
              <a:t>To be worn for group service projects or activities - we will let you know</a:t>
            </a:r>
          </a:p>
          <a:p>
            <a:r>
              <a:rPr lang="en-US" dirty="0"/>
              <a:t>Fleece</a:t>
            </a:r>
          </a:p>
          <a:p>
            <a:pPr lvl="1"/>
            <a:r>
              <a:rPr lang="en-US" sz="1800" dirty="0"/>
              <a:t>S, M, L available on back table</a:t>
            </a:r>
          </a:p>
          <a:p>
            <a:pPr lvl="1"/>
            <a:r>
              <a:rPr lang="en-US" sz="1800" dirty="0"/>
              <a:t>To be worn for group service projects or activities - we will let you know</a:t>
            </a:r>
          </a:p>
          <a:p>
            <a:r>
              <a:rPr lang="en-US" dirty="0"/>
              <a:t>Name Tag</a:t>
            </a:r>
          </a:p>
          <a:p>
            <a:pPr lvl="1"/>
            <a:r>
              <a:rPr lang="en-US" sz="1800" dirty="0"/>
              <a:t>To be worn every day while in service!</a:t>
            </a:r>
          </a:p>
        </p:txBody>
      </p:sp>
      <p:pic>
        <p:nvPicPr>
          <p:cNvPr id="2" name="Picture 1">
            <a:extLst>
              <a:ext uri="{FF2B5EF4-FFF2-40B4-BE49-F238E27FC236}">
                <a16:creationId xmlns:a16="http://schemas.microsoft.com/office/drawing/2014/main" id="{D2BE6F48-CF6D-4464-995C-3401F615A92A}"/>
              </a:ext>
            </a:extLst>
          </p:cNvPr>
          <p:cNvPicPr>
            <a:picLocks noChangeAspect="1"/>
          </p:cNvPicPr>
          <p:nvPr/>
        </p:nvPicPr>
        <p:blipFill>
          <a:blip r:embed="rId2"/>
          <a:stretch>
            <a:fillRect/>
          </a:stretch>
        </p:blipFill>
        <p:spPr>
          <a:xfrm>
            <a:off x="583276" y="316018"/>
            <a:ext cx="1981200" cy="981075"/>
          </a:xfrm>
          <a:prstGeom prst="rect">
            <a:avLst/>
          </a:prstGeom>
        </p:spPr>
      </p:pic>
    </p:spTree>
    <p:extLst>
      <p:ext uri="{BB962C8B-B14F-4D97-AF65-F5344CB8AC3E}">
        <p14:creationId xmlns:p14="http://schemas.microsoft.com/office/powerpoint/2010/main" val="2536810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774495"/>
            <a:ext cx="8596668" cy="1320800"/>
          </a:xfrm>
        </p:spPr>
        <p:txBody>
          <a:bodyPr>
            <a:normAutofit/>
          </a:bodyPr>
          <a:lstStyle/>
          <a:p>
            <a:br>
              <a:rPr lang="en-US" b="1" dirty="0"/>
            </a:br>
            <a:r>
              <a:rPr lang="en-US" b="1" dirty="0"/>
              <a:t>Overview of UHC</a:t>
            </a:r>
          </a:p>
        </p:txBody>
      </p:sp>
      <p:sp>
        <p:nvSpPr>
          <p:cNvPr id="6" name="Content Placeholder 2"/>
          <p:cNvSpPr>
            <a:spLocks noGrp="1"/>
          </p:cNvSpPr>
          <p:nvPr>
            <p:ph idx="1"/>
          </p:nvPr>
        </p:nvSpPr>
        <p:spPr>
          <a:xfrm>
            <a:off x="-26888" y="1996593"/>
            <a:ext cx="9831442" cy="4697411"/>
          </a:xfrm>
        </p:spPr>
        <p:txBody>
          <a:bodyPr>
            <a:normAutofit/>
          </a:bodyPr>
          <a:lstStyle/>
          <a:p>
            <a:pPr lvl="1"/>
            <a:r>
              <a:rPr lang="en-US" sz="2000" dirty="0">
                <a:solidFill>
                  <a:schemeClr val="accent5"/>
                </a:solidFill>
              </a:rPr>
              <a:t>CNCS &gt; UServeUtah &gt; AUCH = increased access to healthcare </a:t>
            </a:r>
          </a:p>
          <a:p>
            <a:pPr marL="457200" lvl="1" indent="0">
              <a:buNone/>
            </a:pPr>
            <a:r>
              <a:rPr lang="en-US" sz="2000" dirty="0">
                <a:solidFill>
                  <a:schemeClr val="accent5"/>
                </a:solidFill>
              </a:rPr>
              <a:t>    and social resources </a:t>
            </a:r>
            <a:r>
              <a:rPr lang="en-US" sz="2000" dirty="0"/>
              <a:t>to underserved populations in Utah</a:t>
            </a:r>
          </a:p>
          <a:p>
            <a:pPr lvl="1"/>
            <a:r>
              <a:rPr lang="en-US" sz="2000" dirty="0"/>
              <a:t>2019-2020 (hired between 9/2019 and 8/2020) and 2020-2021 (hired between 9/2020 and 8/2021) term years</a:t>
            </a:r>
          </a:p>
          <a:p>
            <a:pPr lvl="1"/>
            <a:r>
              <a:rPr lang="en-US" sz="2000" dirty="0"/>
              <a:t>20+ members trained as </a:t>
            </a:r>
            <a:r>
              <a:rPr lang="en-US" sz="2000" dirty="0">
                <a:solidFill>
                  <a:schemeClr val="accent5"/>
                </a:solidFill>
              </a:rPr>
              <a:t>Community Health Workers </a:t>
            </a:r>
            <a:r>
              <a:rPr lang="en-US" sz="2000" dirty="0"/>
              <a:t>at community-based organizations, including non-profits and health center-affiliated clinics throughout Utah providing various services depending on site and community</a:t>
            </a:r>
            <a:endParaRPr lang="en-US" sz="1800" dirty="0"/>
          </a:p>
          <a:p>
            <a:pPr lvl="1"/>
            <a:r>
              <a:rPr lang="en-US" sz="2000" dirty="0">
                <a:solidFill>
                  <a:schemeClr val="accent5"/>
                </a:solidFill>
              </a:rPr>
              <a:t>Workforce development</a:t>
            </a:r>
          </a:p>
          <a:p>
            <a:pPr lvl="2"/>
            <a:r>
              <a:rPr lang="en-US" sz="2000" dirty="0"/>
              <a:t>Members from different backgrounds and life stages</a:t>
            </a:r>
          </a:p>
          <a:p>
            <a:pPr lvl="2"/>
            <a:r>
              <a:rPr lang="en-US" sz="2000" dirty="0"/>
              <a:t>We hope to prepare you for a future in health care, public health, or service to others</a:t>
            </a:r>
          </a:p>
          <a:p>
            <a:pPr lvl="2"/>
            <a:r>
              <a:rPr lang="en-US" sz="2000" dirty="0"/>
              <a:t>This experience </a:t>
            </a:r>
            <a:r>
              <a:rPr lang="en-US" sz="2000" b="1" dirty="0"/>
              <a:t>will be challenging</a:t>
            </a:r>
            <a:r>
              <a:rPr lang="en-US" sz="2000" dirty="0"/>
              <a:t> – embrace it and keep an open mind!</a:t>
            </a:r>
          </a:p>
          <a:p>
            <a:pPr lvl="1"/>
            <a:endParaRPr lang="en-US" sz="1900" dirty="0"/>
          </a:p>
          <a:p>
            <a:pPr lvl="1"/>
            <a:endParaRPr lang="en-US" sz="1900" dirty="0"/>
          </a:p>
          <a:p>
            <a:endParaRPr lang="en-US" dirty="0"/>
          </a:p>
        </p:txBody>
      </p:sp>
      <p:pic>
        <p:nvPicPr>
          <p:cNvPr id="3" name="Picture 2">
            <a:extLst>
              <a:ext uri="{FF2B5EF4-FFF2-40B4-BE49-F238E27FC236}">
                <a16:creationId xmlns:a16="http://schemas.microsoft.com/office/drawing/2014/main" id="{ECB989BD-5493-4F80-997D-087E8D7CE931}"/>
              </a:ext>
            </a:extLst>
          </p:cNvPr>
          <p:cNvPicPr>
            <a:picLocks noChangeAspect="1"/>
          </p:cNvPicPr>
          <p:nvPr/>
        </p:nvPicPr>
        <p:blipFill>
          <a:blip r:embed="rId2"/>
          <a:stretch>
            <a:fillRect/>
          </a:stretch>
        </p:blipFill>
        <p:spPr>
          <a:xfrm>
            <a:off x="627611" y="333833"/>
            <a:ext cx="1981200" cy="981075"/>
          </a:xfrm>
          <a:prstGeom prst="rect">
            <a:avLst/>
          </a:prstGeom>
        </p:spPr>
      </p:pic>
      <p:pic>
        <p:nvPicPr>
          <p:cNvPr id="8" name="Picture 7" descr="A group of people posing for a photo&#10;&#10;Description automatically generated">
            <a:extLst>
              <a:ext uri="{FF2B5EF4-FFF2-40B4-BE49-F238E27FC236}">
                <a16:creationId xmlns:a16="http://schemas.microsoft.com/office/drawing/2014/main" id="{740F502B-F27F-41AC-BDCF-E27D8CB969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25" t="17211" r="925" b="-8759"/>
          <a:stretch/>
        </p:blipFill>
        <p:spPr>
          <a:xfrm>
            <a:off x="7801935" y="472107"/>
            <a:ext cx="3762454" cy="2583301"/>
          </a:xfrm>
          <a:prstGeom prst="rect">
            <a:avLst/>
          </a:prstGeom>
        </p:spPr>
      </p:pic>
    </p:spTree>
    <p:extLst>
      <p:ext uri="{BB962C8B-B14F-4D97-AF65-F5344CB8AC3E}">
        <p14:creationId xmlns:p14="http://schemas.microsoft.com/office/powerpoint/2010/main" val="33356923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Orientation Wrap Up</a:t>
            </a:r>
          </a:p>
        </p:txBody>
      </p:sp>
      <p:sp>
        <p:nvSpPr>
          <p:cNvPr id="3" name="Content Placeholder 2"/>
          <p:cNvSpPr>
            <a:spLocks noGrp="1"/>
          </p:cNvSpPr>
          <p:nvPr>
            <p:ph idx="1"/>
          </p:nvPr>
        </p:nvSpPr>
        <p:spPr/>
        <p:txBody>
          <a:bodyPr/>
          <a:lstStyle/>
          <a:p>
            <a:r>
              <a:rPr lang="en-US" dirty="0"/>
              <a:t>What you’ll get </a:t>
            </a:r>
            <a:r>
              <a:rPr lang="en-US" b="1" dirty="0">
                <a:solidFill>
                  <a:schemeClr val="accent5"/>
                </a:solidFill>
              </a:rPr>
              <a:t>from us:</a:t>
            </a:r>
          </a:p>
          <a:p>
            <a:pPr lvl="1"/>
            <a:r>
              <a:rPr lang="en-US" sz="1800" dirty="0"/>
              <a:t>AUCH Connect log-in instructions via e-mail</a:t>
            </a:r>
          </a:p>
          <a:p>
            <a:pPr lvl="1"/>
            <a:r>
              <a:rPr lang="en-US" sz="1800" dirty="0"/>
              <a:t>Copy of presentation on AUCH Connect</a:t>
            </a:r>
          </a:p>
          <a:p>
            <a:r>
              <a:rPr lang="en-US" dirty="0"/>
              <a:t>Introduction to Luis at Utah Health Policy Project for insurance for SLC and Ogden members (if desired/applicable)</a:t>
            </a:r>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8744" y="609600"/>
            <a:ext cx="3285258" cy="2163625"/>
          </a:xfrm>
          <a:prstGeom prst="rect">
            <a:avLst/>
          </a:prstGeom>
        </p:spPr>
      </p:pic>
      <p:pic>
        <p:nvPicPr>
          <p:cNvPr id="5" name="Picture 4">
            <a:extLst>
              <a:ext uri="{FF2B5EF4-FFF2-40B4-BE49-F238E27FC236}">
                <a16:creationId xmlns:a16="http://schemas.microsoft.com/office/drawing/2014/main" id="{9C1BD879-8CE1-478D-AD41-C689CE4F4E77}"/>
              </a:ext>
            </a:extLst>
          </p:cNvPr>
          <p:cNvPicPr>
            <a:picLocks noChangeAspect="1"/>
          </p:cNvPicPr>
          <p:nvPr/>
        </p:nvPicPr>
        <p:blipFill>
          <a:blip r:embed="rId3"/>
          <a:stretch>
            <a:fillRect/>
          </a:stretch>
        </p:blipFill>
        <p:spPr>
          <a:xfrm>
            <a:off x="716280" y="5609618"/>
            <a:ext cx="1981200" cy="981075"/>
          </a:xfrm>
          <a:prstGeom prst="rect">
            <a:avLst/>
          </a:prstGeom>
        </p:spPr>
      </p:pic>
    </p:spTree>
    <p:extLst>
      <p:ext uri="{BB962C8B-B14F-4D97-AF65-F5344CB8AC3E}">
        <p14:creationId xmlns:p14="http://schemas.microsoft.com/office/powerpoint/2010/main" val="24818598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124988"/>
            <a:ext cx="8596668" cy="1320800"/>
          </a:xfrm>
        </p:spPr>
        <p:txBody>
          <a:bodyPr/>
          <a:lstStyle/>
          <a:p>
            <a:r>
              <a:rPr lang="en-US" b="1" dirty="0"/>
              <a:t>Orientation Wrap Up</a:t>
            </a:r>
          </a:p>
        </p:txBody>
      </p:sp>
      <p:sp>
        <p:nvSpPr>
          <p:cNvPr id="3" name="Content Placeholder 2"/>
          <p:cNvSpPr>
            <a:spLocks noGrp="1"/>
          </p:cNvSpPr>
          <p:nvPr>
            <p:ph idx="1"/>
          </p:nvPr>
        </p:nvSpPr>
        <p:spPr/>
        <p:txBody>
          <a:bodyPr>
            <a:normAutofit fontScale="85000" lnSpcReduction="10000"/>
          </a:bodyPr>
          <a:lstStyle/>
          <a:p>
            <a:endParaRPr lang="en-US" dirty="0"/>
          </a:p>
          <a:p>
            <a:r>
              <a:rPr lang="en-US" dirty="0"/>
              <a:t>What we need </a:t>
            </a:r>
            <a:r>
              <a:rPr lang="en-US" b="1" dirty="0">
                <a:solidFill>
                  <a:schemeClr val="accent5"/>
                </a:solidFill>
              </a:rPr>
              <a:t>from you:</a:t>
            </a:r>
          </a:p>
          <a:p>
            <a:pPr lvl="1"/>
            <a:r>
              <a:rPr lang="en-US" sz="1800" dirty="0"/>
              <a:t>Review ALL materials on AUCH Connect</a:t>
            </a:r>
          </a:p>
          <a:p>
            <a:pPr lvl="1"/>
            <a:r>
              <a:rPr lang="en-US" sz="1800" dirty="0"/>
              <a:t>Provide copies of health insurance card and proof of start date for those signing up</a:t>
            </a:r>
          </a:p>
          <a:p>
            <a:pPr lvl="1"/>
            <a:r>
              <a:rPr lang="en-US" sz="1800" dirty="0"/>
              <a:t>Any other individual follow-up that has been communicated</a:t>
            </a:r>
          </a:p>
          <a:p>
            <a:pPr lvl="1"/>
            <a:r>
              <a:rPr lang="en-US" sz="1800" dirty="0"/>
              <a:t>Setup your site e-mail addresses and let UHC staff know how you want to be in touch</a:t>
            </a:r>
          </a:p>
          <a:p>
            <a:pPr lvl="1"/>
            <a:r>
              <a:rPr lang="en-US" sz="1800" dirty="0"/>
              <a:t>Report to service</a:t>
            </a:r>
          </a:p>
          <a:p>
            <a:pPr lvl="1"/>
            <a:r>
              <a:rPr lang="en-US" sz="1800" dirty="0"/>
              <a:t>Schedule and attend your CPR training, send reimbursement request and CPR card copy to Heather and Cyndi</a:t>
            </a:r>
          </a:p>
          <a:p>
            <a:pPr lvl="1"/>
            <a:r>
              <a:rPr lang="en-US" sz="1800" dirty="0"/>
              <a:t>Send Heather and e-mail with requested polo and fleece size and schedule a time to pick up at AUCH</a:t>
            </a:r>
          </a:p>
          <a:p>
            <a:pPr lvl="1"/>
            <a:r>
              <a:rPr lang="en-US" sz="1800" dirty="0"/>
              <a:t>Be on the look out for group communication – </a:t>
            </a:r>
            <a:r>
              <a:rPr lang="en-US" sz="1800" u="sng" dirty="0"/>
              <a:t>check your e-mails regularly</a:t>
            </a:r>
          </a:p>
        </p:txBody>
      </p:sp>
      <p:pic>
        <p:nvPicPr>
          <p:cNvPr id="5" name="Picture 4"/>
          <p:cNvPicPr>
            <a:picLocks noChangeAspect="1"/>
          </p:cNvPicPr>
          <p:nvPr/>
        </p:nvPicPr>
        <p:blipFill>
          <a:blip r:embed="rId2"/>
          <a:stretch>
            <a:fillRect/>
          </a:stretch>
        </p:blipFill>
        <p:spPr>
          <a:xfrm>
            <a:off x="6174193" y="495126"/>
            <a:ext cx="2698516" cy="2346007"/>
          </a:xfrm>
          <a:prstGeom prst="rect">
            <a:avLst/>
          </a:prstGeom>
        </p:spPr>
      </p:pic>
      <p:pic>
        <p:nvPicPr>
          <p:cNvPr id="4" name="Picture 3">
            <a:extLst>
              <a:ext uri="{FF2B5EF4-FFF2-40B4-BE49-F238E27FC236}">
                <a16:creationId xmlns:a16="http://schemas.microsoft.com/office/drawing/2014/main" id="{0A6D4D9E-77A1-4EA4-9BB9-D85215806B32}"/>
              </a:ext>
            </a:extLst>
          </p:cNvPr>
          <p:cNvPicPr>
            <a:picLocks noChangeAspect="1"/>
          </p:cNvPicPr>
          <p:nvPr/>
        </p:nvPicPr>
        <p:blipFill>
          <a:blip r:embed="rId3"/>
          <a:stretch>
            <a:fillRect/>
          </a:stretch>
        </p:blipFill>
        <p:spPr>
          <a:xfrm>
            <a:off x="677334" y="239105"/>
            <a:ext cx="1981200" cy="981075"/>
          </a:xfrm>
          <a:prstGeom prst="rect">
            <a:avLst/>
          </a:prstGeom>
        </p:spPr>
      </p:pic>
    </p:spTree>
    <p:extLst>
      <p:ext uri="{BB962C8B-B14F-4D97-AF65-F5344CB8AC3E}">
        <p14:creationId xmlns:p14="http://schemas.microsoft.com/office/powerpoint/2010/main" val="8282005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3634" y="1510211"/>
            <a:ext cx="6261463" cy="4174309"/>
          </a:xfrm>
          <a:prstGeom prst="rect">
            <a:avLst/>
          </a:prstGeom>
        </p:spPr>
      </p:pic>
      <p:pic>
        <p:nvPicPr>
          <p:cNvPr id="2" name="Picture 1">
            <a:extLst>
              <a:ext uri="{FF2B5EF4-FFF2-40B4-BE49-F238E27FC236}">
                <a16:creationId xmlns:a16="http://schemas.microsoft.com/office/drawing/2014/main" id="{7F6C7339-7BF1-4A32-8B2B-563788F14F42}"/>
              </a:ext>
            </a:extLst>
          </p:cNvPr>
          <p:cNvPicPr>
            <a:picLocks noChangeAspect="1"/>
          </p:cNvPicPr>
          <p:nvPr/>
        </p:nvPicPr>
        <p:blipFill>
          <a:blip r:embed="rId3"/>
          <a:stretch>
            <a:fillRect/>
          </a:stretch>
        </p:blipFill>
        <p:spPr>
          <a:xfrm>
            <a:off x="782782" y="5631786"/>
            <a:ext cx="1981200" cy="981075"/>
          </a:xfrm>
          <a:prstGeom prst="rect">
            <a:avLst/>
          </a:prstGeom>
        </p:spPr>
      </p:pic>
    </p:spTree>
    <p:extLst>
      <p:ext uri="{BB962C8B-B14F-4D97-AF65-F5344CB8AC3E}">
        <p14:creationId xmlns:p14="http://schemas.microsoft.com/office/powerpoint/2010/main" val="20803517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416431" y="659219"/>
            <a:ext cx="5352424" cy="5348562"/>
          </a:xfrm>
          <a:prstGeom prst="rect">
            <a:avLst/>
          </a:prstGeom>
        </p:spPr>
      </p:pic>
    </p:spTree>
    <p:extLst>
      <p:ext uri="{BB962C8B-B14F-4D97-AF65-F5344CB8AC3E}">
        <p14:creationId xmlns:p14="http://schemas.microsoft.com/office/powerpoint/2010/main" val="3509654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653654"/>
            <a:ext cx="7766936" cy="903599"/>
          </a:xfrm>
        </p:spPr>
        <p:txBody>
          <a:bodyPr/>
          <a:lstStyle/>
          <a:p>
            <a:pPr algn="ctr"/>
            <a:r>
              <a:rPr lang="en-US" sz="4400" b="1" dirty="0">
                <a:ln w="25400">
                  <a:solidFill>
                    <a:srgbClr val="92D050"/>
                  </a:solidFill>
                  <a:prstDash val="solid"/>
                </a:ln>
                <a:solidFill>
                  <a:srgbClr val="99CCFF"/>
                </a:solidFill>
                <a:effectLst>
                  <a:innerShdw blurRad="177800">
                    <a:schemeClr val="accent3">
                      <a:lumMod val="50000"/>
                    </a:schemeClr>
                  </a:innerShdw>
                </a:effectLst>
              </a:rPr>
              <a:t>What are Community Health Workers?</a:t>
            </a:r>
          </a:p>
        </p:txBody>
      </p:sp>
      <p:sp>
        <p:nvSpPr>
          <p:cNvPr id="3" name="Subtitle 2"/>
          <p:cNvSpPr>
            <a:spLocks noGrp="1"/>
          </p:cNvSpPr>
          <p:nvPr>
            <p:ph type="subTitle" idx="1"/>
          </p:nvPr>
        </p:nvSpPr>
        <p:spPr>
          <a:xfrm>
            <a:off x="935493" y="1454669"/>
            <a:ext cx="8910084" cy="818877"/>
          </a:xfrm>
        </p:spPr>
        <p:txBody>
          <a:bodyPr>
            <a:normAutofit/>
          </a:bodyPr>
          <a:lstStyle/>
          <a:p>
            <a:pPr algn="ctr"/>
            <a:r>
              <a:rPr lang="en-US" sz="1600" i="1" dirty="0">
                <a:solidFill>
                  <a:schemeClr val="tx1">
                    <a:lumMod val="65000"/>
                    <a:lumOff val="35000"/>
                  </a:schemeClr>
                </a:solidFill>
              </a:rPr>
              <a:t>Tackling Real Problems at the Root of Poor Health</a:t>
            </a:r>
          </a:p>
          <a:p>
            <a:pPr algn="ctr"/>
            <a:endParaRPr lang="en-US" dirty="0"/>
          </a:p>
        </p:txBody>
      </p:sp>
      <p:sp>
        <p:nvSpPr>
          <p:cNvPr id="7" name="Rectangle 6"/>
          <p:cNvSpPr/>
          <p:nvPr/>
        </p:nvSpPr>
        <p:spPr>
          <a:xfrm>
            <a:off x="935493" y="1956052"/>
            <a:ext cx="7644981" cy="4616648"/>
          </a:xfrm>
          <a:prstGeom prst="rect">
            <a:avLst/>
          </a:prstGeom>
        </p:spPr>
        <p:txBody>
          <a:bodyPr wrap="square">
            <a:spAutoFit/>
          </a:bodyPr>
          <a:lstStyle/>
          <a:p>
            <a:pPr marL="342900" lvl="0" indent="-342900" defTabSz="457200">
              <a:buClr>
                <a:srgbClr val="5FCBEF"/>
              </a:buClr>
              <a:buSzPct val="80000"/>
              <a:buFont typeface="Wingdings 3" charset="2"/>
              <a:buChar char=""/>
            </a:pPr>
            <a:r>
              <a:rPr lang="en-US" sz="2000" dirty="0">
                <a:solidFill>
                  <a:schemeClr val="tx1">
                    <a:lumMod val="65000"/>
                    <a:lumOff val="35000"/>
                  </a:schemeClr>
                </a:solidFill>
              </a:rPr>
              <a:t>Trained laypeople who share socioeconomic backgrounds, ethnicity, language, and life experiences with clients</a:t>
            </a:r>
          </a:p>
          <a:p>
            <a:pPr marL="342900" lvl="0" indent="-342900" defTabSz="457200">
              <a:buClr>
                <a:srgbClr val="5FCBEF"/>
              </a:buClr>
              <a:buSzPct val="80000"/>
              <a:buFont typeface="Wingdings 3" charset="2"/>
              <a:buChar char=""/>
            </a:pPr>
            <a:r>
              <a:rPr lang="en-US" sz="2000" dirty="0">
                <a:solidFill>
                  <a:schemeClr val="tx1">
                    <a:lumMod val="65000"/>
                    <a:lumOff val="35000"/>
                  </a:schemeClr>
                </a:solidFill>
              </a:rPr>
              <a:t>Identify SDOH needs</a:t>
            </a:r>
          </a:p>
          <a:p>
            <a:pPr marL="342900" lvl="0" indent="-342900" defTabSz="457200">
              <a:buClr>
                <a:srgbClr val="5FCBEF"/>
              </a:buClr>
              <a:buSzPct val="80000"/>
              <a:buFont typeface="Wingdings 3" charset="2"/>
              <a:buChar char=""/>
            </a:pPr>
            <a:r>
              <a:rPr lang="en-US" sz="2000" dirty="0">
                <a:solidFill>
                  <a:schemeClr val="tx1">
                    <a:lumMod val="65000"/>
                    <a:lumOff val="35000"/>
                  </a:schemeClr>
                </a:solidFill>
              </a:rPr>
              <a:t>Connect clients to resources</a:t>
            </a:r>
          </a:p>
          <a:p>
            <a:pPr marL="342900" lvl="0" indent="-342900" defTabSz="457200">
              <a:buClr>
                <a:srgbClr val="5FCBEF"/>
              </a:buClr>
              <a:buSzPct val="80000"/>
              <a:buFont typeface="Wingdings 3" charset="2"/>
              <a:buChar char=""/>
            </a:pPr>
            <a:r>
              <a:rPr lang="en-US" sz="2000" dirty="0">
                <a:solidFill>
                  <a:schemeClr val="tx1">
                    <a:lumMod val="65000"/>
                    <a:lumOff val="35000"/>
                  </a:schemeClr>
                </a:solidFill>
              </a:rPr>
              <a:t>Coordinate care</a:t>
            </a:r>
          </a:p>
          <a:p>
            <a:pPr marL="342900" lvl="0" indent="-342900" defTabSz="457200">
              <a:buClr>
                <a:srgbClr val="5FCBEF"/>
              </a:buClr>
              <a:buSzPct val="80000"/>
              <a:buFont typeface="Wingdings 3" charset="2"/>
              <a:buChar char=""/>
            </a:pPr>
            <a:r>
              <a:rPr lang="en-US" sz="2000" dirty="0">
                <a:solidFill>
                  <a:schemeClr val="tx1">
                    <a:lumMod val="65000"/>
                    <a:lumOff val="35000"/>
                  </a:schemeClr>
                </a:solidFill>
              </a:rPr>
              <a:t>Health coaching and goal setting</a:t>
            </a:r>
          </a:p>
          <a:p>
            <a:pPr marL="342900" lvl="0" indent="-342900" defTabSz="457200">
              <a:buClr>
                <a:srgbClr val="5FCBEF"/>
              </a:buClr>
              <a:buSzPct val="80000"/>
              <a:buFont typeface="Wingdings 3" charset="2"/>
              <a:buChar char=""/>
            </a:pPr>
            <a:r>
              <a:rPr lang="en-US" sz="2000" dirty="0">
                <a:solidFill>
                  <a:schemeClr val="tx1">
                    <a:lumMod val="65000"/>
                    <a:lumOff val="35000"/>
                  </a:schemeClr>
                </a:solidFill>
              </a:rPr>
              <a:t>Care plan follow through:</a:t>
            </a:r>
          </a:p>
          <a:p>
            <a:pPr marL="800100" lvl="1" indent="-342900" defTabSz="457200">
              <a:buClr>
                <a:srgbClr val="5FCBEF"/>
              </a:buClr>
              <a:buSzPct val="80000"/>
              <a:buFont typeface="Wingdings 3" charset="2"/>
              <a:buChar char=""/>
            </a:pPr>
            <a:r>
              <a:rPr lang="en-US" sz="2000" dirty="0">
                <a:solidFill>
                  <a:schemeClr val="tx1">
                    <a:lumMod val="65000"/>
                    <a:lumOff val="35000"/>
                  </a:schemeClr>
                </a:solidFill>
              </a:rPr>
              <a:t>Medications</a:t>
            </a:r>
          </a:p>
          <a:p>
            <a:pPr marL="800100" lvl="1" indent="-342900" defTabSz="457200">
              <a:buClr>
                <a:srgbClr val="5FCBEF"/>
              </a:buClr>
              <a:buSzPct val="80000"/>
              <a:buFont typeface="Wingdings 3" charset="2"/>
              <a:buChar char=""/>
            </a:pPr>
            <a:r>
              <a:rPr lang="en-US" sz="2000" dirty="0">
                <a:solidFill>
                  <a:schemeClr val="tx1">
                    <a:lumMod val="65000"/>
                    <a:lumOff val="35000"/>
                  </a:schemeClr>
                </a:solidFill>
              </a:rPr>
              <a:t>Appointments</a:t>
            </a:r>
          </a:p>
          <a:p>
            <a:pPr marL="800100" lvl="1" indent="-342900" defTabSz="457200">
              <a:buClr>
                <a:srgbClr val="5FCBEF"/>
              </a:buClr>
              <a:buSzPct val="80000"/>
              <a:buFont typeface="Wingdings 3" charset="2"/>
              <a:buChar char=""/>
            </a:pPr>
            <a:r>
              <a:rPr lang="en-US" sz="2000" dirty="0">
                <a:solidFill>
                  <a:schemeClr val="tx1">
                    <a:lumMod val="65000"/>
                    <a:lumOff val="35000"/>
                  </a:schemeClr>
                </a:solidFill>
              </a:rPr>
              <a:t>Health education</a:t>
            </a:r>
          </a:p>
          <a:p>
            <a:pPr marL="342900" indent="-342900" defTabSz="457200">
              <a:buClr>
                <a:srgbClr val="5FCBEF"/>
              </a:buClr>
              <a:buSzPct val="80000"/>
              <a:buFont typeface="Wingdings 3" charset="2"/>
              <a:buChar char=""/>
            </a:pPr>
            <a:r>
              <a:rPr lang="en-US" sz="2000" dirty="0">
                <a:solidFill>
                  <a:schemeClr val="accent4"/>
                </a:solidFill>
              </a:rPr>
              <a:t>Help patients become more engaged in their health</a:t>
            </a:r>
          </a:p>
          <a:p>
            <a:pPr marL="342900" indent="-342900" defTabSz="457200">
              <a:buClr>
                <a:srgbClr val="5FCBEF"/>
              </a:buClr>
              <a:buSzPct val="80000"/>
              <a:buFont typeface="Wingdings 3" charset="2"/>
              <a:buChar char=""/>
            </a:pPr>
            <a:r>
              <a:rPr lang="en-US" sz="2000" dirty="0">
                <a:solidFill>
                  <a:schemeClr val="accent4"/>
                </a:solidFill>
              </a:rPr>
              <a:t>Expand clinic services – become integrated into the care team</a:t>
            </a:r>
          </a:p>
          <a:p>
            <a:pPr algn="ctr" defTabSz="457200">
              <a:buClr>
                <a:srgbClr val="5FCBEF"/>
              </a:buClr>
              <a:buSzPct val="80000"/>
            </a:pPr>
            <a:r>
              <a:rPr lang="en-US" sz="2000" b="1" u="sng" dirty="0">
                <a:solidFill>
                  <a:srgbClr val="FF0000"/>
                </a:solidFill>
              </a:rPr>
              <a:t>Note: The role looks different everywhere!</a:t>
            </a:r>
            <a:endParaRPr lang="en-US" sz="1700" b="1" u="sng" dirty="0">
              <a:solidFill>
                <a:srgbClr val="FF0000"/>
              </a:solidFill>
            </a:endParaRPr>
          </a:p>
          <a:p>
            <a:pPr marL="800100" lvl="1" indent="-342900" defTabSz="457200">
              <a:buClr>
                <a:srgbClr val="5FCBEF"/>
              </a:buClr>
              <a:buSzPct val="80000"/>
              <a:buFont typeface="Wingdings 3" charset="2"/>
              <a:buChar char=""/>
            </a:pPr>
            <a:endParaRPr lang="en-US" sz="1700" b="1" dirty="0">
              <a:solidFill>
                <a:schemeClr val="accent4"/>
              </a:solidFill>
            </a:endParaRPr>
          </a:p>
          <a:p>
            <a:pPr marL="342900" lvl="0" indent="-342900" defTabSz="457200">
              <a:buClr>
                <a:srgbClr val="5FCBEF"/>
              </a:buClr>
              <a:buSzPct val="80000"/>
              <a:buFont typeface="Wingdings 3" charset="2"/>
              <a:buChar char=""/>
            </a:pPr>
            <a:endParaRPr lang="en-US" sz="1700" dirty="0">
              <a:solidFill>
                <a:schemeClr val="tx1">
                  <a:lumMod val="65000"/>
                  <a:lumOff val="35000"/>
                </a:schemeClr>
              </a:solidFill>
            </a:endParaRPr>
          </a:p>
        </p:txBody>
      </p:sp>
      <p:pic>
        <p:nvPicPr>
          <p:cNvPr id="5" name="Picture 4"/>
          <p:cNvPicPr>
            <a:picLocks noChangeAspect="1"/>
          </p:cNvPicPr>
          <p:nvPr/>
        </p:nvPicPr>
        <p:blipFill>
          <a:blip r:embed="rId2"/>
          <a:stretch>
            <a:fillRect/>
          </a:stretch>
        </p:blipFill>
        <p:spPr>
          <a:xfrm rot="5400000">
            <a:off x="7877579" y="2875592"/>
            <a:ext cx="2128295" cy="1598978"/>
          </a:xfrm>
          <a:prstGeom prst="rect">
            <a:avLst/>
          </a:prstGeom>
        </p:spPr>
      </p:pic>
      <p:pic>
        <p:nvPicPr>
          <p:cNvPr id="6" name="Picture 5"/>
          <p:cNvPicPr>
            <a:picLocks noChangeAspect="1"/>
          </p:cNvPicPr>
          <p:nvPr/>
        </p:nvPicPr>
        <p:blipFill>
          <a:blip r:embed="rId3"/>
          <a:stretch>
            <a:fillRect/>
          </a:stretch>
        </p:blipFill>
        <p:spPr>
          <a:xfrm>
            <a:off x="6446578" y="2610933"/>
            <a:ext cx="1596222" cy="2128296"/>
          </a:xfrm>
          <a:prstGeom prst="rect">
            <a:avLst/>
          </a:prstGeom>
        </p:spPr>
      </p:pic>
      <p:pic>
        <p:nvPicPr>
          <p:cNvPr id="8" name="Picture 7">
            <a:extLst>
              <a:ext uri="{FF2B5EF4-FFF2-40B4-BE49-F238E27FC236}">
                <a16:creationId xmlns:a16="http://schemas.microsoft.com/office/drawing/2014/main" id="{3B8C9ECA-DEFF-4C23-BF24-19ABC902A13E}"/>
              </a:ext>
            </a:extLst>
          </p:cNvPr>
          <p:cNvPicPr>
            <a:picLocks noChangeAspect="1"/>
          </p:cNvPicPr>
          <p:nvPr/>
        </p:nvPicPr>
        <p:blipFill>
          <a:blip r:embed="rId4"/>
          <a:stretch>
            <a:fillRect/>
          </a:stretch>
        </p:blipFill>
        <p:spPr>
          <a:xfrm>
            <a:off x="134390" y="5796742"/>
            <a:ext cx="1939057" cy="960206"/>
          </a:xfrm>
          <a:prstGeom prst="rect">
            <a:avLst/>
          </a:prstGeom>
        </p:spPr>
      </p:pic>
    </p:spTree>
    <p:extLst>
      <p:ext uri="{BB962C8B-B14F-4D97-AF65-F5344CB8AC3E}">
        <p14:creationId xmlns:p14="http://schemas.microsoft.com/office/powerpoint/2010/main" val="3030559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135632" y="2003867"/>
            <a:ext cx="4509805" cy="4509805"/>
          </a:xfrm>
          <a:prstGeom prst="rect">
            <a:avLst/>
          </a:prstGeom>
        </p:spPr>
      </p:pic>
      <p:sp>
        <p:nvSpPr>
          <p:cNvPr id="2" name="Title 1"/>
          <p:cNvSpPr>
            <a:spLocks noGrp="1"/>
          </p:cNvSpPr>
          <p:nvPr>
            <p:ph type="ctrTitle"/>
          </p:nvPr>
        </p:nvSpPr>
        <p:spPr>
          <a:xfrm>
            <a:off x="1507067" y="971604"/>
            <a:ext cx="7766936" cy="903599"/>
          </a:xfrm>
        </p:spPr>
        <p:txBody>
          <a:bodyPr/>
          <a:lstStyle/>
          <a:p>
            <a:pPr algn="ctr"/>
            <a:r>
              <a:rPr lang="en-US" b="1" dirty="0">
                <a:ln w="25400">
                  <a:solidFill>
                    <a:srgbClr val="92D050"/>
                  </a:solidFill>
                  <a:prstDash val="solid"/>
                </a:ln>
                <a:solidFill>
                  <a:srgbClr val="99CCFF"/>
                </a:solidFill>
                <a:effectLst>
                  <a:innerShdw blurRad="177800">
                    <a:schemeClr val="accent3">
                      <a:lumMod val="50000"/>
                    </a:schemeClr>
                  </a:innerShdw>
                </a:effectLst>
              </a:rPr>
              <a:t>Social Determinants </a:t>
            </a:r>
            <a:br>
              <a:rPr lang="en-US" b="1" dirty="0">
                <a:ln w="25400">
                  <a:solidFill>
                    <a:srgbClr val="92D050"/>
                  </a:solidFill>
                  <a:prstDash val="solid"/>
                </a:ln>
                <a:solidFill>
                  <a:srgbClr val="99CCFF"/>
                </a:solidFill>
                <a:effectLst>
                  <a:innerShdw blurRad="177800">
                    <a:schemeClr val="accent3">
                      <a:lumMod val="50000"/>
                    </a:schemeClr>
                  </a:innerShdw>
                </a:effectLst>
              </a:rPr>
            </a:br>
            <a:r>
              <a:rPr lang="en-US" b="1" dirty="0">
                <a:ln w="25400">
                  <a:solidFill>
                    <a:srgbClr val="92D050"/>
                  </a:solidFill>
                  <a:prstDash val="solid"/>
                </a:ln>
                <a:solidFill>
                  <a:srgbClr val="99CCFF"/>
                </a:solidFill>
                <a:effectLst>
                  <a:innerShdw blurRad="177800">
                    <a:schemeClr val="accent3">
                      <a:lumMod val="50000"/>
                    </a:schemeClr>
                  </a:innerShdw>
                </a:effectLst>
              </a:rPr>
              <a:t>of Health</a:t>
            </a:r>
          </a:p>
        </p:txBody>
      </p:sp>
      <p:sp>
        <p:nvSpPr>
          <p:cNvPr id="3" name="TextBox 2"/>
          <p:cNvSpPr txBox="1"/>
          <p:nvPr/>
        </p:nvSpPr>
        <p:spPr>
          <a:xfrm>
            <a:off x="1350029" y="1875203"/>
            <a:ext cx="8081010" cy="369332"/>
          </a:xfrm>
          <a:prstGeom prst="rect">
            <a:avLst/>
          </a:prstGeom>
          <a:noFill/>
        </p:spPr>
        <p:txBody>
          <a:bodyPr wrap="square" rtlCol="0">
            <a:spAutoFit/>
          </a:bodyPr>
          <a:lstStyle/>
          <a:p>
            <a:pPr algn="ctr"/>
            <a:r>
              <a:rPr lang="en-US" dirty="0"/>
              <a:t>Various economic and social conditions that influence health status:</a:t>
            </a:r>
          </a:p>
        </p:txBody>
      </p:sp>
      <p:pic>
        <p:nvPicPr>
          <p:cNvPr id="5" name="Picture 4">
            <a:extLst>
              <a:ext uri="{FF2B5EF4-FFF2-40B4-BE49-F238E27FC236}">
                <a16:creationId xmlns:a16="http://schemas.microsoft.com/office/drawing/2014/main" id="{809BA82E-22C0-4D6F-8042-13C1F4C05A00}"/>
              </a:ext>
            </a:extLst>
          </p:cNvPr>
          <p:cNvPicPr>
            <a:picLocks noChangeAspect="1"/>
          </p:cNvPicPr>
          <p:nvPr/>
        </p:nvPicPr>
        <p:blipFill>
          <a:blip r:embed="rId3"/>
          <a:stretch>
            <a:fillRect/>
          </a:stretch>
        </p:blipFill>
        <p:spPr>
          <a:xfrm>
            <a:off x="306185" y="5775873"/>
            <a:ext cx="1981200" cy="981075"/>
          </a:xfrm>
          <a:prstGeom prst="rect">
            <a:avLst/>
          </a:prstGeom>
        </p:spPr>
      </p:pic>
    </p:spTree>
    <p:extLst>
      <p:ext uri="{BB962C8B-B14F-4D97-AF65-F5344CB8AC3E}">
        <p14:creationId xmlns:p14="http://schemas.microsoft.com/office/powerpoint/2010/main" val="524593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b="1" dirty="0"/>
            </a:br>
            <a:r>
              <a:rPr lang="en-US" b="1" dirty="0"/>
              <a:t>The UHC Management Team</a:t>
            </a:r>
          </a:p>
        </p:txBody>
      </p:sp>
      <p:sp>
        <p:nvSpPr>
          <p:cNvPr id="6" name="Content Placeholder 2"/>
          <p:cNvSpPr>
            <a:spLocks noGrp="1"/>
          </p:cNvSpPr>
          <p:nvPr>
            <p:ph idx="1"/>
          </p:nvPr>
        </p:nvSpPr>
        <p:spPr>
          <a:xfrm>
            <a:off x="677334" y="1930400"/>
            <a:ext cx="9831442" cy="4927600"/>
          </a:xfrm>
        </p:spPr>
        <p:txBody>
          <a:bodyPr>
            <a:normAutofit/>
          </a:bodyPr>
          <a:lstStyle/>
          <a:p>
            <a:pPr marL="0" indent="0">
              <a:buNone/>
            </a:pPr>
            <a:r>
              <a:rPr lang="en-US" dirty="0"/>
              <a:t>	</a:t>
            </a:r>
            <a:r>
              <a:rPr lang="en-US" b="1" dirty="0"/>
              <a:t>Program Administration and Operations</a:t>
            </a:r>
          </a:p>
          <a:p>
            <a:pPr lvl="1"/>
            <a:r>
              <a:rPr lang="en-US" sz="1800" dirty="0"/>
              <a:t>Cyndi O’Connor, CHS Division Manager,</a:t>
            </a:r>
          </a:p>
          <a:p>
            <a:pPr marL="457200" lvl="1" indent="0">
              <a:buNone/>
            </a:pPr>
            <a:r>
              <a:rPr lang="en-US" sz="1800" dirty="0"/>
              <a:t>     AmeriCorps Program Director</a:t>
            </a:r>
          </a:p>
          <a:p>
            <a:pPr lvl="2"/>
            <a:r>
              <a:rPr lang="en-US" sz="1800" dirty="0">
                <a:hlinkClick r:id="rId2"/>
              </a:rPr>
              <a:t>Cynthia@auch.org</a:t>
            </a:r>
            <a:r>
              <a:rPr lang="en-US" sz="1800" dirty="0"/>
              <a:t> </a:t>
            </a:r>
          </a:p>
          <a:p>
            <a:pPr lvl="1"/>
            <a:r>
              <a:rPr lang="en-US" sz="1800" dirty="0"/>
              <a:t>Heather Holladay, CHS Program Coordinator</a:t>
            </a:r>
          </a:p>
          <a:p>
            <a:pPr lvl="2"/>
            <a:r>
              <a:rPr lang="en-US" sz="1800" dirty="0">
                <a:hlinkClick r:id="rId3"/>
              </a:rPr>
              <a:t>Hholladay@auch.org</a:t>
            </a:r>
            <a:r>
              <a:rPr lang="en-US" sz="1800" dirty="0"/>
              <a:t> </a:t>
            </a:r>
          </a:p>
          <a:p>
            <a:pPr marL="914400" lvl="2" indent="0">
              <a:buNone/>
            </a:pPr>
            <a:endParaRPr lang="en-US" sz="1800" dirty="0"/>
          </a:p>
          <a:p>
            <a:pPr marL="514350" lvl="1" indent="0">
              <a:buNone/>
            </a:pPr>
            <a:r>
              <a:rPr lang="en-US" sz="1800" b="1" dirty="0"/>
              <a:t>CHW Technical Expertise</a:t>
            </a:r>
          </a:p>
          <a:p>
            <a:pPr lvl="1"/>
            <a:r>
              <a:rPr lang="en-US" sz="1800"/>
              <a:t>Ixchel </a:t>
            </a:r>
            <a:r>
              <a:rPr lang="en-US" sz="1800" dirty="0"/>
              <a:t>Rangel, CHW Manager</a:t>
            </a:r>
          </a:p>
          <a:p>
            <a:pPr lvl="2"/>
            <a:r>
              <a:rPr lang="en-US" sz="1800" dirty="0">
                <a:hlinkClick r:id="rId4"/>
              </a:rPr>
              <a:t>Lourdes@auch.org</a:t>
            </a:r>
            <a:r>
              <a:rPr lang="en-US" sz="1800" dirty="0"/>
              <a:t> </a:t>
            </a:r>
          </a:p>
          <a:p>
            <a:pPr lvl="1"/>
            <a:r>
              <a:rPr lang="en-US" sz="1800" dirty="0"/>
              <a:t>Laura Ceron, CHW Assistant Manager</a:t>
            </a:r>
          </a:p>
          <a:p>
            <a:pPr lvl="2"/>
            <a:r>
              <a:rPr lang="en-US" sz="1800" dirty="0">
                <a:hlinkClick r:id="rId5"/>
              </a:rPr>
              <a:t>Laura@auch.org</a:t>
            </a:r>
            <a:r>
              <a:rPr lang="en-US" sz="1800" dirty="0"/>
              <a:t> </a:t>
            </a:r>
          </a:p>
          <a:p>
            <a:pPr marL="457200" lvl="1" indent="0">
              <a:buNone/>
            </a:pPr>
            <a:endParaRPr lang="en-US" sz="1700" dirty="0"/>
          </a:p>
          <a:p>
            <a:pPr lvl="1"/>
            <a:endParaRPr lang="en-US" sz="1900" dirty="0"/>
          </a:p>
          <a:p>
            <a:endParaRPr lang="en-US" dirty="0"/>
          </a:p>
        </p:txBody>
      </p:sp>
      <p:pic>
        <p:nvPicPr>
          <p:cNvPr id="7" name="Picture 6"/>
          <p:cNvPicPr>
            <a:picLocks noChangeAspect="1"/>
          </p:cNvPicPr>
          <p:nvPr/>
        </p:nvPicPr>
        <p:blipFill>
          <a:blip r:embed="rId6"/>
          <a:stretch>
            <a:fillRect/>
          </a:stretch>
        </p:blipFill>
        <p:spPr>
          <a:xfrm>
            <a:off x="6175882" y="2160589"/>
            <a:ext cx="2968118" cy="2968118"/>
          </a:xfrm>
          <a:prstGeom prst="rect">
            <a:avLst/>
          </a:prstGeom>
        </p:spPr>
      </p:pic>
      <p:pic>
        <p:nvPicPr>
          <p:cNvPr id="3" name="Picture 2">
            <a:extLst>
              <a:ext uri="{FF2B5EF4-FFF2-40B4-BE49-F238E27FC236}">
                <a16:creationId xmlns:a16="http://schemas.microsoft.com/office/drawing/2014/main" id="{7DA15E89-4123-425E-8D13-A10AE7794EA5}"/>
              </a:ext>
            </a:extLst>
          </p:cNvPr>
          <p:cNvPicPr>
            <a:picLocks noChangeAspect="1"/>
          </p:cNvPicPr>
          <p:nvPr/>
        </p:nvPicPr>
        <p:blipFill>
          <a:blip r:embed="rId7"/>
          <a:stretch>
            <a:fillRect/>
          </a:stretch>
        </p:blipFill>
        <p:spPr>
          <a:xfrm>
            <a:off x="627611" y="184178"/>
            <a:ext cx="1981200" cy="981075"/>
          </a:xfrm>
          <a:prstGeom prst="rect">
            <a:avLst/>
          </a:prstGeom>
        </p:spPr>
      </p:pic>
    </p:spTree>
    <p:extLst>
      <p:ext uri="{BB962C8B-B14F-4D97-AF65-F5344CB8AC3E}">
        <p14:creationId xmlns:p14="http://schemas.microsoft.com/office/powerpoint/2010/main" val="3455099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528478" y="1377506"/>
            <a:ext cx="9831442" cy="4927600"/>
          </a:xfrm>
        </p:spPr>
        <p:txBody>
          <a:bodyPr>
            <a:normAutofit/>
          </a:bodyPr>
          <a:lstStyle/>
          <a:p>
            <a:endParaRPr lang="en-US" b="1" dirty="0">
              <a:solidFill>
                <a:schemeClr val="accent5"/>
              </a:solidFill>
            </a:endParaRPr>
          </a:p>
          <a:p>
            <a:r>
              <a:rPr lang="en-US" b="1" dirty="0">
                <a:solidFill>
                  <a:schemeClr val="accent5"/>
                </a:solidFill>
              </a:rPr>
              <a:t>Current</a:t>
            </a:r>
          </a:p>
          <a:p>
            <a:pPr lvl="1"/>
            <a:r>
              <a:rPr lang="en-US" sz="1800" dirty="0"/>
              <a:t>Community Health Connect</a:t>
            </a:r>
          </a:p>
          <a:p>
            <a:pPr lvl="1"/>
            <a:r>
              <a:rPr lang="en-US" sz="1800" dirty="0"/>
              <a:t>Odyssey House – Martindale Clinic</a:t>
            </a:r>
          </a:p>
          <a:p>
            <a:pPr lvl="1"/>
            <a:r>
              <a:rPr lang="en-US" sz="1800" dirty="0"/>
              <a:t>Association for Utah Community Health</a:t>
            </a:r>
          </a:p>
          <a:p>
            <a:pPr lvl="2"/>
            <a:r>
              <a:rPr lang="en-US" dirty="0"/>
              <a:t>Ogden, St. George, SLC</a:t>
            </a:r>
          </a:p>
          <a:p>
            <a:pPr lvl="3"/>
            <a:r>
              <a:rPr lang="en-US" dirty="0"/>
              <a:t>Multiple agencies refer to AUCH CHW teams</a:t>
            </a:r>
          </a:p>
          <a:p>
            <a:pPr lvl="1"/>
            <a:r>
              <a:rPr lang="en-US" sz="1800" dirty="0"/>
              <a:t>Utah Partners for Health</a:t>
            </a:r>
          </a:p>
          <a:p>
            <a:pPr lvl="1"/>
            <a:r>
              <a:rPr lang="en-US" sz="1800" dirty="0"/>
              <a:t>Fourth Street Clinic</a:t>
            </a:r>
          </a:p>
          <a:p>
            <a:pPr lvl="1"/>
            <a:r>
              <a:rPr lang="en-US" sz="1800" dirty="0"/>
              <a:t>Family Healthcare</a:t>
            </a:r>
            <a:endParaRPr lang="en-US" dirty="0"/>
          </a:p>
          <a:p>
            <a:pPr lvl="1"/>
            <a:endParaRPr lang="en-US" sz="1700" dirty="0"/>
          </a:p>
          <a:p>
            <a:pPr lvl="1"/>
            <a:endParaRPr lang="en-US" sz="1900" dirty="0"/>
          </a:p>
          <a:p>
            <a:endParaRPr lang="en-US" dirty="0"/>
          </a:p>
        </p:txBody>
      </p:sp>
      <p:pic>
        <p:nvPicPr>
          <p:cNvPr id="3" name="Picture 2"/>
          <p:cNvPicPr>
            <a:picLocks noChangeAspect="1"/>
          </p:cNvPicPr>
          <p:nvPr/>
        </p:nvPicPr>
        <p:blipFill>
          <a:blip r:embed="rId2"/>
          <a:stretch>
            <a:fillRect/>
          </a:stretch>
        </p:blipFill>
        <p:spPr>
          <a:xfrm>
            <a:off x="5893992" y="2041142"/>
            <a:ext cx="3153094" cy="3153094"/>
          </a:xfrm>
          <a:prstGeom prst="rect">
            <a:avLst/>
          </a:prstGeom>
        </p:spPr>
      </p:pic>
      <p:sp>
        <p:nvSpPr>
          <p:cNvPr id="7" name="Title 1"/>
          <p:cNvSpPr txBox="1">
            <a:spLocks/>
          </p:cNvSpPr>
          <p:nvPr/>
        </p:nvSpPr>
        <p:spPr>
          <a:xfrm>
            <a:off x="1368844" y="351482"/>
            <a:ext cx="7766936" cy="90359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400" b="1" dirty="0">
                <a:ln w="25400">
                  <a:solidFill>
                    <a:srgbClr val="92D050"/>
                  </a:solidFill>
                  <a:prstDash val="solid"/>
                </a:ln>
                <a:solidFill>
                  <a:srgbClr val="99CCFF"/>
                </a:solidFill>
                <a:effectLst>
                  <a:innerShdw blurRad="177800">
                    <a:schemeClr val="accent3">
                      <a:lumMod val="50000"/>
                    </a:schemeClr>
                  </a:innerShdw>
                </a:effectLst>
              </a:rPr>
              <a:t>Overview of UHC Host Sites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2761" y="4121675"/>
            <a:ext cx="3673019" cy="3114785"/>
          </a:xfrm>
          <a:prstGeom prst="rect">
            <a:avLst/>
          </a:prstGeom>
        </p:spPr>
      </p:pic>
      <p:pic>
        <p:nvPicPr>
          <p:cNvPr id="2" name="Picture 1">
            <a:extLst>
              <a:ext uri="{FF2B5EF4-FFF2-40B4-BE49-F238E27FC236}">
                <a16:creationId xmlns:a16="http://schemas.microsoft.com/office/drawing/2014/main" id="{035A8A9E-E61F-4AED-8CBF-74C4154E468F}"/>
              </a:ext>
            </a:extLst>
          </p:cNvPr>
          <p:cNvPicPr>
            <a:picLocks noChangeAspect="1"/>
          </p:cNvPicPr>
          <p:nvPr/>
        </p:nvPicPr>
        <p:blipFill>
          <a:blip r:embed="rId4"/>
          <a:stretch>
            <a:fillRect/>
          </a:stretch>
        </p:blipFill>
        <p:spPr>
          <a:xfrm>
            <a:off x="627611" y="5679067"/>
            <a:ext cx="1981200" cy="981075"/>
          </a:xfrm>
          <a:prstGeom prst="rect">
            <a:avLst/>
          </a:prstGeom>
        </p:spPr>
      </p:pic>
    </p:spTree>
    <p:extLst>
      <p:ext uri="{BB962C8B-B14F-4D97-AF65-F5344CB8AC3E}">
        <p14:creationId xmlns:p14="http://schemas.microsoft.com/office/powerpoint/2010/main" val="3281079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b="1" dirty="0"/>
            </a:br>
            <a:r>
              <a:rPr lang="en-US" b="1" dirty="0"/>
              <a:t>Host Site Function &amp; Responsibilities</a:t>
            </a:r>
          </a:p>
        </p:txBody>
      </p:sp>
      <p:sp>
        <p:nvSpPr>
          <p:cNvPr id="3" name="Content Placeholder 2"/>
          <p:cNvSpPr>
            <a:spLocks noGrp="1"/>
          </p:cNvSpPr>
          <p:nvPr>
            <p:ph idx="1"/>
          </p:nvPr>
        </p:nvSpPr>
        <p:spPr>
          <a:xfrm>
            <a:off x="677334" y="1877055"/>
            <a:ext cx="9415356" cy="4560251"/>
          </a:xfrm>
        </p:spPr>
        <p:txBody>
          <a:bodyPr>
            <a:noAutofit/>
          </a:bodyPr>
          <a:lstStyle/>
          <a:p>
            <a:r>
              <a:rPr lang="en-US" sz="1400" dirty="0"/>
              <a:t>Frame your service year experience</a:t>
            </a:r>
          </a:p>
          <a:p>
            <a:r>
              <a:rPr lang="en-US" sz="1400" dirty="0"/>
              <a:t>Responsibilities to UHC members include:</a:t>
            </a:r>
          </a:p>
          <a:p>
            <a:pPr lvl="1"/>
            <a:r>
              <a:rPr lang="en-US" sz="1400" dirty="0"/>
              <a:t>On-site Supervisor</a:t>
            </a:r>
          </a:p>
          <a:p>
            <a:pPr lvl="2"/>
            <a:r>
              <a:rPr lang="en-US" dirty="0"/>
              <a:t>Providing site-specific orientation</a:t>
            </a:r>
          </a:p>
          <a:p>
            <a:pPr lvl="2"/>
            <a:r>
              <a:rPr lang="en-US" dirty="0"/>
              <a:t>Overseeing day-to-day portfolio</a:t>
            </a:r>
          </a:p>
          <a:p>
            <a:pPr lvl="2"/>
            <a:r>
              <a:rPr lang="en-US" dirty="0"/>
              <a:t>Approving monthly timesheets</a:t>
            </a:r>
          </a:p>
          <a:p>
            <a:pPr lvl="2"/>
            <a:r>
              <a:rPr lang="en-US" dirty="0"/>
              <a:t>Completing member evaluations</a:t>
            </a:r>
          </a:p>
          <a:p>
            <a:pPr lvl="2"/>
            <a:r>
              <a:rPr lang="en-US" dirty="0"/>
              <a:t>Approving time off</a:t>
            </a:r>
          </a:p>
          <a:p>
            <a:pPr lvl="2"/>
            <a:r>
              <a:rPr lang="en-US" dirty="0"/>
              <a:t>Complying with and supporting program requirements</a:t>
            </a:r>
          </a:p>
          <a:p>
            <a:pPr lvl="2"/>
            <a:r>
              <a:rPr lang="en-US" dirty="0"/>
              <a:t>Supporting and challenging members to meet UHC program goals and requirements</a:t>
            </a:r>
          </a:p>
          <a:p>
            <a:pPr lvl="1"/>
            <a:r>
              <a:rPr lang="en-US" sz="1400" dirty="0"/>
              <a:t>Liability insurance while on-site</a:t>
            </a:r>
          </a:p>
          <a:p>
            <a:pPr lvl="1"/>
            <a:r>
              <a:rPr lang="en-US" sz="1400" dirty="0"/>
              <a:t>Office/workspace</a:t>
            </a:r>
          </a:p>
          <a:p>
            <a:pPr lvl="1"/>
            <a:r>
              <a:rPr lang="en-US" sz="1400" dirty="0"/>
              <a:t>Specialized training related to the position as needed</a:t>
            </a:r>
          </a:p>
          <a:p>
            <a:pPr lvl="1"/>
            <a:r>
              <a:rPr lang="en-US" sz="1400" dirty="0"/>
              <a:t>Reimbursement for position-specific expenses</a:t>
            </a:r>
          </a:p>
        </p:txBody>
      </p:sp>
      <p:pic>
        <p:nvPicPr>
          <p:cNvPr id="5" name="Picture 4"/>
          <p:cNvPicPr>
            <a:picLocks noChangeAspect="1"/>
          </p:cNvPicPr>
          <p:nvPr/>
        </p:nvPicPr>
        <p:blipFill>
          <a:blip r:embed="rId2"/>
          <a:stretch>
            <a:fillRect/>
          </a:stretch>
        </p:blipFill>
        <p:spPr>
          <a:xfrm>
            <a:off x="5176578" y="1877055"/>
            <a:ext cx="3934378" cy="2457450"/>
          </a:xfrm>
          <a:prstGeom prst="rect">
            <a:avLst/>
          </a:prstGeom>
        </p:spPr>
      </p:pic>
      <p:pic>
        <p:nvPicPr>
          <p:cNvPr id="6" name="Picture 5">
            <a:extLst>
              <a:ext uri="{FF2B5EF4-FFF2-40B4-BE49-F238E27FC236}">
                <a16:creationId xmlns:a16="http://schemas.microsoft.com/office/drawing/2014/main" id="{FB77AFE7-8A34-421B-936F-2E6037B4967A}"/>
              </a:ext>
            </a:extLst>
          </p:cNvPr>
          <p:cNvPicPr>
            <a:picLocks noChangeAspect="1"/>
          </p:cNvPicPr>
          <p:nvPr/>
        </p:nvPicPr>
        <p:blipFill>
          <a:blip r:embed="rId3"/>
          <a:stretch>
            <a:fillRect/>
          </a:stretch>
        </p:blipFill>
        <p:spPr>
          <a:xfrm>
            <a:off x="561109" y="195262"/>
            <a:ext cx="1981200" cy="981075"/>
          </a:xfrm>
          <a:prstGeom prst="rect">
            <a:avLst/>
          </a:prstGeom>
        </p:spPr>
      </p:pic>
    </p:spTree>
    <p:extLst>
      <p:ext uri="{BB962C8B-B14F-4D97-AF65-F5344CB8AC3E}">
        <p14:creationId xmlns:p14="http://schemas.microsoft.com/office/powerpoint/2010/main" val="409136873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
  <TotalTime>5092</TotalTime>
  <Words>3519</Words>
  <Application>Microsoft Office PowerPoint</Application>
  <PresentationFormat>Widescreen</PresentationFormat>
  <Paragraphs>427</Paragraphs>
  <Slides>43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Calibri</vt:lpstr>
      <vt:lpstr>Symbol</vt:lpstr>
      <vt:lpstr>Trebuchet MS</vt:lpstr>
      <vt:lpstr>Wingdings 3</vt:lpstr>
      <vt:lpstr>Facet</vt:lpstr>
      <vt:lpstr>PowerPoint Presentation</vt:lpstr>
      <vt:lpstr> Icebreakers &amp; Introductions</vt:lpstr>
      <vt:lpstr> Overview of National Service, AmeriCorps &amp; Federal/State Stakeholders</vt:lpstr>
      <vt:lpstr> Overview of UHC</vt:lpstr>
      <vt:lpstr>What are Community Health Workers?</vt:lpstr>
      <vt:lpstr>Social Determinants  of Health</vt:lpstr>
      <vt:lpstr> The UHC Management Team</vt:lpstr>
      <vt:lpstr>PowerPoint Presentation</vt:lpstr>
      <vt:lpstr> Host Site Function &amp; Responsibilities</vt:lpstr>
      <vt:lpstr> Program Performance Measures</vt:lpstr>
      <vt:lpstr> Overview of the Association for Utah Community Health and Utah’s Health Centers</vt:lpstr>
      <vt:lpstr>PowerPoint Presentation</vt:lpstr>
      <vt:lpstr> Member Service Agreement Review</vt:lpstr>
      <vt:lpstr> Summary of Member Benefits</vt:lpstr>
      <vt:lpstr> Living Stipend</vt:lpstr>
      <vt:lpstr>Eli Segal Education Award</vt:lpstr>
      <vt:lpstr> Health Insurance Premium Reimbursement</vt:lpstr>
      <vt:lpstr> Child Care</vt:lpstr>
      <vt:lpstr> Child Care</vt:lpstr>
      <vt:lpstr> Child Care</vt:lpstr>
      <vt:lpstr> Child Care</vt:lpstr>
      <vt:lpstr> Child Care</vt:lpstr>
      <vt:lpstr> Child Care</vt:lpstr>
      <vt:lpstr>Member Assistance Program</vt:lpstr>
      <vt:lpstr> Continuing Education</vt:lpstr>
      <vt:lpstr> CPR Training Requirement</vt:lpstr>
      <vt:lpstr> Member Expectations</vt:lpstr>
      <vt:lpstr> Member Expectations</vt:lpstr>
      <vt:lpstr> Member Expectations</vt:lpstr>
      <vt:lpstr> HR Overview</vt:lpstr>
      <vt:lpstr> AUCH Connect &amp; Document Review</vt:lpstr>
      <vt:lpstr> AUCH Connect &amp; Document Review</vt:lpstr>
      <vt:lpstr> Additional Policies, Procedures, and Resources</vt:lpstr>
      <vt:lpstr> Additional Policies, Procedures, and Resources</vt:lpstr>
      <vt:lpstr> Additional Policies, Procedures, and Resources</vt:lpstr>
      <vt:lpstr> Additional Policies, Procedures, and Resources</vt:lpstr>
      <vt:lpstr> Additional Policies, Procedures, and Resources</vt:lpstr>
      <vt:lpstr> Additional Policies, Procedures, and Resources</vt:lpstr>
      <vt:lpstr>PowerPoint Presentation</vt:lpstr>
      <vt:lpstr>Orientation Wrap Up</vt:lpstr>
      <vt:lpstr>Orientation Wrap Up</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Cynthia O'Connor</dc:creator>
  <cp:lastModifiedBy>Starr Stratford</cp:lastModifiedBy>
  <cp:revision>183</cp:revision>
  <dcterms:created xsi:type="dcterms:W3CDTF">2018-03-07T17:50:51Z</dcterms:created>
  <dcterms:modified xsi:type="dcterms:W3CDTF">2020-09-07T21:17:10Z</dcterms:modified>
</cp:coreProperties>
</file>