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DEE8"/>
    <a:srgbClr val="C8DE17"/>
    <a:srgbClr val="90C46B"/>
    <a:srgbClr val="297C5E"/>
    <a:srgbClr val="72C46B"/>
    <a:srgbClr val="5E9B65"/>
    <a:srgbClr val="31547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1" y="1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13041" y="4852988"/>
            <a:ext cx="2743200" cy="365125"/>
          </a:xfrm>
          <a:prstGeom prst="rect">
            <a:avLst/>
          </a:prstGeom>
        </p:spPr>
        <p:txBody>
          <a:bodyPr/>
          <a:lstStyle/>
          <a:p>
            <a:fld id="{5700E3F4-6A2A-4CF7-9AF2-BDAD0B73F4B1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EF00F-47B8-4F1C-B571-740E3A321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2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13041" y="4852988"/>
            <a:ext cx="2743200" cy="365125"/>
          </a:xfrm>
          <a:prstGeom prst="rect">
            <a:avLst/>
          </a:prstGeom>
        </p:spPr>
        <p:txBody>
          <a:bodyPr/>
          <a:lstStyle/>
          <a:p>
            <a:fld id="{5700E3F4-6A2A-4CF7-9AF2-BDAD0B73F4B1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EF00F-47B8-4F1C-B571-740E3A321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26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13041" y="4852988"/>
            <a:ext cx="2743200" cy="365125"/>
          </a:xfrm>
          <a:prstGeom prst="rect">
            <a:avLst/>
          </a:prstGeom>
        </p:spPr>
        <p:txBody>
          <a:bodyPr/>
          <a:lstStyle/>
          <a:p>
            <a:fld id="{5700E3F4-6A2A-4CF7-9AF2-BDAD0B73F4B1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EF00F-47B8-4F1C-B571-740E3A321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26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13041" y="4852988"/>
            <a:ext cx="2743200" cy="365125"/>
          </a:xfrm>
          <a:prstGeom prst="rect">
            <a:avLst/>
          </a:prstGeom>
        </p:spPr>
        <p:txBody>
          <a:bodyPr/>
          <a:lstStyle/>
          <a:p>
            <a:fld id="{5700E3F4-6A2A-4CF7-9AF2-BDAD0B73F4B1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EF00F-47B8-4F1C-B571-740E3A321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9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13041" y="4852988"/>
            <a:ext cx="2743200" cy="365125"/>
          </a:xfrm>
          <a:prstGeom prst="rect">
            <a:avLst/>
          </a:prstGeom>
        </p:spPr>
        <p:txBody>
          <a:bodyPr/>
          <a:lstStyle/>
          <a:p>
            <a:fld id="{5700E3F4-6A2A-4CF7-9AF2-BDAD0B73F4B1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EF00F-47B8-4F1C-B571-740E3A321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43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13041" y="4852988"/>
            <a:ext cx="2743200" cy="365125"/>
          </a:xfrm>
          <a:prstGeom prst="rect">
            <a:avLst/>
          </a:prstGeom>
        </p:spPr>
        <p:txBody>
          <a:bodyPr/>
          <a:lstStyle/>
          <a:p>
            <a:fld id="{5700E3F4-6A2A-4CF7-9AF2-BDAD0B73F4B1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EF00F-47B8-4F1C-B571-740E3A321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7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813041" y="4852988"/>
            <a:ext cx="2743200" cy="365125"/>
          </a:xfrm>
          <a:prstGeom prst="rect">
            <a:avLst/>
          </a:prstGeom>
        </p:spPr>
        <p:txBody>
          <a:bodyPr/>
          <a:lstStyle/>
          <a:p>
            <a:fld id="{5700E3F4-6A2A-4CF7-9AF2-BDAD0B73F4B1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EF00F-47B8-4F1C-B571-740E3A321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340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813041" y="4852988"/>
            <a:ext cx="2743200" cy="365125"/>
          </a:xfrm>
          <a:prstGeom prst="rect">
            <a:avLst/>
          </a:prstGeom>
        </p:spPr>
        <p:txBody>
          <a:bodyPr/>
          <a:lstStyle/>
          <a:p>
            <a:fld id="{5700E3F4-6A2A-4CF7-9AF2-BDAD0B73F4B1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EF00F-47B8-4F1C-B571-740E3A321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813041" y="4852988"/>
            <a:ext cx="2743200" cy="365125"/>
          </a:xfrm>
          <a:prstGeom prst="rect">
            <a:avLst/>
          </a:prstGeom>
        </p:spPr>
        <p:txBody>
          <a:bodyPr/>
          <a:lstStyle/>
          <a:p>
            <a:fld id="{5700E3F4-6A2A-4CF7-9AF2-BDAD0B73F4B1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EF00F-47B8-4F1C-B571-740E3A321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0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13041" y="4852988"/>
            <a:ext cx="2743200" cy="365125"/>
          </a:xfrm>
          <a:prstGeom prst="rect">
            <a:avLst/>
          </a:prstGeom>
        </p:spPr>
        <p:txBody>
          <a:bodyPr/>
          <a:lstStyle/>
          <a:p>
            <a:fld id="{5700E3F4-6A2A-4CF7-9AF2-BDAD0B73F4B1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EF00F-47B8-4F1C-B571-740E3A321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8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13041" y="4852988"/>
            <a:ext cx="2743200" cy="365125"/>
          </a:xfrm>
          <a:prstGeom prst="rect">
            <a:avLst/>
          </a:prstGeom>
        </p:spPr>
        <p:txBody>
          <a:bodyPr/>
          <a:lstStyle/>
          <a:p>
            <a:fld id="{5700E3F4-6A2A-4CF7-9AF2-BDAD0B73F4B1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EF00F-47B8-4F1C-B571-740E3A321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2901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09572"/>
            <a:ext cx="10515600" cy="3123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	Name</a:t>
            </a:r>
          </a:p>
          <a:p>
            <a:pPr lvl="0"/>
            <a:r>
              <a:rPr lang="en-US" dirty="0"/>
              <a:t>	Title</a:t>
            </a:r>
          </a:p>
          <a:p>
            <a:pPr lvl="0"/>
            <a:r>
              <a:rPr lang="en-US" dirty="0"/>
              <a:t>	Association for Utah Community Health</a:t>
            </a:r>
          </a:p>
          <a:p>
            <a:pPr lvl="0"/>
            <a:r>
              <a:rPr lang="en-US" dirty="0"/>
              <a:t>	Date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4" y="5887616"/>
            <a:ext cx="2671548" cy="64958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12192000" cy="270588"/>
          </a:xfrm>
          <a:prstGeom prst="rect">
            <a:avLst/>
          </a:prstGeom>
          <a:solidFill>
            <a:srgbClr val="5E9B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587412"/>
            <a:ext cx="12192000" cy="270588"/>
          </a:xfrm>
          <a:prstGeom prst="rect">
            <a:avLst/>
          </a:prstGeom>
          <a:solidFill>
            <a:srgbClr val="90C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267190"/>
            <a:ext cx="12192000" cy="45719"/>
          </a:xfrm>
          <a:prstGeom prst="rect">
            <a:avLst/>
          </a:prstGeom>
          <a:solidFill>
            <a:srgbClr val="C8DE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6541693"/>
            <a:ext cx="12192000" cy="45719"/>
          </a:xfrm>
          <a:prstGeom prst="rect">
            <a:avLst/>
          </a:prstGeom>
          <a:solidFill>
            <a:srgbClr val="C8DE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34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1547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31547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1547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31547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1547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1547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healthcenterweek.org/social-media-tool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ealthcenterweek.org/activities-event-ideas/" TargetMode="External"/><Relationship Id="rId2" Type="http://schemas.openxmlformats.org/officeDocument/2006/relationships/hyperlink" Target="https://healthcenterweek.org/event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healthcenterweek.org/submit-your-even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0074" y="974630"/>
            <a:ext cx="9771851" cy="950798"/>
          </a:xfrm>
        </p:spPr>
        <p:txBody>
          <a:bodyPr/>
          <a:lstStyle/>
          <a:p>
            <a:r>
              <a:rPr lang="en-US" dirty="0"/>
              <a:t>National Health Center Week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7835" y="1923498"/>
            <a:ext cx="9144000" cy="1655762"/>
          </a:xfrm>
        </p:spPr>
        <p:txBody>
          <a:bodyPr/>
          <a:lstStyle/>
          <a:p>
            <a:r>
              <a:rPr lang="en-US" dirty="0"/>
              <a:t>August 9-15, 2020</a:t>
            </a:r>
          </a:p>
        </p:txBody>
      </p:sp>
      <p:pic>
        <p:nvPicPr>
          <p:cNvPr id="5" name="Picture 4" descr="A picture containing outdoor, sign, plane, sitting&#10;&#10;Description automatically generated">
            <a:extLst>
              <a:ext uri="{FF2B5EF4-FFF2-40B4-BE49-F238E27FC236}">
                <a16:creationId xmlns:a16="http://schemas.microsoft.com/office/drawing/2014/main" id="{6A4D0829-9FDA-40B6-8CAF-A81CCE8F36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685" y="2398122"/>
            <a:ext cx="6482300" cy="3870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146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B9B1E-BA12-4A3B-B5A7-D1D89209F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Community Health Centers: Lighting the Way for Healthier Communities Today and in the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0FF50-99CC-407A-A150-84C52C483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6673"/>
            <a:ext cx="10515600" cy="3782291"/>
          </a:xfrm>
        </p:spPr>
        <p:txBody>
          <a:bodyPr>
            <a:normAutofit/>
          </a:bodyPr>
          <a:lstStyle/>
          <a:p>
            <a:r>
              <a:rPr lang="en-US" dirty="0"/>
              <a:t>NHCW Goals: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Celebrate Community Health Centers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Increase awareness and community buy-in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Advocate for funding, both mandatory and emergency funding </a:t>
            </a:r>
          </a:p>
          <a:p>
            <a:endParaRPr lang="en-US" dirty="0"/>
          </a:p>
          <a:p>
            <a:r>
              <a:rPr lang="en-US" dirty="0"/>
              <a:t>Social media hashtags: #NHCW20 #</a:t>
            </a:r>
            <a:r>
              <a:rPr lang="en-US" dirty="0" err="1"/>
              <a:t>ValueCHCs</a:t>
            </a:r>
            <a:r>
              <a:rPr lang="en-US" dirty="0"/>
              <a:t>  </a:t>
            </a:r>
          </a:p>
          <a:p>
            <a:r>
              <a:rPr lang="en-US" dirty="0"/>
              <a:t>Social media toolkit: </a:t>
            </a:r>
            <a:r>
              <a:rPr lang="en-US" dirty="0">
                <a:hlinkClick r:id="rId2"/>
              </a:rPr>
              <a:t>https://healthcenterweek.org/social-media-tools/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693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4AAE-E35A-4659-87B9-A4E9963FC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0952"/>
            <a:ext cx="10515600" cy="1325563"/>
          </a:xfrm>
        </p:spPr>
        <p:txBody>
          <a:bodyPr/>
          <a:lstStyle/>
          <a:p>
            <a:r>
              <a:rPr lang="en-US" dirty="0"/>
              <a:t>Focus Days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45F32-94EB-4AB3-BAAA-800351349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2600"/>
            <a:ext cx="10515600" cy="423256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Sunday, August 9</a:t>
            </a:r>
            <a:r>
              <a:rPr lang="en-US" b="1" baseline="30000" dirty="0"/>
              <a:t>th</a:t>
            </a:r>
            <a:r>
              <a:rPr lang="en-US" b="1" dirty="0"/>
              <a:t>: </a:t>
            </a:r>
            <a:r>
              <a:rPr lang="en-US" dirty="0"/>
              <a:t>Public Health in Housing Day </a:t>
            </a:r>
          </a:p>
          <a:p>
            <a:pPr>
              <a:lnSpc>
                <a:spcPct val="150000"/>
              </a:lnSpc>
            </a:pPr>
            <a:r>
              <a:rPr lang="en-US" b="1" dirty="0"/>
              <a:t>Monday, August 10</a:t>
            </a:r>
            <a:r>
              <a:rPr lang="en-US" b="1" baseline="30000" dirty="0"/>
              <a:t>th</a:t>
            </a:r>
            <a:r>
              <a:rPr lang="en-US" b="1" dirty="0"/>
              <a:t>: </a:t>
            </a:r>
            <a:r>
              <a:rPr lang="en-US" dirty="0"/>
              <a:t>Healthcare for the Homeless Day </a:t>
            </a:r>
          </a:p>
          <a:p>
            <a:pPr>
              <a:lnSpc>
                <a:spcPct val="150000"/>
              </a:lnSpc>
            </a:pPr>
            <a:r>
              <a:rPr lang="en-US" b="1" dirty="0"/>
              <a:t>Tuesday, August 11</a:t>
            </a:r>
            <a:r>
              <a:rPr lang="en-US" b="1" baseline="30000" dirty="0"/>
              <a:t>th</a:t>
            </a:r>
            <a:r>
              <a:rPr lang="en-US" b="1" dirty="0"/>
              <a:t>: </a:t>
            </a:r>
            <a:r>
              <a:rPr lang="en-US" dirty="0"/>
              <a:t>Agricultural Worker Health Day </a:t>
            </a:r>
          </a:p>
          <a:p>
            <a:pPr>
              <a:lnSpc>
                <a:spcPct val="150000"/>
              </a:lnSpc>
            </a:pPr>
            <a:r>
              <a:rPr lang="en-US" b="1" dirty="0"/>
              <a:t>Wednesday, August 12</a:t>
            </a:r>
            <a:r>
              <a:rPr lang="en-US" b="1" baseline="30000" dirty="0"/>
              <a:t>th</a:t>
            </a:r>
            <a:r>
              <a:rPr lang="en-US" b="1" dirty="0"/>
              <a:t>: </a:t>
            </a:r>
            <a:r>
              <a:rPr lang="en-US" dirty="0"/>
              <a:t>Patient Appreciation Day </a:t>
            </a:r>
          </a:p>
          <a:p>
            <a:pPr>
              <a:lnSpc>
                <a:spcPct val="150000"/>
              </a:lnSpc>
            </a:pPr>
            <a:r>
              <a:rPr lang="en-US" b="1" dirty="0"/>
              <a:t>Thursday, August 13</a:t>
            </a:r>
            <a:r>
              <a:rPr lang="en-US" b="1" baseline="30000" dirty="0"/>
              <a:t>th</a:t>
            </a:r>
            <a:r>
              <a:rPr lang="en-US" b="1" dirty="0"/>
              <a:t>: </a:t>
            </a:r>
            <a:r>
              <a:rPr lang="en-US" dirty="0"/>
              <a:t>Stakeholder Appreciation Day </a:t>
            </a:r>
          </a:p>
          <a:p>
            <a:pPr>
              <a:lnSpc>
                <a:spcPct val="150000"/>
              </a:lnSpc>
            </a:pPr>
            <a:r>
              <a:rPr lang="en-US" b="1" dirty="0"/>
              <a:t>Friday, August 14</a:t>
            </a:r>
            <a:r>
              <a:rPr lang="en-US" b="1" baseline="30000" dirty="0"/>
              <a:t>th</a:t>
            </a:r>
            <a:r>
              <a:rPr lang="en-US" b="1" dirty="0"/>
              <a:t>: </a:t>
            </a:r>
            <a:r>
              <a:rPr lang="en-US" dirty="0"/>
              <a:t>Health Center Staff Appreciation Day </a:t>
            </a:r>
          </a:p>
          <a:p>
            <a:pPr>
              <a:lnSpc>
                <a:spcPct val="150000"/>
              </a:lnSpc>
            </a:pPr>
            <a:r>
              <a:rPr lang="en-US" b="1" dirty="0"/>
              <a:t>Saturday, August 15</a:t>
            </a:r>
            <a:r>
              <a:rPr lang="en-US" b="1" baseline="30000" dirty="0"/>
              <a:t>th</a:t>
            </a:r>
            <a:r>
              <a:rPr lang="en-US" b="1" dirty="0"/>
              <a:t>: </a:t>
            </a:r>
            <a:r>
              <a:rPr lang="en-US" dirty="0"/>
              <a:t>Children’s Health Day</a:t>
            </a:r>
          </a:p>
        </p:txBody>
      </p:sp>
    </p:spTree>
    <p:extLst>
      <p:ext uri="{BB962C8B-B14F-4D97-AF65-F5344CB8AC3E}">
        <p14:creationId xmlns:p14="http://schemas.microsoft.com/office/powerpoint/2010/main" val="2105325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E867D-E48C-425A-983B-AE25B98D9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Events and Activities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902AE-28E1-457B-B261-B97F7E0E6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8079"/>
            <a:ext cx="10515600" cy="393137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Socially distant 5k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Drive-thru back-to-school immunization drive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Virtual tours for lawmakers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Census outreach and voter registration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Memorials </a:t>
            </a:r>
          </a:p>
          <a:p>
            <a:endParaRPr lang="en-US" dirty="0"/>
          </a:p>
          <a:p>
            <a:r>
              <a:rPr lang="en-US" dirty="0"/>
              <a:t>All events: </a:t>
            </a:r>
            <a:r>
              <a:rPr lang="en-US" dirty="0">
                <a:hlinkClick r:id="rId2"/>
              </a:rPr>
              <a:t>https://healthcenterweek.org/events/</a:t>
            </a:r>
            <a:r>
              <a:rPr lang="en-US" dirty="0"/>
              <a:t> </a:t>
            </a:r>
          </a:p>
          <a:p>
            <a:r>
              <a:rPr lang="en-US" dirty="0"/>
              <a:t>Event ideas: </a:t>
            </a:r>
            <a:r>
              <a:rPr lang="en-US" dirty="0">
                <a:hlinkClick r:id="rId3"/>
              </a:rPr>
              <a:t>https://healthcenterweek.org/activities-event-ideas/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187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BDBF2-7518-489E-9C06-7A3CC2DDF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Sponsorships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F5402-B40A-4F95-9DF1-D98821485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8570"/>
            <a:ext cx="10515600" cy="413396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Reach out to past partners for sponsorship opportunities </a:t>
            </a:r>
          </a:p>
          <a:p>
            <a:pPr marL="1143000" lvl="1" indent="-457200"/>
            <a:r>
              <a:rPr lang="en-US" dirty="0"/>
              <a:t>In-kind</a:t>
            </a:r>
          </a:p>
          <a:p>
            <a:pPr marL="1143000" lvl="1" indent="-457200"/>
            <a:r>
              <a:rPr lang="en-US" dirty="0"/>
              <a:t>Cash</a:t>
            </a:r>
          </a:p>
          <a:p>
            <a:pPr marL="1143000" lvl="1" indent="-457200"/>
            <a:r>
              <a:rPr lang="en-US" dirty="0"/>
              <a:t>Participation </a:t>
            </a:r>
          </a:p>
          <a:p>
            <a:pPr marL="1143000" lvl="1" indent="-457200"/>
            <a:r>
              <a:rPr lang="en-US" dirty="0"/>
              <a:t>Volunteers (with caution)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NACHC $500 Sponsorship Criteria: </a:t>
            </a:r>
          </a:p>
          <a:p>
            <a:pPr marL="1143000" lvl="1" indent="-457200"/>
            <a:r>
              <a:rPr lang="en-US" dirty="0"/>
              <a:t>Planning a community-wide event (in-person or virtual)  </a:t>
            </a:r>
          </a:p>
          <a:p>
            <a:pPr marL="1143000" lvl="1" indent="-457200"/>
            <a:r>
              <a:rPr lang="en-US" dirty="0"/>
              <a:t>Using social media to promote the value of CHCs using #</a:t>
            </a:r>
            <a:r>
              <a:rPr lang="en-US" dirty="0" err="1"/>
              <a:t>ValueCHCs</a:t>
            </a:r>
            <a:r>
              <a:rPr lang="en-US" dirty="0"/>
              <a:t>  </a:t>
            </a:r>
          </a:p>
          <a:p>
            <a:pPr marL="1143000" lvl="1" indent="-457200"/>
            <a:r>
              <a:rPr lang="en-US" dirty="0"/>
              <a:t>Inviting lawmakers to visit (virtual or in-person) health centers  </a:t>
            </a:r>
          </a:p>
          <a:p>
            <a:pPr marL="1143000" lvl="1" indent="-457200"/>
            <a:r>
              <a:rPr lang="en-US" dirty="0"/>
              <a:t>Deadline to submit is July 1, </a:t>
            </a:r>
          </a:p>
          <a:p>
            <a:pPr marL="1600200" lvl="2" indent="-457200"/>
            <a:r>
              <a:rPr lang="en-US" dirty="0">
                <a:hlinkClick r:id="rId2"/>
              </a:rPr>
              <a:t>https://healthcenterweek.org/submit-your-event/</a:t>
            </a:r>
            <a:endParaRPr lang="en-US" dirty="0"/>
          </a:p>
          <a:p>
            <a:pPr marL="1143000" lvl="1" indent="-457200"/>
            <a:endParaRPr lang="en-US" dirty="0"/>
          </a:p>
          <a:p>
            <a:pPr marL="1143000" lvl="1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23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222</TotalTime>
  <Words>242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National Health Center Week</vt:lpstr>
      <vt:lpstr>Community Health Centers: Lighting the Way for Healthier Communities Today and in the Future</vt:lpstr>
      <vt:lpstr>Focus Days</vt:lpstr>
      <vt:lpstr>Virtual Events and Activities </vt:lpstr>
      <vt:lpstr>Sponsorships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Marans</dc:creator>
  <cp:lastModifiedBy>Rachel Craig</cp:lastModifiedBy>
  <cp:revision>11</cp:revision>
  <dcterms:created xsi:type="dcterms:W3CDTF">2014-01-31T22:40:43Z</dcterms:created>
  <dcterms:modified xsi:type="dcterms:W3CDTF">2020-06-24T22:03:37Z</dcterms:modified>
</cp:coreProperties>
</file>