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Poppins Light" panose="020B0604020202020204" charset="0"/>
      <p:regular r:id="rId34"/>
      <p:bold r:id="rId35"/>
      <p:italic r:id="rId36"/>
      <p:boldItalic r:id="rId37"/>
    </p:embeddedFont>
    <p:embeddedFont>
      <p:font typeface="Quattrocento Sans" panose="020B0604020202020204" charset="0"/>
      <p:regular r:id="rId38"/>
      <p:bold r:id="rId39"/>
      <p:italic r:id="rId40"/>
      <p:bold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6EStJNlTVydVACiPIANnZI66K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96edbff88a_0_2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96edbff88a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6edbff88a_0_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96edbff88a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96edbff88a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96edbff88a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6edbff88a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96edbff88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99f738875c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99f738875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6edbff88a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96edbff88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96edbff88a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96edbff88a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96edbff88a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96edbff88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96edbff88a_0_3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96edbff88a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96edbff88a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96edbff88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85b4b64e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985b4b64e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99f738875c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99f738875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985b4b64e5_1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985b4b64e5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96edbff88a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96edbff88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6edbff88a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96edbff88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52b316e4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952b316e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85b4b64e5_1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985b4b64e5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985b4b64e5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985b4b64e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6edbff88a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96edbff8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96edbff88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50">
              <a:solidFill>
                <a:srgbClr val="4A4A4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g96edbff88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Small Image">
  <p:cSld name="Title Slide with Small Imag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>
            <a:spLocks noGrp="1"/>
          </p:cNvSpPr>
          <p:nvPr>
            <p:ph type="pic" idx="2"/>
          </p:nvPr>
        </p:nvSpPr>
        <p:spPr>
          <a:xfrm>
            <a:off x="9980476" y="0"/>
            <a:ext cx="22115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ctrTitle"/>
          </p:nvPr>
        </p:nvSpPr>
        <p:spPr>
          <a:xfrm>
            <a:off x="286990" y="4346296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9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9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" name="Google Shape;26;p9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431801" y="1008000"/>
            <a:ext cx="91981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919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2916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3"/>
          </p:nvPr>
        </p:nvSpPr>
        <p:spPr>
          <a:xfrm>
            <a:off x="3572900" y="1511476"/>
            <a:ext cx="2916000" cy="467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4"/>
          </p:nvPr>
        </p:nvSpPr>
        <p:spPr>
          <a:xfrm>
            <a:off x="6713800" y="1511475"/>
            <a:ext cx="2916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">
  <p:cSld name="5 Colum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919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3"/>
          </p:nvPr>
        </p:nvSpPr>
        <p:spPr>
          <a:xfrm>
            <a:off x="2290450" y="1512000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4"/>
          </p:nvPr>
        </p:nvSpPr>
        <p:spPr>
          <a:xfrm>
            <a:off x="4148900" y="1512000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5"/>
          </p:nvPr>
        </p:nvSpPr>
        <p:spPr>
          <a:xfrm>
            <a:off x="6007350" y="1507535"/>
            <a:ext cx="1764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6"/>
          </p:nvPr>
        </p:nvSpPr>
        <p:spPr>
          <a:xfrm>
            <a:off x="7865800" y="1507535"/>
            <a:ext cx="1764000" cy="46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6532775" y="993303"/>
            <a:ext cx="5053936" cy="2513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432000" y="1046375"/>
            <a:ext cx="9198000" cy="513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432000" y="1046376"/>
            <a:ext cx="4435831" cy="513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2"/>
          </p:nvPr>
        </p:nvSpPr>
        <p:spPr>
          <a:xfrm>
            <a:off x="5194169" y="1046376"/>
            <a:ext cx="4435831" cy="513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2"/>
          </p:nvPr>
        </p:nvSpPr>
        <p:spPr>
          <a:xfrm>
            <a:off x="5195160" y="1068420"/>
            <a:ext cx="4434840" cy="8239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3"/>
          </p:nvPr>
        </p:nvSpPr>
        <p:spPr>
          <a:xfrm>
            <a:off x="432001" y="2096752"/>
            <a:ext cx="4434840" cy="409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4"/>
          </p:nvPr>
        </p:nvSpPr>
        <p:spPr>
          <a:xfrm>
            <a:off x="5195160" y="2096752"/>
            <a:ext cx="4434840" cy="409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432001" y="2057400"/>
            <a:ext cx="3159612" cy="412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2"/>
          </p:nvPr>
        </p:nvSpPr>
        <p:spPr>
          <a:xfrm>
            <a:off x="3770722" y="457201"/>
            <a:ext cx="6023727" cy="5726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432001" y="2057400"/>
            <a:ext cx="3159612" cy="412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26"/>
          <p:cNvSpPr>
            <a:spLocks noGrp="1"/>
          </p:cNvSpPr>
          <p:nvPr>
            <p:ph type="pic" idx="2"/>
          </p:nvPr>
        </p:nvSpPr>
        <p:spPr>
          <a:xfrm>
            <a:off x="3788021" y="457201"/>
            <a:ext cx="5949868" cy="5726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hoto 1">
  <p:cSld name="Content Photo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>
            <a:spLocks noGrp="1"/>
          </p:cNvSpPr>
          <p:nvPr>
            <p:ph type="pic" idx="2"/>
          </p:nvPr>
        </p:nvSpPr>
        <p:spPr>
          <a:xfrm>
            <a:off x="9980476" y="0"/>
            <a:ext cx="2211524" cy="61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4445086" y="1807950"/>
            <a:ext cx="5184913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1"/>
          </p:nvPr>
        </p:nvSpPr>
        <p:spPr>
          <a:xfrm>
            <a:off x="4444886" y="2383950"/>
            <a:ext cx="51849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3"/>
          </p:nvPr>
        </p:nvSpPr>
        <p:spPr>
          <a:xfrm>
            <a:off x="4445000" y="2908300"/>
            <a:ext cx="5184800" cy="328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252000" rIns="25200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431801" y="1008000"/>
            <a:ext cx="91981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hoto 2">
  <p:cSld name="Content Photo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3823393" y="1343906"/>
            <a:ext cx="3736800" cy="39336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43" name="Google Shape;43;p12"/>
          <p:cNvSpPr>
            <a:spLocks noGrp="1"/>
          </p:cNvSpPr>
          <p:nvPr>
            <p:ph type="pic" idx="2"/>
          </p:nvPr>
        </p:nvSpPr>
        <p:spPr>
          <a:xfrm>
            <a:off x="7560193" y="1344803"/>
            <a:ext cx="3737526" cy="3933645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3"/>
          </p:nvPr>
        </p:nvSpPr>
        <p:spPr>
          <a:xfrm>
            <a:off x="431800" y="1008000"/>
            <a:ext cx="6895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with Subtitle">
  <p:cSld name="Comparison with Sub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9198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2"/>
          </p:nvPr>
        </p:nvSpPr>
        <p:spPr>
          <a:xfrm>
            <a:off x="432000" y="1432296"/>
            <a:ext cx="4500000" cy="5270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360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3"/>
          </p:nvPr>
        </p:nvSpPr>
        <p:spPr>
          <a:xfrm>
            <a:off x="432000" y="2023668"/>
            <a:ext cx="4500000" cy="416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4"/>
          </p:nvPr>
        </p:nvSpPr>
        <p:spPr>
          <a:xfrm>
            <a:off x="5129800" y="1433105"/>
            <a:ext cx="4500000" cy="52528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3600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5"/>
          </p:nvPr>
        </p:nvSpPr>
        <p:spPr>
          <a:xfrm>
            <a:off x="5129800" y="2020359"/>
            <a:ext cx="4500000" cy="417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6299200" y="432000"/>
            <a:ext cx="5472113" cy="575925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875314" y="5096632"/>
            <a:ext cx="2028686" cy="10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2174360" y="2112793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5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2174361" y="4035727"/>
            <a:ext cx="3329850" cy="38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6062268" y="4150118"/>
            <a:ext cx="2910342" cy="23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3"/>
          </p:nvPr>
        </p:nvSpPr>
        <p:spPr>
          <a:xfrm>
            <a:off x="6062268" y="4540691"/>
            <a:ext cx="2910342" cy="23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4"/>
          </p:nvPr>
        </p:nvSpPr>
        <p:spPr>
          <a:xfrm>
            <a:off x="6062268" y="4931263"/>
            <a:ext cx="2910342" cy="238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286990" y="4346296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Google Shape;76;p16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Large Image">
  <p:cSld name="Title Slide with Large Image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>
            <a:spLocks noGrp="1"/>
          </p:cNvSpPr>
          <p:nvPr>
            <p:ph type="pic" idx="2"/>
          </p:nvPr>
        </p:nvSpPr>
        <p:spPr>
          <a:xfrm>
            <a:off x="69273" y="63691"/>
            <a:ext cx="9911201" cy="6727346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286990" y="4346296"/>
            <a:ext cx="6798250" cy="167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7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/>
          <p:nvPr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;p8"/>
          <p:cNvSpPr/>
          <p:nvPr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ftr" idx="11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6" name="Google Shape;16;p8"/>
          <p:cNvSpPr txBox="1"/>
          <p:nvPr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spAutoFit/>
          </a:bodyPr>
          <a:lstStyle/>
          <a:p>
            <a:pPr marL="0" marR="0" lvl="0" indent="0" algn="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cap="non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rPr>
              <a:t>WOODGROVE</a:t>
            </a:r>
            <a:r>
              <a:rPr lang="en-ZA" sz="1600" b="1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ZA" sz="1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BANK</a:t>
            </a:r>
            <a:endParaRPr/>
          </a:p>
        </p:txBody>
      </p:sp>
      <p:sp>
        <p:nvSpPr>
          <p:cNvPr id="17" name="Google Shape;17;p8"/>
          <p:cNvSpPr/>
          <p:nvPr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18;p8"/>
          <p:cNvSpPr/>
          <p:nvPr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8"/>
          <p:cNvSpPr/>
          <p:nvPr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 txBox="1">
            <a:spLocks noGrp="1"/>
          </p:cNvSpPr>
          <p:nvPr>
            <p:ph type="ctrTitle"/>
          </p:nvPr>
        </p:nvSpPr>
        <p:spPr>
          <a:xfrm>
            <a:off x="287000" y="1943998"/>
            <a:ext cx="6798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ZA"/>
              <a:t>UServeUtah, National Service, &amp; AmeriCorps</a:t>
            </a:r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ZA"/>
              <a:t> </a:t>
            </a:r>
            <a:endParaRPr/>
          </a:p>
        </p:txBody>
      </p:sp>
      <p:pic>
        <p:nvPicPr>
          <p:cNvPr id="160" name="Google Shape;16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9252" r="39251"/>
          <a:stretch/>
        </p:blipFill>
        <p:spPr>
          <a:xfrm>
            <a:off x="9980476" y="0"/>
            <a:ext cx="2211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6edbff88a_0_223"/>
          <p:cNvSpPr txBox="1">
            <a:spLocks noGrp="1"/>
          </p:cNvSpPr>
          <p:nvPr>
            <p:ph type="title"/>
          </p:nvPr>
        </p:nvSpPr>
        <p:spPr>
          <a:xfrm>
            <a:off x="432000" y="432725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HISTORY OF NATIONAL SERVICE CONT’D</a:t>
            </a:r>
            <a:endParaRPr/>
          </a:p>
        </p:txBody>
      </p:sp>
      <p:sp>
        <p:nvSpPr>
          <p:cNvPr id="293" name="Google Shape;293;g96edbff88a_0_22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10</a:t>
            </a:fld>
            <a:endParaRPr/>
          </a:p>
        </p:txBody>
      </p:sp>
      <p:pic>
        <p:nvPicPr>
          <p:cNvPr id="294" name="Google Shape;294;g96edbff88a_0_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g96edbff88a_0_223"/>
          <p:cNvCxnSpPr/>
          <p:nvPr/>
        </p:nvCxnSpPr>
        <p:spPr>
          <a:xfrm>
            <a:off x="624000" y="3364200"/>
            <a:ext cx="11232000" cy="1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6" name="Google Shape;296;g96edbff88a_0_223"/>
          <p:cNvSpPr txBox="1"/>
          <p:nvPr/>
        </p:nvSpPr>
        <p:spPr>
          <a:xfrm>
            <a:off x="432000" y="3819100"/>
            <a:ext cx="3052800" cy="131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September 1993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President Bill Clinton signs the National and Community Service Trust Act of 1993, creating AmeriCorps and the Corporation for National and Community Service (CNCS).</a:t>
            </a:r>
            <a:endParaRPr sz="120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g96edbff88a_0_223"/>
          <p:cNvSpPr txBox="1"/>
          <p:nvPr/>
        </p:nvSpPr>
        <p:spPr>
          <a:xfrm>
            <a:off x="1594625" y="1850375"/>
            <a:ext cx="2667000" cy="111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September 1994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first class of AmeriCorps members (20,000 strong) begins serving in more than 1,000 communities.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g96edbff88a_0_223"/>
          <p:cNvSpPr txBox="1"/>
          <p:nvPr/>
        </p:nvSpPr>
        <p:spPr>
          <a:xfrm>
            <a:off x="4762500" y="1892437"/>
            <a:ext cx="2667000" cy="9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1990s-2000s 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Major growth for AmeriCorps programs in terms of membership, impact, and national recognition.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g96edbff88a_0_223"/>
          <p:cNvSpPr txBox="1"/>
          <p:nvPr/>
        </p:nvSpPr>
        <p:spPr>
          <a:xfrm>
            <a:off x="3939400" y="3903250"/>
            <a:ext cx="2522700" cy="9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1997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AmeriCorps expands by introducing the Education Awards Program.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g96edbff88a_0_223"/>
          <p:cNvSpPr txBox="1"/>
          <p:nvPr/>
        </p:nvSpPr>
        <p:spPr>
          <a:xfrm>
            <a:off x="7025500" y="3903250"/>
            <a:ext cx="3052800" cy="131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2003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President Bush creates the President’s Council on Service and Civic Participation. The Council creates the President’s Volunteer Service Award program.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g96edbff88a_0_223"/>
          <p:cNvSpPr txBox="1"/>
          <p:nvPr/>
        </p:nvSpPr>
        <p:spPr>
          <a:xfrm>
            <a:off x="7930375" y="1892438"/>
            <a:ext cx="2667000" cy="9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2009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President Obama signed the Edward M. Kennedy Serve America Act that was passed with bipartisan support. </a:t>
            </a:r>
            <a:endParaRPr sz="120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6edbff88a_0_389"/>
          <p:cNvSpPr txBox="1">
            <a:spLocks noGrp="1"/>
          </p:cNvSpPr>
          <p:nvPr>
            <p:ph type="title"/>
          </p:nvPr>
        </p:nvSpPr>
        <p:spPr>
          <a:xfrm>
            <a:off x="309725" y="370500"/>
            <a:ext cx="80400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NATIONAL SERVICE </a:t>
            </a:r>
            <a:endParaRPr/>
          </a:p>
        </p:txBody>
      </p:sp>
      <p:sp>
        <p:nvSpPr>
          <p:cNvPr id="307" name="Google Shape;307;g96edbff88a_0_389"/>
          <p:cNvSpPr txBox="1">
            <a:spLocks noGrp="1"/>
          </p:cNvSpPr>
          <p:nvPr>
            <p:ph type="sldNum" idx="12"/>
          </p:nvPr>
        </p:nvSpPr>
        <p:spPr>
          <a:xfrm>
            <a:off x="115237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11</a:t>
            </a:fld>
            <a:endParaRPr/>
          </a:p>
        </p:txBody>
      </p:sp>
      <p:pic>
        <p:nvPicPr>
          <p:cNvPr id="308" name="Google Shape;308;g96edbff88a_0_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96edbff88a_0_389"/>
          <p:cNvSpPr/>
          <p:nvPr/>
        </p:nvSpPr>
        <p:spPr>
          <a:xfrm>
            <a:off x="10634" y="1457775"/>
            <a:ext cx="2808300" cy="1816500"/>
          </a:xfrm>
          <a:prstGeom prst="roundRect">
            <a:avLst>
              <a:gd name="adj" fmla="val 3939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10" name="Google Shape;310;g96edbff88a_0_389"/>
          <p:cNvSpPr/>
          <p:nvPr/>
        </p:nvSpPr>
        <p:spPr>
          <a:xfrm>
            <a:off x="3135896" y="1457783"/>
            <a:ext cx="2808300" cy="1816500"/>
          </a:xfrm>
          <a:prstGeom prst="roundRect">
            <a:avLst>
              <a:gd name="adj" fmla="val 3939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11" name="Google Shape;311;g96edbff88a_0_389"/>
          <p:cNvSpPr/>
          <p:nvPr/>
        </p:nvSpPr>
        <p:spPr>
          <a:xfrm>
            <a:off x="6259048" y="1457783"/>
            <a:ext cx="2808300" cy="1816500"/>
          </a:xfrm>
          <a:prstGeom prst="roundRect">
            <a:avLst>
              <a:gd name="adj" fmla="val 3939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12" name="Google Shape;312;g96edbff88a_0_389"/>
          <p:cNvSpPr txBox="1"/>
          <p:nvPr/>
        </p:nvSpPr>
        <p:spPr>
          <a:xfrm>
            <a:off x="6257013" y="3756275"/>
            <a:ext cx="2810400" cy="2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Direct service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Assigned to a campus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1,200 members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Up to 1,600 FEMA Corps Members</a:t>
            </a:r>
            <a:endParaRPr sz="16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Arial"/>
              <a:buNone/>
            </a:pPr>
            <a:endParaRPr sz="1600" b="0" i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13" name="Google Shape;313;g96edbff88a_0_389"/>
          <p:cNvSpPr txBox="1"/>
          <p:nvPr/>
        </p:nvSpPr>
        <p:spPr>
          <a:xfrm>
            <a:off x="3135963" y="3821750"/>
            <a:ext cx="2810400" cy="2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Behind the scenes experience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Anti-poverty focused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Serve within a nonprofit organization or city government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8,000 members annually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Over 220,000 alumni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rgbClr val="44546A"/>
              </a:buClr>
              <a:buSzPts val="1400"/>
              <a:buFont typeface="Arial"/>
              <a:buNone/>
            </a:pPr>
            <a:endParaRPr sz="1400" b="0" i="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14" name="Google Shape;314;g96edbff88a_0_389"/>
          <p:cNvSpPr txBox="1"/>
          <p:nvPr/>
        </p:nvSpPr>
        <p:spPr>
          <a:xfrm>
            <a:off x="20788" y="3806875"/>
            <a:ext cx="2793300" cy="2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Hands-on experience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Serve within a nonprofit organization or city government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 i="0">
                <a:latin typeface="Roboto"/>
                <a:ea typeface="Roboto"/>
                <a:cs typeface="Roboto"/>
                <a:sym typeface="Roboto"/>
              </a:rPr>
              <a:t>Over </a:t>
            </a: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75</a:t>
            </a:r>
            <a:r>
              <a:rPr lang="en-ZA" sz="1600" i="0">
                <a:latin typeface="Roboto"/>
                <a:ea typeface="Roboto"/>
                <a:cs typeface="Roboto"/>
                <a:sym typeface="Roboto"/>
              </a:rPr>
              <a:t>,000 members</a:t>
            </a:r>
            <a:endParaRPr sz="1600" i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g96edbff88a_0_389"/>
          <p:cNvSpPr/>
          <p:nvPr/>
        </p:nvSpPr>
        <p:spPr>
          <a:xfrm>
            <a:off x="6259038" y="3055525"/>
            <a:ext cx="2793300" cy="75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96edbff88a_0_389"/>
          <p:cNvSpPr txBox="1"/>
          <p:nvPr/>
        </p:nvSpPr>
        <p:spPr>
          <a:xfrm>
            <a:off x="6677512" y="3235526"/>
            <a:ext cx="197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AmeriCorps NCCC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g96edbff88a_0_389"/>
          <p:cNvSpPr/>
          <p:nvPr/>
        </p:nvSpPr>
        <p:spPr>
          <a:xfrm>
            <a:off x="3135888" y="3055525"/>
            <a:ext cx="2810400" cy="75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96edbff88a_0_389"/>
          <p:cNvSpPr txBox="1"/>
          <p:nvPr/>
        </p:nvSpPr>
        <p:spPr>
          <a:xfrm>
            <a:off x="3530259" y="3235526"/>
            <a:ext cx="197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AmeriCorps VISTA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g96edbff88a_0_389"/>
          <p:cNvSpPr/>
          <p:nvPr/>
        </p:nvSpPr>
        <p:spPr>
          <a:xfrm>
            <a:off x="10638" y="3055526"/>
            <a:ext cx="2810400" cy="75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96edbff88a_0_389"/>
          <p:cNvSpPr txBox="1"/>
          <p:nvPr/>
        </p:nvSpPr>
        <p:spPr>
          <a:xfrm>
            <a:off x="363254" y="3094083"/>
            <a:ext cx="1971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AmeriCorps State &amp; National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g96edbff88a_0_389"/>
          <p:cNvSpPr txBox="1"/>
          <p:nvPr/>
        </p:nvSpPr>
        <p:spPr>
          <a:xfrm>
            <a:off x="9381588" y="3756275"/>
            <a:ext cx="2810400" cy="2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17475" tIns="108725" rIns="217475" bIns="1087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Over 200,000 members age 55+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•"/>
            </a:pPr>
            <a:r>
              <a:rPr lang="en-ZA" sz="1600">
                <a:latin typeface="Roboto"/>
                <a:ea typeface="Roboto"/>
                <a:cs typeface="Roboto"/>
                <a:sym typeface="Roboto"/>
              </a:rPr>
              <a:t>Includes: Foster Grandparents, Senior Companions, and Retired, Senior Volunteer Program (RSVP)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Arial"/>
              <a:buNone/>
            </a:pPr>
            <a:endParaRPr sz="1600" b="0" i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22" name="Google Shape;322;g96edbff88a_0_3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0101" y="1438793"/>
            <a:ext cx="2810401" cy="17967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sp>
        <p:nvSpPr>
          <p:cNvPr id="323" name="Google Shape;323;g96edbff88a_0_389"/>
          <p:cNvSpPr/>
          <p:nvPr/>
        </p:nvSpPr>
        <p:spPr>
          <a:xfrm>
            <a:off x="9378138" y="3075000"/>
            <a:ext cx="2793300" cy="75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96edbff88a_0_389"/>
          <p:cNvSpPr txBox="1"/>
          <p:nvPr/>
        </p:nvSpPr>
        <p:spPr>
          <a:xfrm>
            <a:off x="9789162" y="3217076"/>
            <a:ext cx="197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Senior Corps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6edbff88a_0_28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12</a:t>
            </a:fld>
            <a:endParaRPr/>
          </a:p>
        </p:txBody>
      </p:sp>
      <p:pic>
        <p:nvPicPr>
          <p:cNvPr id="330" name="Google Shape;330;g96edbff88a_0_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96edbff88a_0_282"/>
          <p:cNvSpPr txBox="1"/>
          <p:nvPr/>
        </p:nvSpPr>
        <p:spPr>
          <a:xfrm>
            <a:off x="432000" y="1900050"/>
            <a:ext cx="9548400" cy="305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- AmeriCorps celebrate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s </a:t>
            </a: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en-ZA" sz="2200" baseline="30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anniversary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 this month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Other notable anniversaries this year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○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RSVP celebrates 47 years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AmeriCorps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VISTA celebrates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5 years</a:t>
            </a:r>
            <a:endParaRPr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Foster Grandparent Program celebrates 5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years</a:t>
            </a:r>
            <a:endParaRPr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Senior Companion Program celebrates 4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ZA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years</a:t>
            </a:r>
            <a:endParaRPr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g96edbff88a_0_28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NATIONAL SERVICE - NOW</a:t>
            </a:r>
            <a:endParaRPr/>
          </a:p>
        </p:txBody>
      </p:sp>
      <p:pic>
        <p:nvPicPr>
          <p:cNvPr id="333" name="Google Shape;333;g96edbff88a_0_28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38094" r="38094"/>
          <a:stretch/>
        </p:blipFill>
        <p:spPr>
          <a:xfrm>
            <a:off x="9980476" y="0"/>
            <a:ext cx="2211600" cy="61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96edbff88a_0_6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9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NATIONAL SERVICE IN UTAH (2019)</a:t>
            </a:r>
            <a:endParaRPr/>
          </a:p>
        </p:txBody>
      </p:sp>
      <p:sp>
        <p:nvSpPr>
          <p:cNvPr id="339" name="Google Shape;339;g96edbff88a_0_6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13</a:t>
            </a:fld>
            <a:endParaRPr/>
          </a:p>
        </p:txBody>
      </p:sp>
      <p:pic>
        <p:nvPicPr>
          <p:cNvPr id="340" name="Google Shape;340;g96edbff88a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96edbff88a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000" y="1300175"/>
            <a:ext cx="10038375" cy="525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99f738875c_0_39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14</a:t>
            </a:fld>
            <a:endParaRPr/>
          </a:p>
        </p:txBody>
      </p:sp>
      <p:pic>
        <p:nvPicPr>
          <p:cNvPr id="347" name="Google Shape;347;g99f738875c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99f738875c_0_39"/>
          <p:cNvSpPr txBox="1"/>
          <p:nvPr/>
        </p:nvSpPr>
        <p:spPr>
          <a:xfrm>
            <a:off x="200025" y="203400"/>
            <a:ext cx="86628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AMERICORPS PLEDGE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349" name="Google Shape;349;g99f738875c_0_39"/>
          <p:cNvSpPr txBox="1"/>
          <p:nvPr/>
        </p:nvSpPr>
        <p:spPr>
          <a:xfrm>
            <a:off x="200037" y="1831488"/>
            <a:ext cx="102729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100" b="1" i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 will get things done for America - to make our people safer, smarter, and healthier.</a:t>
            </a:r>
            <a:endParaRPr sz="2100" b="1" i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100" b="1" i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 will bring Americans together to strengthen our communities.</a:t>
            </a:r>
            <a:endParaRPr sz="2100" b="1" i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100" b="1" i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Faced with apathy, I will take action.</a:t>
            </a:r>
            <a:endParaRPr sz="2100" b="1" i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100" b="1" i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Faced with conflict, I will seek common ground.</a:t>
            </a:r>
            <a:endParaRPr sz="2100" b="1" i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100" b="1" i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Faced with adversity, I will persevere.</a:t>
            </a:r>
            <a:endParaRPr sz="2100" b="1" i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100" b="1" i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 will carry this commitment with me this year and beyond.</a:t>
            </a:r>
            <a:endParaRPr sz="2100" b="1" i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100" b="1" i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 am an AmeriCorps member, and I will get things done.</a:t>
            </a:r>
            <a:endParaRPr sz="2100" b="1" i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0" name="Google Shape;350;g99f738875c_0_39"/>
          <p:cNvPicPr preferRelativeResize="0"/>
          <p:nvPr/>
        </p:nvPicPr>
        <p:blipFill>
          <a:blip r:embed="rId4">
            <a:alphaModFix amt="11000"/>
          </a:blip>
          <a:stretch>
            <a:fillRect/>
          </a:stretch>
        </p:blipFill>
        <p:spPr>
          <a:xfrm>
            <a:off x="2772713" y="936675"/>
            <a:ext cx="5127525" cy="51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6edbff88a_0_57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15</a:t>
            </a:fld>
            <a:endParaRPr/>
          </a:p>
        </p:txBody>
      </p:sp>
      <p:pic>
        <p:nvPicPr>
          <p:cNvPr id="356" name="Google Shape;356;g96edbff88a_0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96edbff88a_0_57"/>
          <p:cNvSpPr txBox="1"/>
          <p:nvPr/>
        </p:nvSpPr>
        <p:spPr>
          <a:xfrm>
            <a:off x="200025" y="203400"/>
            <a:ext cx="86628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AMERICORPS GUIDING PRINCIPLES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358" name="Google Shape;358;g96edbff88a_0_57"/>
          <p:cNvSpPr txBox="1"/>
          <p:nvPr/>
        </p:nvSpPr>
        <p:spPr>
          <a:xfrm>
            <a:off x="929925" y="1331800"/>
            <a:ext cx="3693600" cy="15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Compelling community need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g96edbff88a_0_57"/>
          <p:cNvSpPr txBox="1"/>
          <p:nvPr/>
        </p:nvSpPr>
        <p:spPr>
          <a:xfrm>
            <a:off x="5660050" y="1285024"/>
            <a:ext cx="3693600" cy="16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Program based in evidence of success and capacity to show impact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g96edbff88a_0_57"/>
          <p:cNvSpPr txBox="1"/>
          <p:nvPr/>
        </p:nvSpPr>
        <p:spPr>
          <a:xfrm>
            <a:off x="929925" y="4572950"/>
            <a:ext cx="3693600" cy="149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Activities that address the need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g96edbff88a_0_57"/>
          <p:cNvSpPr txBox="1"/>
          <p:nvPr/>
        </p:nvSpPr>
        <p:spPr>
          <a:xfrm>
            <a:off x="5660050" y="4572950"/>
            <a:ext cx="3693600" cy="149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Demonstrate impact &amp; evidence of success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g96edbff88a_0_57"/>
          <p:cNvSpPr/>
          <p:nvPr/>
        </p:nvSpPr>
        <p:spPr>
          <a:xfrm>
            <a:off x="3499200" y="3117825"/>
            <a:ext cx="3129000" cy="119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96edbff88a_0_57"/>
          <p:cNvSpPr txBox="1"/>
          <p:nvPr/>
        </p:nvSpPr>
        <p:spPr>
          <a:xfrm>
            <a:off x="3771300" y="3122463"/>
            <a:ext cx="2584800" cy="11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Get Things Done</a:t>
            </a:r>
            <a:endParaRPr sz="3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96edbff88a_0_147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16</a:t>
            </a:fld>
            <a:endParaRPr/>
          </a:p>
        </p:txBody>
      </p:sp>
      <p:sp>
        <p:nvSpPr>
          <p:cNvPr id="369" name="Google Shape;369;g96edbff88a_0_147"/>
          <p:cNvSpPr txBox="1"/>
          <p:nvPr/>
        </p:nvSpPr>
        <p:spPr>
          <a:xfrm>
            <a:off x="314315" y="1031943"/>
            <a:ext cx="5717100" cy="3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g96edbff88a_0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96edbff88a_0_1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8330" r="18330"/>
          <a:stretch/>
        </p:blipFill>
        <p:spPr>
          <a:xfrm>
            <a:off x="6672000" y="647550"/>
            <a:ext cx="5267100" cy="55434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sp>
        <p:nvSpPr>
          <p:cNvPr id="372" name="Google Shape;372;g96edbff88a_0_147"/>
          <p:cNvSpPr txBox="1"/>
          <p:nvPr/>
        </p:nvSpPr>
        <p:spPr>
          <a:xfrm>
            <a:off x="200025" y="203400"/>
            <a:ext cx="5100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AMERICORPS GOALS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</a:endParaRPr>
          </a:p>
        </p:txBody>
      </p:sp>
      <p:sp>
        <p:nvSpPr>
          <p:cNvPr id="373" name="Google Shape;373;g96edbff88a_0_147"/>
          <p:cNvSpPr txBox="1"/>
          <p:nvPr/>
        </p:nvSpPr>
        <p:spPr>
          <a:xfrm>
            <a:off x="238125" y="1895250"/>
            <a:ext cx="6433800" cy="30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ZA" sz="2100">
                <a:latin typeface="Roboto"/>
                <a:ea typeface="Roboto"/>
                <a:cs typeface="Roboto"/>
                <a:sym typeface="Roboto"/>
              </a:rPr>
              <a:t>Meeting social &amp; community needs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ZA" sz="2100">
                <a:latin typeface="Roboto"/>
                <a:ea typeface="Roboto"/>
                <a:cs typeface="Roboto"/>
                <a:sym typeface="Roboto"/>
              </a:rPr>
              <a:t>Responding to natural &amp; other disasters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ZA" sz="2100">
                <a:latin typeface="Roboto"/>
                <a:ea typeface="Roboto"/>
                <a:cs typeface="Roboto"/>
                <a:sym typeface="Roboto"/>
              </a:rPr>
              <a:t>Strengthening nonprofits &amp; faith-based groups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ZA" sz="2100">
                <a:latin typeface="Roboto"/>
                <a:ea typeface="Roboto"/>
                <a:cs typeface="Roboto"/>
                <a:sym typeface="Roboto"/>
              </a:rPr>
              <a:t>Advancing innovative solutions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ZA" sz="2100">
                <a:latin typeface="Roboto"/>
                <a:ea typeface="Roboto"/>
                <a:cs typeface="Roboto"/>
                <a:sym typeface="Roboto"/>
              </a:rPr>
              <a:t>Harnessing the power of American citizens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ZA" sz="2100">
                <a:latin typeface="Roboto"/>
                <a:ea typeface="Roboto"/>
                <a:cs typeface="Roboto"/>
                <a:sym typeface="Roboto"/>
              </a:rPr>
              <a:t>Creating future leaders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6edbff88a_0_3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17</a:t>
            </a:fld>
            <a:endParaRPr/>
          </a:p>
        </p:txBody>
      </p:sp>
      <p:sp>
        <p:nvSpPr>
          <p:cNvPr id="379" name="Google Shape;379;g96edbff88a_0_33"/>
          <p:cNvSpPr txBox="1"/>
          <p:nvPr/>
        </p:nvSpPr>
        <p:spPr>
          <a:xfrm>
            <a:off x="314325" y="2430825"/>
            <a:ext cx="5717100" cy="262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Healthy Futures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Education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Disaster Services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Economic Opportunity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Environmental Stewardship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Veterans and Military/Families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Local Priority Areas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0" name="Google Shape;380;g96edbff88a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96edbff88a_0_33"/>
          <p:cNvSpPr txBox="1"/>
          <p:nvPr/>
        </p:nvSpPr>
        <p:spPr>
          <a:xfrm>
            <a:off x="200025" y="203400"/>
            <a:ext cx="77919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AMERICORPS FOCUS AREAS</a:t>
            </a:r>
            <a:endParaRPr sz="3200" b="1">
              <a:solidFill>
                <a:schemeClr val="dk1"/>
              </a:solidFill>
            </a:endParaRPr>
          </a:p>
        </p:txBody>
      </p:sp>
      <p:pic>
        <p:nvPicPr>
          <p:cNvPr id="382" name="Google Shape;382;g96edbff88a_0_33"/>
          <p:cNvPicPr preferRelativeResize="0"/>
          <p:nvPr/>
        </p:nvPicPr>
        <p:blipFill rotWithShape="1">
          <a:blip r:embed="rId4">
            <a:alphaModFix/>
          </a:blip>
          <a:srcRect l="9163" r="19136"/>
          <a:stretch/>
        </p:blipFill>
        <p:spPr>
          <a:xfrm>
            <a:off x="5688000" y="1085825"/>
            <a:ext cx="5717101" cy="531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96edbff88a_0_309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18</a:t>
            </a:fld>
            <a:endParaRPr/>
          </a:p>
        </p:txBody>
      </p:sp>
      <p:pic>
        <p:nvPicPr>
          <p:cNvPr id="388" name="Google Shape;388;g96edbff88a_0_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96edbff88a_0_309"/>
          <p:cNvSpPr txBox="1">
            <a:spLocks noGrp="1"/>
          </p:cNvSpPr>
          <p:nvPr>
            <p:ph type="title"/>
          </p:nvPr>
        </p:nvSpPr>
        <p:spPr>
          <a:xfrm>
            <a:off x="3558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AMERICORPS STATS</a:t>
            </a:r>
            <a:endParaRPr/>
          </a:p>
        </p:txBody>
      </p:sp>
      <p:pic>
        <p:nvPicPr>
          <p:cNvPr id="390" name="Google Shape;390;g96edbff88a_0_309"/>
          <p:cNvPicPr preferRelativeResize="0"/>
          <p:nvPr/>
        </p:nvPicPr>
        <p:blipFill rotWithShape="1">
          <a:blip r:embed="rId4">
            <a:alphaModFix/>
          </a:blip>
          <a:srcRect b="61100"/>
          <a:stretch/>
        </p:blipFill>
        <p:spPr>
          <a:xfrm>
            <a:off x="323650" y="2130513"/>
            <a:ext cx="5624925" cy="25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96edbff88a_0_309"/>
          <p:cNvPicPr preferRelativeResize="0"/>
          <p:nvPr/>
        </p:nvPicPr>
        <p:blipFill rotWithShape="1">
          <a:blip r:embed="rId4">
            <a:alphaModFix/>
          </a:blip>
          <a:srcRect t="37386"/>
          <a:stretch/>
        </p:blipFill>
        <p:spPr>
          <a:xfrm>
            <a:off x="6100975" y="1200000"/>
            <a:ext cx="5624925" cy="41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96edbff88a_0_41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19</a:t>
            </a:fld>
            <a:endParaRPr/>
          </a:p>
        </p:txBody>
      </p:sp>
      <p:sp>
        <p:nvSpPr>
          <p:cNvPr id="397" name="Google Shape;397;g96edbff88a_0_41"/>
          <p:cNvSpPr txBox="1"/>
          <p:nvPr/>
        </p:nvSpPr>
        <p:spPr>
          <a:xfrm>
            <a:off x="695315" y="1031943"/>
            <a:ext cx="5717100" cy="3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8" name="Google Shape;398;g96edbff88a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96edbff88a_0_41"/>
          <p:cNvSpPr txBox="1"/>
          <p:nvPr/>
        </p:nvSpPr>
        <p:spPr>
          <a:xfrm>
            <a:off x="200025" y="203400"/>
            <a:ext cx="5100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AMERICORPS BENEFITS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400" name="Google Shape;400;g96edbff88a_0_41"/>
          <p:cNvSpPr txBox="1"/>
          <p:nvPr/>
        </p:nvSpPr>
        <p:spPr>
          <a:xfrm>
            <a:off x="808275" y="3469600"/>
            <a:ext cx="3869700" cy="123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latin typeface="Roboto"/>
                <a:ea typeface="Roboto"/>
                <a:cs typeface="Roboto"/>
                <a:sym typeface="Roboto"/>
              </a:rPr>
              <a:t>Living Allowance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Receive a modest bi-weekly living allowance to cover basic expenses.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1" name="Google Shape;401;g96edbff88a_0_41"/>
          <p:cNvPicPr preferRelativeResize="0"/>
          <p:nvPr/>
        </p:nvPicPr>
        <p:blipFill rotWithShape="1">
          <a:blip r:embed="rId4">
            <a:alphaModFix/>
          </a:blip>
          <a:srcRect t="6448" b="78787"/>
          <a:stretch/>
        </p:blipFill>
        <p:spPr>
          <a:xfrm>
            <a:off x="2089350" y="2747913"/>
            <a:ext cx="1307525" cy="7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96edbff88a_0_41"/>
          <p:cNvPicPr preferRelativeResize="0"/>
          <p:nvPr/>
        </p:nvPicPr>
        <p:blipFill rotWithShape="1">
          <a:blip r:embed="rId4">
            <a:alphaModFix/>
          </a:blip>
          <a:srcRect l="3260" t="49892" r="-3259" b="32488"/>
          <a:stretch/>
        </p:blipFill>
        <p:spPr>
          <a:xfrm>
            <a:off x="6547475" y="644064"/>
            <a:ext cx="1500500" cy="10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96edbff88a_0_41"/>
          <p:cNvSpPr/>
          <p:nvPr/>
        </p:nvSpPr>
        <p:spPr>
          <a:xfrm>
            <a:off x="808275" y="5348300"/>
            <a:ext cx="3869700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latin typeface="Roboto"/>
                <a:ea typeface="Roboto"/>
                <a:cs typeface="Roboto"/>
                <a:sym typeface="Roboto"/>
              </a:rPr>
              <a:t>Health Benefit 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Some AmeriCorps programs offer limited health benefits.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g96edbff88a_0_41"/>
          <p:cNvSpPr txBox="1"/>
          <p:nvPr/>
        </p:nvSpPr>
        <p:spPr>
          <a:xfrm>
            <a:off x="5370375" y="1533850"/>
            <a:ext cx="3778500" cy="170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3A56"/>
              </a:buClr>
              <a:buSzPts val="1800"/>
              <a:buFont typeface="Arial"/>
              <a:buNone/>
            </a:pPr>
            <a:r>
              <a:rPr lang="en-ZA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End of Service Award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Earn a Segal AmeriCorps Education Award  to pay for current education expenses, and to repay qualified student loans.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5" name="Google Shape;405;g96edbff88a_0_41"/>
          <p:cNvPicPr preferRelativeResize="0"/>
          <p:nvPr/>
        </p:nvPicPr>
        <p:blipFill rotWithShape="1">
          <a:blip r:embed="rId5">
            <a:alphaModFix/>
          </a:blip>
          <a:srcRect l="23598" t="78069" r="22127" b="7656"/>
          <a:stretch/>
        </p:blipFill>
        <p:spPr>
          <a:xfrm>
            <a:off x="5229225" y="5994000"/>
            <a:ext cx="814400" cy="8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96edbff88a_0_41"/>
          <p:cNvSpPr/>
          <p:nvPr/>
        </p:nvSpPr>
        <p:spPr>
          <a:xfrm>
            <a:off x="6224100" y="6082750"/>
            <a:ext cx="2905800" cy="55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latin typeface="Roboto"/>
                <a:ea typeface="Roboto"/>
                <a:cs typeface="Roboto"/>
                <a:sym typeface="Roboto"/>
              </a:rPr>
              <a:t>And many more benefits...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7" name="Google Shape;407;g96edbff88a_0_41"/>
          <p:cNvPicPr preferRelativeResize="0"/>
          <p:nvPr/>
        </p:nvPicPr>
        <p:blipFill rotWithShape="1">
          <a:blip r:embed="rId4">
            <a:alphaModFix/>
          </a:blip>
          <a:srcRect t="81384" b="7426"/>
          <a:stretch/>
        </p:blipFill>
        <p:spPr>
          <a:xfrm>
            <a:off x="2089350" y="4685275"/>
            <a:ext cx="1307525" cy="60506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96edbff88a_0_41"/>
          <p:cNvSpPr txBox="1"/>
          <p:nvPr/>
        </p:nvSpPr>
        <p:spPr>
          <a:xfrm>
            <a:off x="808275" y="1533850"/>
            <a:ext cx="3869700" cy="123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3A56"/>
              </a:buClr>
              <a:buSzPts val="1800"/>
              <a:buFont typeface="Arial"/>
              <a:buNone/>
            </a:pPr>
            <a:r>
              <a:rPr lang="en-ZA" sz="1800" b="1">
                <a:latin typeface="Roboto"/>
                <a:ea typeface="Roboto"/>
                <a:cs typeface="Roboto"/>
                <a:sym typeface="Roboto"/>
              </a:rPr>
              <a:t>Professional Development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Sharpen your skills and bolster your resume.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9" name="Google Shape;409;g96edbff88a_0_41"/>
          <p:cNvPicPr preferRelativeResize="0"/>
          <p:nvPr/>
        </p:nvPicPr>
        <p:blipFill rotWithShape="1">
          <a:blip r:embed="rId5">
            <a:alphaModFix/>
          </a:blip>
          <a:srcRect l="-659" t="30694" r="660" b="53952"/>
          <a:stretch/>
        </p:blipFill>
        <p:spPr>
          <a:xfrm>
            <a:off x="1992875" y="714374"/>
            <a:ext cx="1500500" cy="9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96edbff88a_0_41"/>
          <p:cNvPicPr preferRelativeResize="0"/>
          <p:nvPr/>
        </p:nvPicPr>
        <p:blipFill rotWithShape="1">
          <a:blip r:embed="rId5">
            <a:alphaModFix/>
          </a:blip>
          <a:srcRect l="-1980" t="4956" r="1979" b="79690"/>
          <a:stretch/>
        </p:blipFill>
        <p:spPr>
          <a:xfrm>
            <a:off x="6585236" y="3418787"/>
            <a:ext cx="1307525" cy="83026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96edbff88a_0_41"/>
          <p:cNvSpPr txBox="1"/>
          <p:nvPr/>
        </p:nvSpPr>
        <p:spPr>
          <a:xfrm>
            <a:off x="5389425" y="4138200"/>
            <a:ext cx="3740400" cy="141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3A56"/>
              </a:buClr>
              <a:buSzPts val="1800"/>
              <a:buFont typeface="Arial"/>
              <a:buNone/>
            </a:pPr>
            <a:r>
              <a:rPr lang="en-ZA" sz="1800" b="1">
                <a:latin typeface="Roboto"/>
                <a:ea typeface="Roboto"/>
                <a:cs typeface="Roboto"/>
                <a:sym typeface="Roboto"/>
              </a:rPr>
              <a:t>Jobs with Leading Employers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Connect to a network of employers from all sectors who value AmeriCorps experience.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85b4b64e5_0_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0383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THIS PRESENTATION</a:t>
            </a:r>
            <a:endParaRPr/>
          </a:p>
        </p:txBody>
      </p:sp>
      <p:sp>
        <p:nvSpPr>
          <p:cNvPr id="166" name="Google Shape;166;g985b4b64e5_0_8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2</a:t>
            </a:fld>
            <a:endParaRPr/>
          </a:p>
        </p:txBody>
      </p:sp>
      <p:pic>
        <p:nvPicPr>
          <p:cNvPr id="167" name="Google Shape;167;g985b4b64e5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985b4b64e5_0_8"/>
          <p:cNvSpPr txBox="1"/>
          <p:nvPr/>
        </p:nvSpPr>
        <p:spPr>
          <a:xfrm>
            <a:off x="432000" y="1314450"/>
            <a:ext cx="8983500" cy="391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UServeUtah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Who We Are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Role in National Service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National Service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Definition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Brief History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Structure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AmeriCorps 101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Goals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Benefits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Impact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en-ZA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Your Role &amp; Impact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9" name="Google Shape;169;g985b4b64e5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678" y="1314450"/>
            <a:ext cx="5895746" cy="391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985b4b64e5_0_8"/>
          <p:cNvSpPr txBox="1"/>
          <p:nvPr/>
        </p:nvSpPr>
        <p:spPr>
          <a:xfrm>
            <a:off x="1100150" y="5465400"/>
            <a:ext cx="8072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OBJECTIVE</a:t>
            </a: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Gain a better understanding of National Service, AmeriCorps, and how you are an important part of it all!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9f738875c_0_16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20</a:t>
            </a:fld>
            <a:endParaRPr/>
          </a:p>
        </p:txBody>
      </p:sp>
      <p:pic>
        <p:nvPicPr>
          <p:cNvPr id="417" name="Google Shape;417;g99f738875c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99f738875c_0_16"/>
          <p:cNvSpPr txBox="1"/>
          <p:nvPr/>
        </p:nvSpPr>
        <p:spPr>
          <a:xfrm>
            <a:off x="200025" y="203400"/>
            <a:ext cx="62865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BENEFIT OF SERVICE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419" name="Google Shape;419;g99f738875c_0_16"/>
          <p:cNvSpPr txBox="1"/>
          <p:nvPr/>
        </p:nvSpPr>
        <p:spPr>
          <a:xfrm>
            <a:off x="314325" y="2671775"/>
            <a:ext cx="6829500" cy="19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>
                <a:latin typeface="Roboto"/>
                <a:ea typeface="Roboto"/>
                <a:cs typeface="Roboto"/>
                <a:sym typeface="Roboto"/>
              </a:rPr>
              <a:t>“I will get things done for [Utah]- to make our people safer, smarter, and healthier.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>
                <a:latin typeface="Roboto"/>
                <a:ea typeface="Roboto"/>
                <a:cs typeface="Roboto"/>
                <a:sym typeface="Roboto"/>
              </a:rPr>
              <a:t>I will bring [Utahns] together to strengthen our communities…”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0" name="Google Shape;420;g99f738875c_0_16"/>
          <p:cNvPicPr preferRelativeResize="0"/>
          <p:nvPr/>
        </p:nvPicPr>
        <p:blipFill rotWithShape="1">
          <a:blip r:embed="rId4">
            <a:alphaModFix/>
          </a:blip>
          <a:srcRect l="11903" r="12229"/>
          <a:stretch/>
        </p:blipFill>
        <p:spPr>
          <a:xfrm>
            <a:off x="7043775" y="1473800"/>
            <a:ext cx="4929175" cy="43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985b4b64e5_1_83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21</a:t>
            </a:fld>
            <a:endParaRPr/>
          </a:p>
        </p:txBody>
      </p:sp>
      <p:pic>
        <p:nvPicPr>
          <p:cNvPr id="426" name="Google Shape;426;g985b4b64e5_1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985b4b64e5_1_83"/>
          <p:cNvSpPr txBox="1"/>
          <p:nvPr/>
        </p:nvSpPr>
        <p:spPr>
          <a:xfrm>
            <a:off x="200025" y="203400"/>
            <a:ext cx="91161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KEY TAKEAWAYS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428" name="Google Shape;428;g985b4b64e5_1_83"/>
          <p:cNvSpPr txBox="1"/>
          <p:nvPr/>
        </p:nvSpPr>
        <p:spPr>
          <a:xfrm>
            <a:off x="714375" y="1371600"/>
            <a:ext cx="3886200" cy="27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ZA" sz="2200" b="1">
                <a:latin typeface="Roboto"/>
                <a:ea typeface="Roboto"/>
                <a:cs typeface="Roboto"/>
                <a:sym typeface="Roboto"/>
              </a:rPr>
              <a:t>National service </a:t>
            </a:r>
            <a:endParaRPr sz="2200" b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is really cool!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is needed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makes a tremendous impact on local communities and organizations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g985b4b64e5_1_83"/>
          <p:cNvSpPr txBox="1"/>
          <p:nvPr/>
        </p:nvSpPr>
        <p:spPr>
          <a:xfrm>
            <a:off x="5429925" y="1371600"/>
            <a:ext cx="3886200" cy="27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●"/>
            </a:pPr>
            <a:r>
              <a:rPr lang="en-ZA" sz="2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</a:t>
            </a:r>
            <a:endParaRPr sz="2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○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 also really cool!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○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are needed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○"/>
            </a:pPr>
            <a:r>
              <a:rPr lang="en-ZA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make a tremendous impact on local communities and organizations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0" name="Google Shape;430;g985b4b64e5_1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0575" y="5191125"/>
            <a:ext cx="1352550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985b4b64e5_1_83"/>
          <p:cNvSpPr txBox="1"/>
          <p:nvPr/>
        </p:nvSpPr>
        <p:spPr>
          <a:xfrm>
            <a:off x="1409700" y="4386250"/>
            <a:ext cx="7148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7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You are the lifeblood of national service</a:t>
            </a:r>
            <a:endParaRPr sz="19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96edbff88a_0_49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22</a:t>
            </a:fld>
            <a:endParaRPr/>
          </a:p>
        </p:txBody>
      </p:sp>
      <p:pic>
        <p:nvPicPr>
          <p:cNvPr id="437" name="Google Shape;437;g96edbff88a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96edbff88a_0_49"/>
          <p:cNvSpPr txBox="1"/>
          <p:nvPr/>
        </p:nvSpPr>
        <p:spPr>
          <a:xfrm>
            <a:off x="200025" y="203400"/>
            <a:ext cx="91161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 b="1">
                <a:solidFill>
                  <a:schemeClr val="dk1"/>
                </a:solidFill>
              </a:rPr>
              <a:t>REFLECT</a:t>
            </a:r>
            <a:endParaRPr sz="3200" b="1">
              <a:solidFill>
                <a:schemeClr val="dk1"/>
              </a:solidFill>
            </a:endParaRPr>
          </a:p>
        </p:txBody>
      </p:sp>
      <p:pic>
        <p:nvPicPr>
          <p:cNvPr id="439" name="Google Shape;439;g96edbff88a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3700" y="2251198"/>
            <a:ext cx="2023699" cy="354234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96edbff88a_0_49"/>
          <p:cNvSpPr txBox="1"/>
          <p:nvPr/>
        </p:nvSpPr>
        <p:spPr>
          <a:xfrm>
            <a:off x="1620000" y="3265200"/>
            <a:ext cx="3228900" cy="16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Goals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Overcome obstacles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Utilize this opportunity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Share your journey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1" name="Google Shape;441;g96edbff88a_0_49"/>
          <p:cNvSpPr txBox="1"/>
          <p:nvPr/>
        </p:nvSpPr>
        <p:spPr>
          <a:xfrm>
            <a:off x="1100150" y="1238250"/>
            <a:ext cx="82161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700" b="1">
                <a:solidFill>
                  <a:schemeClr val="dk1"/>
                </a:solidFill>
              </a:rPr>
              <a:t>As an AmeriCorps member, what impact do you hope to have through national service?</a:t>
            </a:r>
            <a:endParaRPr sz="2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96edbff88a_0_7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0055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ANY QUESTIONS?</a:t>
            </a:r>
            <a:endParaRPr/>
          </a:p>
        </p:txBody>
      </p:sp>
      <p:sp>
        <p:nvSpPr>
          <p:cNvPr id="447" name="Google Shape;447;g96edbff88a_0_7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23</a:t>
            </a:fld>
            <a:endParaRPr/>
          </a:p>
        </p:txBody>
      </p:sp>
      <p:pic>
        <p:nvPicPr>
          <p:cNvPr id="448" name="Google Shape;448;g96edbff88a_0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52b316e40_0_0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USERVEUTAH</a:t>
            </a:r>
            <a:endParaRPr/>
          </a:p>
        </p:txBody>
      </p:sp>
      <p:sp>
        <p:nvSpPr>
          <p:cNvPr id="176" name="Google Shape;176;g952b316e40_0_0"/>
          <p:cNvSpPr txBox="1">
            <a:spLocks noGrp="1"/>
          </p:cNvSpPr>
          <p:nvPr>
            <p:ph type="body" idx="1"/>
          </p:nvPr>
        </p:nvSpPr>
        <p:spPr>
          <a:xfrm>
            <a:off x="352425" y="969600"/>
            <a:ext cx="10749000" cy="128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UServeUtah, the Utah Commission on Service and Volunteerism, was created by state statute in 1994 and is comprised of 15-20 members representing local government, community-based organizations, and statewide networks as well as commission staff.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g952b316e40_0_0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3</a:t>
            </a:fld>
            <a:endParaRPr/>
          </a:p>
        </p:txBody>
      </p:sp>
      <p:pic>
        <p:nvPicPr>
          <p:cNvPr id="178" name="Google Shape;178;g952b316e4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42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952b316e40_0_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895" y="2488779"/>
            <a:ext cx="1177306" cy="152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952b316e40_0_0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1126" y="2488779"/>
            <a:ext cx="1177306" cy="152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952b316e40_0_0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4357" y="2488779"/>
            <a:ext cx="1185686" cy="1539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952b316e40_0_0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11073" y="2508951"/>
            <a:ext cx="1199379" cy="155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952b316e40_0_0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4620" y="4677126"/>
            <a:ext cx="1169019" cy="151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952b316e40_0_0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86989" y="4662499"/>
            <a:ext cx="1191558" cy="154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952b316e40_0_0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37206" y="2488785"/>
            <a:ext cx="1199369" cy="155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952b316e40_0_0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7898" y="4662500"/>
            <a:ext cx="1198404" cy="155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952b316e40_0_0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24229" y="2462249"/>
            <a:ext cx="1199369" cy="155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952b316e40_0_0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48910" y="4662501"/>
            <a:ext cx="1169811" cy="151909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952b316e40_0_0"/>
          <p:cNvSpPr/>
          <p:nvPr/>
        </p:nvSpPr>
        <p:spPr>
          <a:xfrm>
            <a:off x="352425" y="4046243"/>
            <a:ext cx="13482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Lt. Governor Spencer Cox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952b316e40_0_0"/>
          <p:cNvSpPr/>
          <p:nvPr/>
        </p:nvSpPr>
        <p:spPr>
          <a:xfrm>
            <a:off x="1685670" y="4046271"/>
            <a:ext cx="13482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Paul Leggett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Salt Lake County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952b316e40_0_0"/>
          <p:cNvSpPr/>
          <p:nvPr/>
        </p:nvSpPr>
        <p:spPr>
          <a:xfrm>
            <a:off x="3023096" y="4066424"/>
            <a:ext cx="13482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Debbie Hardy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Intermountain Healthcare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952b316e40_0_0"/>
          <p:cNvSpPr/>
          <p:nvPr/>
        </p:nvSpPr>
        <p:spPr>
          <a:xfrm>
            <a:off x="5756028" y="4110176"/>
            <a:ext cx="13482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Clark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Zions Bank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952b316e40_0_0"/>
          <p:cNvSpPr/>
          <p:nvPr/>
        </p:nvSpPr>
        <p:spPr>
          <a:xfrm>
            <a:off x="5795048" y="6231090"/>
            <a:ext cx="13482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Judy Watanabe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Emergency Management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952b316e40_0_0"/>
          <p:cNvSpPr/>
          <p:nvPr/>
        </p:nvSpPr>
        <p:spPr>
          <a:xfrm>
            <a:off x="2951825" y="6236457"/>
            <a:ext cx="14907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Jill Love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Department of Heritage and Arts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952b316e40_0_0"/>
          <p:cNvSpPr/>
          <p:nvPr/>
        </p:nvSpPr>
        <p:spPr>
          <a:xfrm>
            <a:off x="4362810" y="4056471"/>
            <a:ext cx="13482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Karen McCandless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Action Services &amp; Food Bank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952b316e40_0_0"/>
          <p:cNvSpPr/>
          <p:nvPr/>
        </p:nvSpPr>
        <p:spPr>
          <a:xfrm>
            <a:off x="399034" y="6223094"/>
            <a:ext cx="13482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Debra Hoyt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Dominion Energy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952b316e40_0_0"/>
          <p:cNvSpPr/>
          <p:nvPr/>
        </p:nvSpPr>
        <p:spPr>
          <a:xfrm>
            <a:off x="7149265" y="4069889"/>
            <a:ext cx="13482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Sydnee Dickson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Utah State Board of Education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952b316e40_0_0"/>
          <p:cNvSpPr/>
          <p:nvPr/>
        </p:nvSpPr>
        <p:spPr>
          <a:xfrm>
            <a:off x="8559724" y="6239359"/>
            <a:ext cx="13482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Brian Yazzie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Provo City School District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952b316e40_0_0"/>
          <p:cNvSpPr/>
          <p:nvPr/>
        </p:nvSpPr>
        <p:spPr>
          <a:xfrm>
            <a:off x="10031582" y="3805247"/>
            <a:ext cx="13482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 PICTURED: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Melissa Young-Fromm</a:t>
            </a:r>
            <a:r>
              <a:rPr lang="en-ZA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Forever Young Foundation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 b="1">
                <a:latin typeface="Calibri"/>
                <a:ea typeface="Calibri"/>
                <a:cs typeface="Calibri"/>
                <a:sym typeface="Calibri"/>
              </a:rPr>
              <a:t>David Wolstenholme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>
                <a:latin typeface="Calibri"/>
                <a:ea typeface="Calibri"/>
                <a:cs typeface="Calibri"/>
                <a:sym typeface="Calibri"/>
              </a:rPr>
              <a:t>Utah Higher Education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952b316e40_0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54808" y="2462226"/>
            <a:ext cx="1167386" cy="151594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952b316e40_0_0"/>
          <p:cNvSpPr/>
          <p:nvPr/>
        </p:nvSpPr>
        <p:spPr>
          <a:xfrm>
            <a:off x="8364413" y="4046249"/>
            <a:ext cx="13482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latin typeface="Calibri"/>
                <a:ea typeface="Calibri"/>
                <a:cs typeface="Calibri"/>
                <a:sym typeface="Calibri"/>
              </a:rPr>
              <a:t>Alan Griffin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00">
                <a:latin typeface="Calibri"/>
                <a:ea typeface="Calibri"/>
                <a:cs typeface="Calibri"/>
                <a:sym typeface="Calibri"/>
              </a:rPr>
              <a:t>Utah State Board of Education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g952b316e40_0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89180" y="4663744"/>
            <a:ext cx="1198396" cy="155622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952b316e40_0_0"/>
          <p:cNvSpPr/>
          <p:nvPr/>
        </p:nvSpPr>
        <p:spPr>
          <a:xfrm>
            <a:off x="1643001" y="6223090"/>
            <a:ext cx="14907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latin typeface="Calibri"/>
                <a:ea typeface="Calibri"/>
                <a:cs typeface="Calibri"/>
                <a:sym typeface="Calibri"/>
              </a:rPr>
              <a:t>Luis Lopez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00">
                <a:latin typeface="Calibri"/>
                <a:ea typeface="Calibri"/>
                <a:cs typeface="Calibri"/>
                <a:sym typeface="Calibri"/>
              </a:rPr>
              <a:t>Ogden City Councilor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g952b316e40_0_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15911" y="4662497"/>
            <a:ext cx="1199379" cy="155747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952b316e40_0_0"/>
          <p:cNvSpPr/>
          <p:nvPr/>
        </p:nvSpPr>
        <p:spPr>
          <a:xfrm>
            <a:off x="4386209" y="6237788"/>
            <a:ext cx="14907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latin typeface="Calibri"/>
                <a:ea typeface="Calibri"/>
                <a:cs typeface="Calibri"/>
                <a:sym typeface="Calibri"/>
              </a:rPr>
              <a:t>Kelly Riding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800">
                <a:latin typeface="Calibri"/>
                <a:ea typeface="Calibri"/>
                <a:cs typeface="Calibri"/>
                <a:sym typeface="Calibri"/>
              </a:rPr>
              <a:t>Utah Afterschool Network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952b316e40_0_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236659" y="4663741"/>
            <a:ext cx="1199379" cy="155749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952b316e40_0_0"/>
          <p:cNvSpPr/>
          <p:nvPr/>
        </p:nvSpPr>
        <p:spPr>
          <a:xfrm>
            <a:off x="6886822" y="6199645"/>
            <a:ext cx="18729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latin typeface="Calibri"/>
                <a:ea typeface="Calibri"/>
                <a:cs typeface="Calibri"/>
                <a:sym typeface="Calibri"/>
              </a:rPr>
              <a:t>Nancy Winemiller-Basinger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900">
                <a:latin typeface="Calibri"/>
                <a:ea typeface="Calibri"/>
                <a:cs typeface="Calibri"/>
                <a:sym typeface="Calibri"/>
              </a:rPr>
              <a:t>Big Brothers Big Sisters of Utah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USERVEUTAH</a:t>
            </a:r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body" idx="1"/>
          </p:nvPr>
        </p:nvSpPr>
        <p:spPr>
          <a:xfrm>
            <a:off x="665250" y="1496300"/>
            <a:ext cx="6590100" cy="417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t" anchorCtr="0">
            <a:noAutofit/>
          </a:bodyPr>
          <a:lstStyle/>
          <a:p>
            <a:pPr marL="26670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Roboto"/>
              <a:buChar char="•"/>
            </a:pPr>
            <a:r>
              <a:rPr lang="en-ZA" sz="2400" b="1">
                <a:latin typeface="Roboto"/>
                <a:ea typeface="Roboto"/>
                <a:cs typeface="Roboto"/>
                <a:sym typeface="Roboto"/>
              </a:rPr>
              <a:t>Purpose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As the state’s central coordinating body for service and volunteerism, the Commission is responsible for developing, implementing, and sustaining a vision and culture of national service and community engagement within the state.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266700" lvl="0" indent="-292100" algn="l" rtl="0">
              <a:spcBef>
                <a:spcPts val="1000"/>
              </a:spcBef>
              <a:spcAft>
                <a:spcPts val="0"/>
              </a:spcAft>
              <a:buSzPts val="2200"/>
              <a:buFont typeface="Roboto"/>
              <a:buChar char="•"/>
            </a:pPr>
            <a:r>
              <a:rPr lang="en-ZA" sz="2400" b="1">
                <a:latin typeface="Roboto"/>
                <a:ea typeface="Roboto"/>
                <a:cs typeface="Roboto"/>
                <a:sym typeface="Roboto"/>
              </a:rPr>
              <a:t>Vision</a:t>
            </a:r>
            <a:r>
              <a:rPr lang="en-ZA" sz="2200" b="1"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ZA" sz="22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Our vision is to have vibrant, inclusive, productive, communities in Utah with active, engaged individuals.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26670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Char char="•"/>
            </a:pPr>
            <a:r>
              <a:rPr lang="en-ZA" sz="2400" b="1">
                <a:latin typeface="Roboto"/>
                <a:ea typeface="Roboto"/>
                <a:cs typeface="Roboto"/>
                <a:sym typeface="Roboto"/>
              </a:rPr>
              <a:t>Mission</a:t>
            </a:r>
            <a:r>
              <a:rPr lang="en-ZA" sz="2200" b="1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Our mission is to strengthen and unify Utah communities through national service, volunteerism, and broader community engagement.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4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4</a:t>
            </a:fld>
            <a:endParaRPr/>
          </a:p>
        </p:txBody>
      </p:sp>
      <p:pic>
        <p:nvPicPr>
          <p:cNvPr id="215" name="Google Shape;2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5346" y="1496300"/>
            <a:ext cx="4340751" cy="417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85b4b64e5_1_51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5</a:t>
            </a:fld>
            <a:endParaRPr/>
          </a:p>
        </p:txBody>
      </p:sp>
      <p:pic>
        <p:nvPicPr>
          <p:cNvPr id="222" name="Google Shape;222;g985b4b64e5_1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985b4b64e5_1_5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STRUCTURE</a:t>
            </a:r>
            <a:endParaRPr/>
          </a:p>
        </p:txBody>
      </p:sp>
      <p:pic>
        <p:nvPicPr>
          <p:cNvPr id="224" name="Google Shape;224;g985b4b64e5_1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102" y="262650"/>
            <a:ext cx="2498801" cy="11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985b4b64e5_1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4850" y="1453550"/>
            <a:ext cx="2044324" cy="20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985b4b64e5_1_51"/>
          <p:cNvSpPr txBox="1"/>
          <p:nvPr/>
        </p:nvSpPr>
        <p:spPr>
          <a:xfrm>
            <a:off x="6259150" y="2343100"/>
            <a:ext cx="22002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(and other state commissions)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g985b4b64e5_1_51"/>
          <p:cNvSpPr txBox="1"/>
          <p:nvPr/>
        </p:nvSpPr>
        <p:spPr>
          <a:xfrm>
            <a:off x="671525" y="411957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g985b4b64e5_1_51"/>
          <p:cNvSpPr txBox="1"/>
          <p:nvPr/>
        </p:nvSpPr>
        <p:spPr>
          <a:xfrm>
            <a:off x="3324250" y="411957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g985b4b64e5_1_51"/>
          <p:cNvSpPr txBox="1"/>
          <p:nvPr/>
        </p:nvSpPr>
        <p:spPr>
          <a:xfrm>
            <a:off x="5976975" y="411957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g985b4b64e5_1_51"/>
          <p:cNvSpPr txBox="1"/>
          <p:nvPr/>
        </p:nvSpPr>
        <p:spPr>
          <a:xfrm>
            <a:off x="8629700" y="411957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g985b4b64e5_1_51"/>
          <p:cNvSpPr txBox="1"/>
          <p:nvPr/>
        </p:nvSpPr>
        <p:spPr>
          <a:xfrm>
            <a:off x="671525" y="501492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g985b4b64e5_1_51"/>
          <p:cNvSpPr txBox="1"/>
          <p:nvPr/>
        </p:nvSpPr>
        <p:spPr>
          <a:xfrm>
            <a:off x="3324250" y="501492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g985b4b64e5_1_51"/>
          <p:cNvSpPr txBox="1"/>
          <p:nvPr/>
        </p:nvSpPr>
        <p:spPr>
          <a:xfrm>
            <a:off x="5976975" y="501492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g985b4b64e5_1_51"/>
          <p:cNvSpPr txBox="1"/>
          <p:nvPr/>
        </p:nvSpPr>
        <p:spPr>
          <a:xfrm>
            <a:off x="8629700" y="5014925"/>
            <a:ext cx="2357400" cy="6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latin typeface="Roboto"/>
                <a:ea typeface="Roboto"/>
                <a:cs typeface="Roboto"/>
                <a:sym typeface="Roboto"/>
              </a:rPr>
              <a:t>AmeriCorps Program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g985b4b64e5_1_51"/>
          <p:cNvSpPr txBox="1"/>
          <p:nvPr/>
        </p:nvSpPr>
        <p:spPr>
          <a:xfrm>
            <a:off x="4775950" y="6132950"/>
            <a:ext cx="32211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>
                <a:latin typeface="Roboto"/>
                <a:ea typeface="Roboto"/>
                <a:cs typeface="Roboto"/>
                <a:sym typeface="Roboto"/>
              </a:rPr>
              <a:t>COMMUNITY IMPACT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g985b4b64e5_1_51"/>
          <p:cNvSpPr txBox="1"/>
          <p:nvPr/>
        </p:nvSpPr>
        <p:spPr>
          <a:xfrm>
            <a:off x="6000700" y="5760000"/>
            <a:ext cx="771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000">
                <a:latin typeface="Roboto"/>
                <a:ea typeface="Roboto"/>
                <a:cs typeface="Roboto"/>
                <a:sym typeface="Roboto"/>
              </a:rPr>
              <a:t>=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7" name="Google Shape;237;g985b4b64e5_1_51"/>
          <p:cNvCxnSpPr/>
          <p:nvPr/>
        </p:nvCxnSpPr>
        <p:spPr>
          <a:xfrm flipH="1">
            <a:off x="2028675" y="2943225"/>
            <a:ext cx="2000400" cy="88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8" name="Google Shape;238;g985b4b64e5_1_51"/>
          <p:cNvCxnSpPr/>
          <p:nvPr/>
        </p:nvCxnSpPr>
        <p:spPr>
          <a:xfrm>
            <a:off x="8658225" y="2957525"/>
            <a:ext cx="1143000" cy="85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9" name="Google Shape;239;g985b4b64e5_1_51"/>
          <p:cNvCxnSpPr/>
          <p:nvPr/>
        </p:nvCxnSpPr>
        <p:spPr>
          <a:xfrm>
            <a:off x="7143750" y="3357575"/>
            <a:ext cx="271500" cy="5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0" name="Google Shape;240;g985b4b64e5_1_51"/>
          <p:cNvCxnSpPr/>
          <p:nvPr/>
        </p:nvCxnSpPr>
        <p:spPr>
          <a:xfrm flipH="1">
            <a:off x="4714875" y="3529025"/>
            <a:ext cx="228600" cy="35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1" name="Google Shape;241;g985b4b64e5_1_51"/>
          <p:cNvCxnSpPr/>
          <p:nvPr/>
        </p:nvCxnSpPr>
        <p:spPr>
          <a:xfrm>
            <a:off x="6386525" y="1585925"/>
            <a:ext cx="0" cy="6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005577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USERVEUTAH ROLES</a:t>
            </a:r>
            <a:endParaRPr/>
          </a:p>
        </p:txBody>
      </p:sp>
      <p:sp>
        <p:nvSpPr>
          <p:cNvPr id="247" name="Google Shape;247;p5"/>
          <p:cNvSpPr txBox="1">
            <a:spLocks noGrp="1"/>
          </p:cNvSpPr>
          <p:nvPr>
            <p:ph type="body" idx="2"/>
          </p:nvPr>
        </p:nvSpPr>
        <p:spPr>
          <a:xfrm>
            <a:off x="431998" y="1283394"/>
            <a:ext cx="5183700" cy="110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3600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ZA" sz="2600">
                <a:latin typeface="Roboto"/>
                <a:ea typeface="Roboto"/>
                <a:cs typeface="Roboto"/>
                <a:sym typeface="Roboto"/>
              </a:rPr>
              <a:t>Community Engagement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p5"/>
          <p:cNvSpPr txBox="1">
            <a:spLocks noGrp="1"/>
          </p:cNvSpPr>
          <p:nvPr>
            <p:ph type="body" idx="3"/>
          </p:nvPr>
        </p:nvSpPr>
        <p:spPr>
          <a:xfrm>
            <a:off x="516000" y="2398550"/>
            <a:ext cx="5015700" cy="29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-ZA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Provide successful statewide trainings that ensure organizations are prepared for effective community engagement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-ZA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Support local organizations to recognize effective volunteer efforts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-ZA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Foster civic engagement and leadership development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-ZA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Offer pathways to community engagement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-ZA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Raise awareness of impact of service and volunteerism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5"/>
          <p:cNvSpPr txBox="1">
            <a:spLocks noGrp="1"/>
          </p:cNvSpPr>
          <p:nvPr>
            <p:ph type="body" idx="5"/>
          </p:nvPr>
        </p:nvSpPr>
        <p:spPr>
          <a:xfrm>
            <a:off x="6088550" y="2400950"/>
            <a:ext cx="5015700" cy="29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lang="en-ZA">
                <a:latin typeface="Roboto"/>
                <a:ea typeface="Roboto"/>
                <a:cs typeface="Roboto"/>
                <a:sym typeface="Roboto"/>
              </a:rPr>
              <a:t>Administer grant funding to 14 AmeriCorps programs across UT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•"/>
            </a:pPr>
            <a:r>
              <a:rPr lang="en-ZA">
                <a:latin typeface="Roboto"/>
                <a:ea typeface="Roboto"/>
                <a:cs typeface="Roboto"/>
                <a:sym typeface="Roboto"/>
              </a:rPr>
              <a:t>Assist programs with administrative, fiscal and programmatic oversight, and training and technical assistance, member development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•"/>
            </a:pPr>
            <a:r>
              <a:rPr lang="en-ZA">
                <a:latin typeface="Roboto"/>
                <a:ea typeface="Roboto"/>
                <a:cs typeface="Roboto"/>
                <a:sym typeface="Roboto"/>
              </a:rPr>
              <a:t>Lieutenant Governor’s Volunteer Recognition Certificate &amp; other awards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•"/>
            </a:pPr>
            <a:r>
              <a:rPr lang="en-ZA">
                <a:latin typeface="Roboto"/>
                <a:ea typeface="Roboto"/>
                <a:cs typeface="Roboto"/>
                <a:sym typeface="Roboto"/>
              </a:rPr>
              <a:t>AmeriCorps member recognition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66700" lvl="0" indent="-2667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•"/>
            </a:pPr>
            <a:r>
              <a:rPr lang="en-ZA">
                <a:latin typeface="Roboto"/>
                <a:ea typeface="Roboto"/>
                <a:cs typeface="Roboto"/>
                <a:sym typeface="Roboto"/>
              </a:rPr>
              <a:t>Raise awareness of National Service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66700" marR="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•"/>
            </a:pPr>
            <a:r>
              <a:rPr lang="en-ZA">
                <a:latin typeface="Roboto"/>
                <a:ea typeface="Roboto"/>
                <a:cs typeface="Roboto"/>
                <a:sym typeface="Roboto"/>
              </a:rPr>
              <a:t>Connect members and volunteers to service opportunities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6</a:t>
            </a:fld>
            <a:endParaRPr/>
          </a:p>
        </p:txBody>
      </p:sp>
      <p:pic>
        <p:nvPicPr>
          <p:cNvPr id="251" name="Google Shape;2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"/>
          <p:cNvSpPr txBox="1">
            <a:spLocks noGrp="1"/>
          </p:cNvSpPr>
          <p:nvPr>
            <p:ph type="body" idx="2"/>
          </p:nvPr>
        </p:nvSpPr>
        <p:spPr>
          <a:xfrm>
            <a:off x="6004548" y="1283406"/>
            <a:ext cx="5183700" cy="110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3600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ZA" sz="2600">
                <a:latin typeface="Roboto"/>
                <a:ea typeface="Roboto"/>
                <a:cs typeface="Roboto"/>
                <a:sym typeface="Roboto"/>
              </a:rPr>
              <a:t>National Service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" name="Google Shape;2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252" y="5362550"/>
            <a:ext cx="1483547" cy="148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85b4b64e5_0_5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0383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WHAT IS NATIONAL SERVICE TO YOU?</a:t>
            </a:r>
            <a:endParaRPr/>
          </a:p>
        </p:txBody>
      </p:sp>
      <p:sp>
        <p:nvSpPr>
          <p:cNvPr id="259" name="Google Shape;259;g985b4b64e5_0_52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7</a:t>
            </a:fld>
            <a:endParaRPr/>
          </a:p>
        </p:txBody>
      </p:sp>
      <p:pic>
        <p:nvPicPr>
          <p:cNvPr id="260" name="Google Shape;260;g985b4b64e5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985b4b64e5_0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0950" y="1653488"/>
            <a:ext cx="5326776" cy="35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985b4b64e5_0_52"/>
          <p:cNvSpPr txBox="1"/>
          <p:nvPr/>
        </p:nvSpPr>
        <p:spPr>
          <a:xfrm>
            <a:off x="414675" y="2378700"/>
            <a:ext cx="6186600" cy="210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Serving underserved individuals in our country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Filling gaps in community need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Working with communities, individuals, and partners to accomplish goals across nation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-ZA" sz="2000">
                <a:latin typeface="Roboto"/>
                <a:ea typeface="Roboto"/>
                <a:cs typeface="Roboto"/>
                <a:sym typeface="Roboto"/>
              </a:rPr>
              <a:t>Serving with compassion and empathy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96edbff88a_0_7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DEFINITIONS OF NATIONAL SERVICE</a:t>
            </a:r>
            <a:endParaRPr/>
          </a:p>
        </p:txBody>
      </p:sp>
      <p:sp>
        <p:nvSpPr>
          <p:cNvPr id="268" name="Google Shape;268;g96edbff88a_0_7"/>
          <p:cNvSpPr txBox="1">
            <a:spLocks noGrp="1"/>
          </p:cNvSpPr>
          <p:nvPr>
            <p:ph type="body" idx="1"/>
          </p:nvPr>
        </p:nvSpPr>
        <p:spPr>
          <a:xfrm>
            <a:off x="648000" y="3855600"/>
            <a:ext cx="4709100" cy="233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ZA" sz="2400">
                <a:latin typeface="Roboto"/>
                <a:ea typeface="Roboto"/>
                <a:cs typeface="Roboto"/>
                <a:sym typeface="Roboto"/>
              </a:rPr>
              <a:t>All programs that the Corporation for National and Community Service funds and supports.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g96edbff88a_0_7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8</a:t>
            </a:fld>
            <a:endParaRPr/>
          </a:p>
        </p:txBody>
      </p:sp>
      <p:pic>
        <p:nvPicPr>
          <p:cNvPr id="270" name="Google Shape;270;g96edbff88a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96edbff88a_0_7"/>
          <p:cNvSpPr txBox="1"/>
          <p:nvPr/>
        </p:nvSpPr>
        <p:spPr>
          <a:xfrm>
            <a:off x="648000" y="1191600"/>
            <a:ext cx="4709100" cy="233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400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All the opportunities that exist throughout the country to engage individuals of diverse ages, backgrounds, and abilities in service.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2" name="Google Shape;272;g96edbff88a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2598" y="1432187"/>
            <a:ext cx="6287407" cy="4191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6edbff88a_0_1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ZA"/>
              <a:t>BRIEF HISTORY OF NATIONAL SERVICE</a:t>
            </a:r>
            <a:endParaRPr/>
          </a:p>
        </p:txBody>
      </p:sp>
      <p:sp>
        <p:nvSpPr>
          <p:cNvPr id="278" name="Google Shape;278;g96edbff88a_0_15"/>
          <p:cNvSpPr txBox="1">
            <a:spLocks noGrp="1"/>
          </p:cNvSpPr>
          <p:nvPr>
            <p:ph type="sldNum" idx="12"/>
          </p:nvPr>
        </p:nvSpPr>
        <p:spPr>
          <a:xfrm>
            <a:off x="11447502" y="6401750"/>
            <a:ext cx="278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9</a:t>
            </a:fld>
            <a:endParaRPr/>
          </a:p>
        </p:txBody>
      </p:sp>
      <p:pic>
        <p:nvPicPr>
          <p:cNvPr id="279" name="Google Shape;279;g96edbff88a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476" y="6192000"/>
            <a:ext cx="2211524" cy="66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g96edbff88a_0_15"/>
          <p:cNvCxnSpPr/>
          <p:nvPr/>
        </p:nvCxnSpPr>
        <p:spPr>
          <a:xfrm>
            <a:off x="624000" y="3364200"/>
            <a:ext cx="11232000" cy="1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1" name="Google Shape;281;g96edbff88a_0_15"/>
          <p:cNvSpPr txBox="1"/>
          <p:nvPr/>
        </p:nvSpPr>
        <p:spPr>
          <a:xfrm>
            <a:off x="322800" y="3883800"/>
            <a:ext cx="2211600" cy="93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1933-1942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Civilian Conservation Corps (CCC) was created by Franklin D. Roosevelt.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g96edbff88a_0_15"/>
          <p:cNvSpPr txBox="1"/>
          <p:nvPr/>
        </p:nvSpPr>
        <p:spPr>
          <a:xfrm>
            <a:off x="976775" y="1736850"/>
            <a:ext cx="2966700" cy="127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1960s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Retired and Senior Volunteer Program (RSVP), the Foster Grandparent Program, and the Senior Companion Program (National Senior Service Corps) are created.</a:t>
            </a:r>
            <a:endParaRPr sz="120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g96edbff88a_0_15"/>
          <p:cNvSpPr txBox="1"/>
          <p:nvPr/>
        </p:nvSpPr>
        <p:spPr>
          <a:xfrm>
            <a:off x="3028025" y="3883800"/>
            <a:ext cx="2409000" cy="143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1961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President John F. Kennedy and Congress establish the Peace Corps. President Kennedy says, "The wisdom of this idea is that someday we'll bring it home to America."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g96edbff88a_0_15"/>
          <p:cNvSpPr txBox="1"/>
          <p:nvPr/>
        </p:nvSpPr>
        <p:spPr>
          <a:xfrm>
            <a:off x="4500000" y="1736850"/>
            <a:ext cx="3084900" cy="127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1964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As part of "War on Poverty," President Lyndon B. Johnson creates VISTA (Volunteers in Service to America), a National Teacher Corps, the Job Corps, and University Year of Action.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g96edbff88a_0_15"/>
          <p:cNvSpPr txBox="1"/>
          <p:nvPr/>
        </p:nvSpPr>
        <p:spPr>
          <a:xfrm>
            <a:off x="5930625" y="3883800"/>
            <a:ext cx="2409000" cy="83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1970s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Several youth conservation corps created throughout the U.S.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g96edbff88a_0_15"/>
          <p:cNvSpPr txBox="1"/>
          <p:nvPr/>
        </p:nvSpPr>
        <p:spPr>
          <a:xfrm>
            <a:off x="8100000" y="1762200"/>
            <a:ext cx="2211600" cy="93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1989-1990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President George Bush creates the Office of National Service in the White House.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g96edbff88a_0_15"/>
          <p:cNvSpPr txBox="1"/>
          <p:nvPr/>
        </p:nvSpPr>
        <p:spPr>
          <a:xfrm>
            <a:off x="8833225" y="3823200"/>
            <a:ext cx="2614200" cy="93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 b="1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1990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rgbClr val="4A4A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Congress passes, and President Bush signs, the National and Community Service Act of 1990. </a:t>
            </a:r>
            <a:endParaRPr sz="1200" b="1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1264</Words>
  <Application>Microsoft Office PowerPoint</Application>
  <PresentationFormat>Widescreen</PresentationFormat>
  <Paragraphs>229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Quattrocento Sans</vt:lpstr>
      <vt:lpstr>Arial</vt:lpstr>
      <vt:lpstr>Corbel</vt:lpstr>
      <vt:lpstr>Times New Roman</vt:lpstr>
      <vt:lpstr>Poppins Light</vt:lpstr>
      <vt:lpstr>Roboto</vt:lpstr>
      <vt:lpstr>Calibri</vt:lpstr>
      <vt:lpstr>Office Theme</vt:lpstr>
      <vt:lpstr>UServeUtah, National Service, &amp; AmeriCorps</vt:lpstr>
      <vt:lpstr>THIS PRESENTATION</vt:lpstr>
      <vt:lpstr>USERVEUTAH</vt:lpstr>
      <vt:lpstr>USERVEUTAH</vt:lpstr>
      <vt:lpstr>STRUCTURE</vt:lpstr>
      <vt:lpstr>USERVEUTAH ROLES</vt:lpstr>
      <vt:lpstr>WHAT IS NATIONAL SERVICE TO YOU?</vt:lpstr>
      <vt:lpstr>DEFINITIONS OF NATIONAL SERVICE</vt:lpstr>
      <vt:lpstr>BRIEF HISTORY OF NATIONAL SERVICE</vt:lpstr>
      <vt:lpstr>HISTORY OF NATIONAL SERVICE CONT’D</vt:lpstr>
      <vt:lpstr>NATIONAL SERVICE </vt:lpstr>
      <vt:lpstr>NATIONAL SERVICE - NOW</vt:lpstr>
      <vt:lpstr>NATIONAL SERVICE IN UTAH (2019)</vt:lpstr>
      <vt:lpstr>PowerPoint Presentation</vt:lpstr>
      <vt:lpstr>PowerPoint Presentation</vt:lpstr>
      <vt:lpstr>PowerPoint Presentation</vt:lpstr>
      <vt:lpstr>PowerPoint Presentation</vt:lpstr>
      <vt:lpstr>AMERICORPS STATS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UServeUtah, National Service, &amp; AmeriCorps</dc:title>
  <dc:creator>Starr Stratford</dc:creator>
  <cp:lastModifiedBy>Starr Stratford</cp:lastModifiedBy>
  <cp:revision>1</cp:revision>
  <dcterms:created xsi:type="dcterms:W3CDTF">2018-12-04T21:10:08Z</dcterms:created>
  <dcterms:modified xsi:type="dcterms:W3CDTF">2020-09-22T21:34:27Z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