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72" r:id="rId6"/>
    <p:sldId id="273" r:id="rId7"/>
    <p:sldId id="274" r:id="rId8"/>
    <p:sldId id="275" r:id="rId9"/>
    <p:sldId id="276" r:id="rId10"/>
    <p:sldId id="2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DEE8"/>
    <a:srgbClr val="297C5E"/>
    <a:srgbClr val="315470"/>
    <a:srgbClr val="C8DE17"/>
    <a:srgbClr val="90C46B"/>
    <a:srgbClr val="72C46B"/>
    <a:srgbClr val="5E9B65"/>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99" d="100"/>
          <a:sy n="99" d="100"/>
        </p:scale>
        <p:origin x="9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ey Siaperas" userId="cbb5fd5a-2447-461a-af7d-09c49838dc74" providerId="ADAL" clId="{0F731C68-9910-4502-9871-4F74AE4B5D09}"/>
    <pc:docChg chg="custSel modSld">
      <pc:chgData name="Tracey Siaperas" userId="cbb5fd5a-2447-461a-af7d-09c49838dc74" providerId="ADAL" clId="{0F731C68-9910-4502-9871-4F74AE4B5D09}" dt="2022-06-08T14:36:37.201" v="1" actId="33524"/>
      <pc:docMkLst>
        <pc:docMk/>
      </pc:docMkLst>
      <pc:sldChg chg="modSp mod">
        <pc:chgData name="Tracey Siaperas" userId="cbb5fd5a-2447-461a-af7d-09c49838dc74" providerId="ADAL" clId="{0F731C68-9910-4502-9871-4F74AE4B5D09}" dt="2022-06-08T14:35:36.629" v="0" actId="6549"/>
        <pc:sldMkLst>
          <pc:docMk/>
          <pc:sldMk cId="898146780" sldId="256"/>
        </pc:sldMkLst>
        <pc:spChg chg="mod">
          <ac:chgData name="Tracey Siaperas" userId="cbb5fd5a-2447-461a-af7d-09c49838dc74" providerId="ADAL" clId="{0F731C68-9910-4502-9871-4F74AE4B5D09}" dt="2022-06-08T14:35:36.629" v="0" actId="6549"/>
          <ac:spMkLst>
            <pc:docMk/>
            <pc:sldMk cId="898146780" sldId="256"/>
            <ac:spMk id="3" creationId="{C98B7231-54A8-4E1A-984B-FB69CBCB0306}"/>
          </ac:spMkLst>
        </pc:spChg>
      </pc:sldChg>
      <pc:sldChg chg="modSp mod">
        <pc:chgData name="Tracey Siaperas" userId="cbb5fd5a-2447-461a-af7d-09c49838dc74" providerId="ADAL" clId="{0F731C68-9910-4502-9871-4F74AE4B5D09}" dt="2022-06-08T14:36:37.201" v="1" actId="33524"/>
        <pc:sldMkLst>
          <pc:docMk/>
          <pc:sldMk cId="1995010575" sldId="274"/>
        </pc:sldMkLst>
        <pc:spChg chg="mod">
          <ac:chgData name="Tracey Siaperas" userId="cbb5fd5a-2447-461a-af7d-09c49838dc74" providerId="ADAL" clId="{0F731C68-9910-4502-9871-4F74AE4B5D09}" dt="2022-06-08T14:36:37.201" v="1" actId="33524"/>
          <ac:spMkLst>
            <pc:docMk/>
            <pc:sldMk cId="1995010575" sldId="274"/>
            <ac:spMk id="7" creationId="{3FF1E8D3-47A6-1EA0-31CA-39E7C447E50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B240D9-1D2A-4921-84A5-8DE2B0120A50}" type="datetimeFigureOut">
              <a:rPr lang="en-US" smtClean="0"/>
              <a:t>6/8/2022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8B20DA-6727-47B8-9FB8-809DFAFB00B7}" type="slidenum">
              <a:rPr lang="en-US" smtClean="0"/>
              <a:t>‹#›</a:t>
            </a:fld>
            <a:endParaRPr lang="en-US"/>
          </a:p>
        </p:txBody>
      </p:sp>
    </p:spTree>
    <p:extLst>
      <p:ext uri="{BB962C8B-B14F-4D97-AF65-F5344CB8AC3E}">
        <p14:creationId xmlns:p14="http://schemas.microsoft.com/office/powerpoint/2010/main" val="2352814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8B20DA-6727-47B8-9FB8-809DFAFB00B7}" type="slidenum">
              <a:rPr lang="en-US" smtClean="0"/>
              <a:t>6</a:t>
            </a:fld>
            <a:endParaRPr lang="en-US"/>
          </a:p>
        </p:txBody>
      </p:sp>
    </p:spTree>
    <p:extLst>
      <p:ext uri="{BB962C8B-B14F-4D97-AF65-F5344CB8AC3E}">
        <p14:creationId xmlns:p14="http://schemas.microsoft.com/office/powerpoint/2010/main" val="2769091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6/8/2022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4139129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6/8/2022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3022526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6/8/2022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1676526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6/8/2022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3885290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6/8/2022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2035043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6/8/2022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1165674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6/8/2022</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4081340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6/8/2022</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353414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6/8/2022</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120470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6/8/2022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3779587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6/8/2022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1974023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729019"/>
            <a:ext cx="10515600" cy="1325563"/>
          </a:xfrm>
          <a:prstGeom prst="rect">
            <a:avLst/>
          </a:prstGeom>
        </p:spPr>
        <p:txBody>
          <a:bodyPr vert="horz" lIns="91440" tIns="45720" rIns="91440" bIns="45720" rtlCol="0" anchor="ctr">
            <a:normAutofit/>
          </a:bodyPr>
          <a:lstStyle/>
          <a:p>
            <a:r>
              <a:rPr lang="en-US" dirty="0"/>
              <a:t>Title</a:t>
            </a:r>
          </a:p>
        </p:txBody>
      </p:sp>
      <p:sp>
        <p:nvSpPr>
          <p:cNvPr id="3" name="Text Placeholder 2"/>
          <p:cNvSpPr>
            <a:spLocks noGrp="1"/>
          </p:cNvSpPr>
          <p:nvPr>
            <p:ph type="body" idx="1"/>
          </p:nvPr>
        </p:nvSpPr>
        <p:spPr>
          <a:xfrm>
            <a:off x="838200" y="2409572"/>
            <a:ext cx="10515600" cy="3123054"/>
          </a:xfrm>
          <a:prstGeom prst="rect">
            <a:avLst/>
          </a:prstGeom>
        </p:spPr>
        <p:txBody>
          <a:bodyPr vert="horz" lIns="91440" tIns="45720" rIns="91440" bIns="45720" rtlCol="0">
            <a:normAutofit/>
          </a:bodyPr>
          <a:lstStyle/>
          <a:p>
            <a:pPr lvl="0"/>
            <a:r>
              <a:rPr lang="en-US" dirty="0"/>
              <a:t>	Name</a:t>
            </a:r>
          </a:p>
          <a:p>
            <a:pPr lvl="0"/>
            <a:r>
              <a:rPr lang="en-US" dirty="0"/>
              <a:t>	Title</a:t>
            </a:r>
          </a:p>
          <a:p>
            <a:pPr lvl="0"/>
            <a:r>
              <a:rPr lang="en-US" dirty="0"/>
              <a:t>	Association for Utah Community Health</a:t>
            </a:r>
          </a:p>
          <a:p>
            <a:pPr lvl="0"/>
            <a:r>
              <a:rPr lang="en-US" dirty="0"/>
              <a:t>	Date</a:t>
            </a:r>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7194" y="5887616"/>
            <a:ext cx="2671548" cy="649589"/>
          </a:xfrm>
          <a:prstGeom prst="rect">
            <a:avLst/>
          </a:prstGeom>
        </p:spPr>
      </p:pic>
      <p:sp>
        <p:nvSpPr>
          <p:cNvPr id="8" name="Rectangle 7"/>
          <p:cNvSpPr/>
          <p:nvPr userDrawn="1"/>
        </p:nvSpPr>
        <p:spPr>
          <a:xfrm>
            <a:off x="0" y="0"/>
            <a:ext cx="12192000" cy="270588"/>
          </a:xfrm>
          <a:prstGeom prst="rect">
            <a:avLst/>
          </a:prstGeom>
          <a:solidFill>
            <a:srgbClr val="5E9B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0" y="6587412"/>
            <a:ext cx="12192000" cy="270588"/>
          </a:xfrm>
          <a:prstGeom prst="rect">
            <a:avLst/>
          </a:prstGeom>
          <a:solidFill>
            <a:srgbClr val="90C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267190"/>
            <a:ext cx="12192000" cy="45719"/>
          </a:xfrm>
          <a:prstGeom prst="rect">
            <a:avLst/>
          </a:prstGeom>
          <a:solidFill>
            <a:srgbClr val="C8DE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0" y="6541693"/>
            <a:ext cx="12192000" cy="45719"/>
          </a:xfrm>
          <a:prstGeom prst="rect">
            <a:avLst/>
          </a:prstGeom>
          <a:solidFill>
            <a:srgbClr val="C8DE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9634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315470"/>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31547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1547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1547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1547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1547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mailto:tracey@auch.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C98B7231-54A8-4E1A-984B-FB69CBCB0306}"/>
              </a:ext>
            </a:extLst>
          </p:cNvPr>
          <p:cNvSpPr>
            <a:spLocks noGrp="1"/>
          </p:cNvSpPr>
          <p:nvPr>
            <p:ph type="title"/>
          </p:nvPr>
        </p:nvSpPr>
        <p:spPr>
          <a:xfrm>
            <a:off x="216347" y="71294"/>
            <a:ext cx="6731891" cy="4567137"/>
          </a:xfrm>
        </p:spPr>
        <p:txBody>
          <a:bodyPr vert="horz" lIns="91440" tIns="45720" rIns="91440" bIns="45720" rtlCol="0" anchor="b">
            <a:normAutofit/>
          </a:bodyPr>
          <a:lstStyle/>
          <a:p>
            <a:r>
              <a:rPr lang="en-US" b="1" dirty="0">
                <a:solidFill>
                  <a:srgbClr val="002060"/>
                </a:solidFill>
              </a:rPr>
              <a:t>AUCH</a:t>
            </a:r>
            <a:br>
              <a:rPr lang="en-US" b="1" dirty="0">
                <a:solidFill>
                  <a:srgbClr val="002060"/>
                </a:solidFill>
              </a:rPr>
            </a:br>
            <a:r>
              <a:rPr lang="en-US" b="1" dirty="0">
                <a:solidFill>
                  <a:srgbClr val="002060"/>
                </a:solidFill>
              </a:rPr>
              <a:t>Tobacco Cessation Program</a:t>
            </a:r>
            <a:br>
              <a:rPr lang="en-US" b="1" dirty="0">
                <a:solidFill>
                  <a:srgbClr val="002060"/>
                </a:solidFill>
              </a:rPr>
            </a:br>
            <a:r>
              <a:rPr lang="en-US" b="1" dirty="0">
                <a:solidFill>
                  <a:srgbClr val="002060"/>
                </a:solidFill>
              </a:rPr>
              <a:t>Medication Reimbursement</a:t>
            </a:r>
            <a:endParaRPr lang="en-US" dirty="0">
              <a:solidFill>
                <a:srgbClr val="002060"/>
              </a:solidFill>
            </a:endParaRPr>
          </a:p>
        </p:txBody>
      </p:sp>
      <p:pic>
        <p:nvPicPr>
          <p:cNvPr id="5" name="Picture 4" descr="Logo, icon&#10;&#10;Description automatically generated">
            <a:extLst>
              <a:ext uri="{FF2B5EF4-FFF2-40B4-BE49-F238E27FC236}">
                <a16:creationId xmlns:a16="http://schemas.microsoft.com/office/drawing/2014/main" id="{AD0116E3-1B95-D84B-E78C-5999A452D711}"/>
              </a:ext>
            </a:extLst>
          </p:cNvPr>
          <p:cNvPicPr>
            <a:picLocks noChangeAspect="1"/>
          </p:cNvPicPr>
          <p:nvPr/>
        </p:nvPicPr>
        <p:blipFill rotWithShape="1">
          <a:blip r:embed="rId2">
            <a:extLst>
              <a:ext uri="{28A0092B-C50C-407E-A947-70E740481C1C}">
                <a14:useLocalDpi xmlns:a14="http://schemas.microsoft.com/office/drawing/2010/main" val="0"/>
              </a:ext>
            </a:extLst>
          </a:blip>
          <a:srcRect l="6408" r="6646"/>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rgbClr val="C8DEE8"/>
          </a:solidFill>
        </p:spPr>
      </p:pic>
      <p:pic>
        <p:nvPicPr>
          <p:cNvPr id="24" name="Picture 23">
            <a:extLst>
              <a:ext uri="{FF2B5EF4-FFF2-40B4-BE49-F238E27FC236}">
                <a16:creationId xmlns:a16="http://schemas.microsoft.com/office/drawing/2014/main" id="{045658D9-73AF-12AC-F04C-9F976FCA5500}"/>
              </a:ext>
            </a:extLst>
          </p:cNvPr>
          <p:cNvPicPr>
            <a:picLocks noChangeAspect="1"/>
          </p:cNvPicPr>
          <p:nvPr/>
        </p:nvPicPr>
        <p:blipFill>
          <a:blip r:embed="rId3"/>
          <a:stretch>
            <a:fillRect/>
          </a:stretch>
        </p:blipFill>
        <p:spPr>
          <a:xfrm>
            <a:off x="377618" y="6073739"/>
            <a:ext cx="2058778" cy="443028"/>
          </a:xfrm>
          <a:prstGeom prst="rect">
            <a:avLst/>
          </a:prstGeom>
        </p:spPr>
      </p:pic>
    </p:spTree>
    <p:extLst>
      <p:ext uri="{BB962C8B-B14F-4D97-AF65-F5344CB8AC3E}">
        <p14:creationId xmlns:p14="http://schemas.microsoft.com/office/powerpoint/2010/main" val="898146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 icon&#10;&#10;Description automatically generated">
            <a:extLst>
              <a:ext uri="{FF2B5EF4-FFF2-40B4-BE49-F238E27FC236}">
                <a16:creationId xmlns:a16="http://schemas.microsoft.com/office/drawing/2014/main" id="{AD0116E3-1B95-D84B-E78C-5999A452D711}"/>
              </a:ext>
            </a:extLst>
          </p:cNvPr>
          <p:cNvPicPr>
            <a:picLocks noChangeAspect="1"/>
          </p:cNvPicPr>
          <p:nvPr/>
        </p:nvPicPr>
        <p:blipFill rotWithShape="1">
          <a:blip r:embed="rId2">
            <a:extLst>
              <a:ext uri="{28A0092B-C50C-407E-A947-70E740481C1C}">
                <a14:useLocalDpi xmlns:a14="http://schemas.microsoft.com/office/drawing/2010/main" val="0"/>
              </a:ext>
            </a:extLst>
          </a:blip>
          <a:srcRect l="6408" r="6646"/>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rgbClr val="C8DEE8"/>
          </a:solidFill>
        </p:spPr>
      </p:pic>
      <p:sp>
        <p:nvSpPr>
          <p:cNvPr id="9" name="Title 1">
            <a:extLst>
              <a:ext uri="{FF2B5EF4-FFF2-40B4-BE49-F238E27FC236}">
                <a16:creationId xmlns:a16="http://schemas.microsoft.com/office/drawing/2014/main" id="{E1CB0913-8D20-D448-E46C-849B39747124}"/>
              </a:ext>
            </a:extLst>
          </p:cNvPr>
          <p:cNvSpPr txBox="1">
            <a:spLocks/>
          </p:cNvSpPr>
          <p:nvPr/>
        </p:nvSpPr>
        <p:spPr>
          <a:xfrm>
            <a:off x="567489" y="4222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315470"/>
                </a:solidFill>
                <a:latin typeface="+mj-lt"/>
                <a:ea typeface="+mj-ea"/>
                <a:cs typeface="+mj-cs"/>
              </a:defRPr>
            </a:lvl1pPr>
          </a:lstStyle>
          <a:p>
            <a:r>
              <a:rPr lang="en-US" b="0" dirty="0">
                <a:solidFill>
                  <a:srgbClr val="002060"/>
                </a:solidFill>
                <a:latin typeface="+mn-lt"/>
              </a:rPr>
              <a:t>Program Background</a:t>
            </a:r>
            <a:br>
              <a:rPr lang="en-US" b="0" dirty="0">
                <a:solidFill>
                  <a:srgbClr val="002060"/>
                </a:solidFill>
                <a:latin typeface="+mn-lt"/>
              </a:rPr>
            </a:br>
            <a:endParaRPr lang="en-US" b="0" dirty="0">
              <a:solidFill>
                <a:srgbClr val="002060"/>
              </a:solidFill>
            </a:endParaRPr>
          </a:p>
        </p:txBody>
      </p:sp>
      <p:pic>
        <p:nvPicPr>
          <p:cNvPr id="10" name="Picture 9">
            <a:extLst>
              <a:ext uri="{FF2B5EF4-FFF2-40B4-BE49-F238E27FC236}">
                <a16:creationId xmlns:a16="http://schemas.microsoft.com/office/drawing/2014/main" id="{9964B144-8404-81C6-5A05-1AA092A0249D}"/>
              </a:ext>
            </a:extLst>
          </p:cNvPr>
          <p:cNvPicPr>
            <a:picLocks noChangeAspect="1"/>
          </p:cNvPicPr>
          <p:nvPr/>
        </p:nvPicPr>
        <p:blipFill>
          <a:blip r:embed="rId3"/>
          <a:stretch>
            <a:fillRect/>
          </a:stretch>
        </p:blipFill>
        <p:spPr>
          <a:xfrm>
            <a:off x="567489" y="6193453"/>
            <a:ext cx="2058778" cy="443028"/>
          </a:xfrm>
          <a:prstGeom prst="rect">
            <a:avLst/>
          </a:prstGeom>
        </p:spPr>
      </p:pic>
      <p:sp>
        <p:nvSpPr>
          <p:cNvPr id="12" name="TextBox 11">
            <a:extLst>
              <a:ext uri="{FF2B5EF4-FFF2-40B4-BE49-F238E27FC236}">
                <a16:creationId xmlns:a16="http://schemas.microsoft.com/office/drawing/2014/main" id="{90394CD0-C3CB-DAF4-AAFB-DE9509804D88}"/>
              </a:ext>
            </a:extLst>
          </p:cNvPr>
          <p:cNvSpPr txBox="1"/>
          <p:nvPr/>
        </p:nvSpPr>
        <p:spPr>
          <a:xfrm>
            <a:off x="525128" y="1292959"/>
            <a:ext cx="5746449" cy="5355312"/>
          </a:xfrm>
          <a:prstGeom prst="rect">
            <a:avLst/>
          </a:prstGeom>
          <a:noFill/>
        </p:spPr>
        <p:txBody>
          <a:bodyPr wrap="square">
            <a:spAutoFit/>
          </a:bodyPr>
          <a:lstStyle/>
          <a:p>
            <a:pPr marL="285750" indent="-285750">
              <a:buFont typeface="Arial" panose="020B0604020202020204" pitchFamily="34" charset="0"/>
              <a:buChar char="•"/>
            </a:pPr>
            <a:r>
              <a:rPr lang="en-US" sz="1800" dirty="0">
                <a:solidFill>
                  <a:srgbClr val="002060"/>
                </a:solidFill>
              </a:rPr>
              <a:t>Since 2003 the Association for Utah Community Health (AUCH) and the Utah Department of Health (UDOH) have worked to mitigate the impact uninsured populations place on publicly funded entities as a result of tobacco-related diseases and provide them with affordable options.</a:t>
            </a:r>
            <a:endParaRPr lang="en-US" dirty="0">
              <a:solidFill>
                <a:srgbClr val="002060"/>
              </a:solidFill>
            </a:endParaRPr>
          </a:p>
          <a:p>
            <a:pPr marL="285750" indent="-285750">
              <a:buFont typeface="Arial" panose="020B0604020202020204" pitchFamily="34" charset="0"/>
              <a:buChar char="•"/>
            </a:pPr>
            <a:endParaRPr lang="en-US" sz="1800" dirty="0">
              <a:solidFill>
                <a:srgbClr val="002060"/>
              </a:solidFill>
            </a:endParaRPr>
          </a:p>
          <a:p>
            <a:pPr marL="285750" indent="-285750">
              <a:buFont typeface="Arial" panose="020B0604020202020204" pitchFamily="34" charset="0"/>
              <a:buChar char="•"/>
            </a:pPr>
            <a:r>
              <a:rPr lang="en-US" sz="1800" dirty="0">
                <a:solidFill>
                  <a:srgbClr val="002060"/>
                </a:solidFill>
              </a:rPr>
              <a:t>The AUCH Tobacco Cessation Program (TCP) is funded by a yearly grant from the UDOH Tobacco Prevention and Control Program.</a:t>
            </a:r>
            <a:endParaRPr lang="en-US" dirty="0">
              <a:solidFill>
                <a:srgbClr val="002060"/>
              </a:solidFill>
            </a:endParaRPr>
          </a:p>
          <a:p>
            <a:pPr marL="285750" indent="-285750">
              <a:buFont typeface="Arial" panose="020B0604020202020204" pitchFamily="34" charset="0"/>
              <a:buChar char="•"/>
            </a:pPr>
            <a:endParaRPr lang="en-US" sz="1800" dirty="0">
              <a:solidFill>
                <a:srgbClr val="002060"/>
              </a:solidFill>
            </a:endParaRPr>
          </a:p>
          <a:p>
            <a:pPr marL="285750" indent="-285750">
              <a:buFont typeface="Arial" panose="020B0604020202020204" pitchFamily="34" charset="0"/>
              <a:buChar char="•"/>
            </a:pPr>
            <a:r>
              <a:rPr lang="en-US" sz="1800" dirty="0">
                <a:solidFill>
                  <a:srgbClr val="002060"/>
                </a:solidFill>
              </a:rPr>
              <a:t>AUCH TCP reimburses health center pharmacies and 340basics-contracted health centers quarterly for uninsured patients that are prescribed qualified cessation medications.</a:t>
            </a:r>
            <a:br>
              <a:rPr lang="en-US" sz="1800" dirty="0">
                <a:solidFill>
                  <a:srgbClr val="002060"/>
                </a:solidFill>
              </a:rPr>
            </a:br>
            <a:br>
              <a:rPr lang="en-US" sz="1800" dirty="0">
                <a:solidFill>
                  <a:srgbClr val="002060"/>
                </a:solidFill>
              </a:rPr>
            </a:br>
            <a:br>
              <a:rPr lang="en-US" sz="1800" dirty="0">
                <a:solidFill>
                  <a:srgbClr val="002060"/>
                </a:solidFill>
              </a:rPr>
            </a:br>
            <a:br>
              <a:rPr lang="en-US" sz="1800" dirty="0">
                <a:solidFill>
                  <a:srgbClr val="002060"/>
                </a:solidFill>
              </a:rPr>
            </a:br>
            <a:endParaRPr lang="en-US" dirty="0"/>
          </a:p>
        </p:txBody>
      </p:sp>
    </p:spTree>
    <p:extLst>
      <p:ext uri="{BB962C8B-B14F-4D97-AF65-F5344CB8AC3E}">
        <p14:creationId xmlns:p14="http://schemas.microsoft.com/office/powerpoint/2010/main" val="3585924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 icon&#10;&#10;Description automatically generated">
            <a:extLst>
              <a:ext uri="{FF2B5EF4-FFF2-40B4-BE49-F238E27FC236}">
                <a16:creationId xmlns:a16="http://schemas.microsoft.com/office/drawing/2014/main" id="{AD0116E3-1B95-D84B-E78C-5999A452D711}"/>
              </a:ext>
            </a:extLst>
          </p:cNvPr>
          <p:cNvPicPr>
            <a:picLocks noChangeAspect="1"/>
          </p:cNvPicPr>
          <p:nvPr/>
        </p:nvPicPr>
        <p:blipFill rotWithShape="1">
          <a:blip r:embed="rId2">
            <a:extLst>
              <a:ext uri="{28A0092B-C50C-407E-A947-70E740481C1C}">
                <a14:useLocalDpi xmlns:a14="http://schemas.microsoft.com/office/drawing/2010/main" val="0"/>
              </a:ext>
            </a:extLst>
          </a:blip>
          <a:srcRect l="6408" r="6646"/>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rgbClr val="C8DEE8"/>
          </a:solidFill>
        </p:spPr>
      </p:pic>
      <p:sp>
        <p:nvSpPr>
          <p:cNvPr id="9" name="Title 1">
            <a:extLst>
              <a:ext uri="{FF2B5EF4-FFF2-40B4-BE49-F238E27FC236}">
                <a16:creationId xmlns:a16="http://schemas.microsoft.com/office/drawing/2014/main" id="{E1CB0913-8D20-D448-E46C-849B39747124}"/>
              </a:ext>
            </a:extLst>
          </p:cNvPr>
          <p:cNvSpPr txBox="1">
            <a:spLocks/>
          </p:cNvSpPr>
          <p:nvPr/>
        </p:nvSpPr>
        <p:spPr>
          <a:xfrm>
            <a:off x="501315" y="11436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315470"/>
                </a:solidFill>
                <a:latin typeface="+mj-lt"/>
                <a:ea typeface="+mj-ea"/>
                <a:cs typeface="+mj-cs"/>
              </a:defRPr>
            </a:lvl1pPr>
          </a:lstStyle>
          <a:p>
            <a:r>
              <a:rPr lang="en-US" b="0" dirty="0">
                <a:solidFill>
                  <a:srgbClr val="002060"/>
                </a:solidFill>
                <a:latin typeface="+mn-lt"/>
              </a:rPr>
              <a:t>Medications Covered</a:t>
            </a:r>
            <a:endParaRPr lang="en-US" b="0" dirty="0">
              <a:solidFill>
                <a:srgbClr val="002060"/>
              </a:solidFill>
            </a:endParaRPr>
          </a:p>
        </p:txBody>
      </p:sp>
      <p:pic>
        <p:nvPicPr>
          <p:cNvPr id="6" name="Picture 5">
            <a:extLst>
              <a:ext uri="{FF2B5EF4-FFF2-40B4-BE49-F238E27FC236}">
                <a16:creationId xmlns:a16="http://schemas.microsoft.com/office/drawing/2014/main" id="{DDF98F02-E2C2-5BF6-F965-C3740D457C82}"/>
              </a:ext>
            </a:extLst>
          </p:cNvPr>
          <p:cNvPicPr>
            <a:picLocks noChangeAspect="1"/>
          </p:cNvPicPr>
          <p:nvPr/>
        </p:nvPicPr>
        <p:blipFill>
          <a:blip r:embed="rId3"/>
          <a:stretch>
            <a:fillRect/>
          </a:stretch>
        </p:blipFill>
        <p:spPr>
          <a:xfrm>
            <a:off x="277098" y="6230149"/>
            <a:ext cx="2058778" cy="443028"/>
          </a:xfrm>
          <a:prstGeom prst="rect">
            <a:avLst/>
          </a:prstGeom>
        </p:spPr>
      </p:pic>
      <p:sp>
        <p:nvSpPr>
          <p:cNvPr id="2" name="TextBox 1">
            <a:extLst>
              <a:ext uri="{FF2B5EF4-FFF2-40B4-BE49-F238E27FC236}">
                <a16:creationId xmlns:a16="http://schemas.microsoft.com/office/drawing/2014/main" id="{427FA62F-26DC-D52D-FA33-786081404733}"/>
              </a:ext>
            </a:extLst>
          </p:cNvPr>
          <p:cNvSpPr txBox="1"/>
          <p:nvPr/>
        </p:nvSpPr>
        <p:spPr>
          <a:xfrm>
            <a:off x="498267" y="1456444"/>
            <a:ext cx="5952665" cy="3539430"/>
          </a:xfrm>
          <a:prstGeom prst="rect">
            <a:avLst/>
          </a:prstGeom>
          <a:noFill/>
        </p:spPr>
        <p:txBody>
          <a:bodyPr wrap="square" rtlCol="0">
            <a:spAutoFit/>
          </a:bodyPr>
          <a:lstStyle/>
          <a:p>
            <a:pPr marL="342900" indent="-342900">
              <a:buFont typeface="Arial" panose="020B0604020202020204" pitchFamily="34" charset="0"/>
              <a:buChar char="•"/>
            </a:pPr>
            <a:r>
              <a:rPr kumimoji="0" lang="en-US" sz="2400" i="0" u="none" strike="noStrike" kern="1400" cap="none" spc="0" normalizeH="0" baseline="0" noProof="0" dirty="0">
                <a:ln>
                  <a:noFill/>
                </a:ln>
                <a:solidFill>
                  <a:srgbClr val="002060"/>
                </a:solidFill>
                <a:effectLst/>
                <a:uLnTx/>
                <a:uFillTx/>
                <a:latin typeface="Calibri" panose="020F0502020204030204"/>
                <a:ea typeface="+mn-ea"/>
                <a:cs typeface="+mn-cs"/>
              </a:rPr>
              <a:t>Varenicline***</a:t>
            </a:r>
            <a:endParaRPr kumimoji="0" lang="en-US" sz="2400" i="0" u="none" strike="noStrike" kern="1400" cap="none" spc="0" normalizeH="0" baseline="0" noProof="0" dirty="0">
              <a:ln>
                <a:noFill/>
              </a:ln>
              <a:solidFill>
                <a:srgbClr val="002060"/>
              </a:solidFill>
              <a:effectLst/>
              <a:uLnTx/>
              <a:uFillTx/>
              <a:latin typeface="Calibri" panose="020F0502020204030204"/>
            </a:endParaRPr>
          </a:p>
          <a:p>
            <a:pPr marL="800100" lvl="1" indent="-342900">
              <a:buFont typeface="Arial" panose="020B0604020202020204" pitchFamily="34" charset="0"/>
              <a:buChar char="•"/>
            </a:pPr>
            <a:r>
              <a:rPr kumimoji="0" lang="en-US" i="0" u="none" strike="noStrike" kern="1400" cap="none" spc="0" normalizeH="0" baseline="0" noProof="0" dirty="0">
                <a:ln>
                  <a:noFill/>
                </a:ln>
                <a:solidFill>
                  <a:srgbClr val="002060"/>
                </a:solidFill>
                <a:effectLst/>
                <a:uLnTx/>
                <a:uFillTx/>
                <a:latin typeface="Calibri" panose="020F0502020204030204"/>
                <a:ea typeface="+mn-ea"/>
                <a:cs typeface="+mn-cs"/>
              </a:rPr>
              <a:t>Fill for 12 weeks in 12-month period.</a:t>
            </a:r>
            <a:endParaRPr lang="en-US" kern="1400" dirty="0">
              <a:solidFill>
                <a:srgbClr val="002060"/>
              </a:solidFill>
              <a:latin typeface="Calibri" panose="020F0502020204030204"/>
            </a:endParaRPr>
          </a:p>
          <a:p>
            <a:pPr marL="800100" lvl="1" indent="-342900">
              <a:buFont typeface="Arial" panose="020B0604020202020204" pitchFamily="34" charset="0"/>
              <a:buChar char="•"/>
            </a:pPr>
            <a:r>
              <a:rPr kumimoji="0" lang="en-US" i="0" u="none" strike="noStrike" kern="1400" cap="none" spc="0" normalizeH="0" baseline="0" noProof="0" dirty="0">
                <a:ln>
                  <a:noFill/>
                </a:ln>
                <a:solidFill>
                  <a:srgbClr val="002060"/>
                </a:solidFill>
                <a:effectLst/>
                <a:uLnTx/>
                <a:uFillTx/>
                <a:latin typeface="Calibri" panose="020F0502020204030204"/>
                <a:ea typeface="+mn-ea"/>
                <a:cs typeface="+mn-cs"/>
              </a:rPr>
              <a:t>Refill for up to an additional 12 weeks if the provider feels it is beneficial to the patient’s cessation.</a:t>
            </a:r>
          </a:p>
          <a:p>
            <a:pPr lvl="1"/>
            <a:endParaRPr lang="en-US" sz="2400" kern="1400" dirty="0">
              <a:solidFill>
                <a:srgbClr val="002060"/>
              </a:solidFill>
              <a:latin typeface="Calibri" panose="020F0502020204030204"/>
            </a:endParaRPr>
          </a:p>
          <a:p>
            <a:pPr marL="342900" indent="-342900">
              <a:buFont typeface="Arial" panose="020B0604020202020204" pitchFamily="34" charset="0"/>
              <a:buChar char="•"/>
            </a:pPr>
            <a:r>
              <a:rPr kumimoji="0" lang="en-US" sz="2400" i="0" u="none" strike="noStrike" kern="1400" cap="none" spc="0" normalizeH="0" baseline="0" noProof="0" dirty="0">
                <a:ln>
                  <a:noFill/>
                </a:ln>
                <a:solidFill>
                  <a:srgbClr val="002060"/>
                </a:solidFill>
                <a:effectLst/>
                <a:uLnTx/>
                <a:uFillTx/>
                <a:latin typeface="Calibri" panose="020F0502020204030204"/>
                <a:ea typeface="+mn-ea"/>
                <a:cs typeface="+mn-cs"/>
              </a:rPr>
              <a:t>Bupropion SR 150 mg </a:t>
            </a:r>
            <a:endParaRPr lang="en-US" sz="2400" kern="1400" dirty="0">
              <a:solidFill>
                <a:srgbClr val="002060"/>
              </a:solidFill>
              <a:latin typeface="Calibri" panose="020F0502020204030204"/>
            </a:endParaRPr>
          </a:p>
          <a:p>
            <a:pPr marL="800100" lvl="1" indent="-342900">
              <a:buFont typeface="Arial" panose="020B0604020202020204" pitchFamily="34" charset="0"/>
              <a:buChar char="•"/>
            </a:pPr>
            <a:r>
              <a:rPr lang="en-US" kern="1400" dirty="0">
                <a:solidFill>
                  <a:srgbClr val="002060"/>
                </a:solidFill>
                <a:latin typeface="Calibri" panose="020F0502020204030204"/>
              </a:rPr>
              <a:t>C</a:t>
            </a:r>
            <a:r>
              <a:rPr kumimoji="0" lang="en-US" i="0" u="none" strike="noStrike" kern="1400" cap="none" spc="0" normalizeH="0" baseline="0" noProof="0" dirty="0">
                <a:ln>
                  <a:noFill/>
                </a:ln>
                <a:solidFill>
                  <a:srgbClr val="002060"/>
                </a:solidFill>
                <a:effectLst/>
                <a:uLnTx/>
                <a:uFillTx/>
                <a:latin typeface="Calibri" panose="020F0502020204030204"/>
                <a:ea typeface="+mn-ea"/>
                <a:cs typeface="+mn-cs"/>
              </a:rPr>
              <a:t>an only be prescribed for 12 weeks within a </a:t>
            </a:r>
            <a:br>
              <a:rPr kumimoji="0" lang="en-US" i="0" u="none" strike="noStrike" kern="1400" cap="none" spc="0" normalizeH="0" baseline="0" noProof="0" dirty="0">
                <a:ln>
                  <a:noFill/>
                </a:ln>
                <a:solidFill>
                  <a:srgbClr val="002060"/>
                </a:solidFill>
                <a:effectLst/>
                <a:uLnTx/>
                <a:uFillTx/>
                <a:latin typeface="Calibri" panose="020F0502020204030204"/>
                <a:ea typeface="+mn-ea"/>
                <a:cs typeface="+mn-cs"/>
              </a:rPr>
            </a:br>
            <a:r>
              <a:rPr kumimoji="0" lang="en-US" i="0" u="none" strike="noStrike" kern="1400" cap="none" spc="0" normalizeH="0" baseline="0" noProof="0" dirty="0">
                <a:ln>
                  <a:noFill/>
                </a:ln>
                <a:solidFill>
                  <a:srgbClr val="002060"/>
                </a:solidFill>
                <a:effectLst/>
                <a:uLnTx/>
                <a:uFillTx/>
                <a:latin typeface="Calibri" panose="020F0502020204030204"/>
                <a:ea typeface="+mn-ea"/>
                <a:cs typeface="+mn-cs"/>
              </a:rPr>
              <a:t>12-month period as it is an anti-depressant. </a:t>
            </a:r>
            <a:br>
              <a:rPr kumimoji="0" lang="en-US" sz="2800" i="0" u="none" strike="noStrike" kern="1400" cap="none" spc="0" normalizeH="0" baseline="0" noProof="0" dirty="0">
                <a:ln>
                  <a:noFill/>
                </a:ln>
                <a:solidFill>
                  <a:srgbClr val="002060"/>
                </a:solidFill>
                <a:effectLst/>
                <a:uLnTx/>
                <a:uFillTx/>
                <a:latin typeface="Calibri" panose="020F0502020204030204"/>
                <a:ea typeface="+mn-ea"/>
                <a:cs typeface="+mn-cs"/>
              </a:rPr>
            </a:br>
            <a:endParaRPr lang="en-US" sz="2000" kern="1400" dirty="0">
              <a:solidFill>
                <a:srgbClr val="002060"/>
              </a:solidFill>
              <a:latin typeface="Calibri" panose="020F0502020204030204"/>
            </a:endParaRPr>
          </a:p>
          <a:p>
            <a:r>
              <a:rPr kumimoji="0" lang="en-US" sz="1400" i="1" u="none" strike="noStrike" kern="1400" cap="none" spc="0" normalizeH="0" baseline="0" noProof="0" dirty="0">
                <a:ln>
                  <a:noFill/>
                </a:ln>
                <a:solidFill>
                  <a:srgbClr val="002060"/>
                </a:solidFill>
                <a:effectLst/>
                <a:uLnTx/>
                <a:uFillTx/>
                <a:latin typeface="Calibri" panose="020F0502020204030204"/>
                <a:ea typeface="+mn-ea"/>
                <a:cs typeface="+mn-cs"/>
              </a:rPr>
              <a:t>***Please note that Chantix is no longer available under this program due to the 2021 recall. If Chantix returns to the market the AUCH TCP program will consider reinstating it at that time.</a:t>
            </a:r>
            <a:endParaRPr lang="en-US" dirty="0">
              <a:solidFill>
                <a:srgbClr val="002060"/>
              </a:solidFill>
            </a:endParaRPr>
          </a:p>
        </p:txBody>
      </p:sp>
    </p:spTree>
    <p:extLst>
      <p:ext uri="{BB962C8B-B14F-4D97-AF65-F5344CB8AC3E}">
        <p14:creationId xmlns:p14="http://schemas.microsoft.com/office/powerpoint/2010/main" val="2429873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 icon&#10;&#10;Description automatically generated">
            <a:extLst>
              <a:ext uri="{FF2B5EF4-FFF2-40B4-BE49-F238E27FC236}">
                <a16:creationId xmlns:a16="http://schemas.microsoft.com/office/drawing/2014/main" id="{AD0116E3-1B95-D84B-E78C-5999A452D711}"/>
              </a:ext>
            </a:extLst>
          </p:cNvPr>
          <p:cNvPicPr>
            <a:picLocks noChangeAspect="1"/>
          </p:cNvPicPr>
          <p:nvPr/>
        </p:nvPicPr>
        <p:blipFill rotWithShape="1">
          <a:blip r:embed="rId2">
            <a:extLst>
              <a:ext uri="{28A0092B-C50C-407E-A947-70E740481C1C}">
                <a14:useLocalDpi xmlns:a14="http://schemas.microsoft.com/office/drawing/2010/main" val="0"/>
              </a:ext>
            </a:extLst>
          </a:blip>
          <a:srcRect l="6408" r="6646"/>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rgbClr val="C8DEE8"/>
          </a:solidFill>
        </p:spPr>
      </p:pic>
      <p:sp>
        <p:nvSpPr>
          <p:cNvPr id="9" name="Title 1">
            <a:extLst>
              <a:ext uri="{FF2B5EF4-FFF2-40B4-BE49-F238E27FC236}">
                <a16:creationId xmlns:a16="http://schemas.microsoft.com/office/drawing/2014/main" id="{E1CB0913-8D20-D448-E46C-849B39747124}"/>
              </a:ext>
            </a:extLst>
          </p:cNvPr>
          <p:cNvSpPr txBox="1">
            <a:spLocks/>
          </p:cNvSpPr>
          <p:nvPr/>
        </p:nvSpPr>
        <p:spPr>
          <a:xfrm>
            <a:off x="374984" y="38612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315470"/>
                </a:solidFill>
                <a:latin typeface="+mj-lt"/>
                <a:ea typeface="+mj-ea"/>
                <a:cs typeface="+mj-cs"/>
              </a:defRPr>
            </a:lvl1pPr>
          </a:lstStyle>
          <a:p>
            <a:r>
              <a:rPr lang="en-US" sz="4000" b="0" dirty="0">
                <a:solidFill>
                  <a:srgbClr val="002060"/>
                </a:solidFill>
                <a:latin typeface="+mn-lt"/>
              </a:rPr>
              <a:t>How to prescribe at zero </a:t>
            </a:r>
          </a:p>
          <a:p>
            <a:r>
              <a:rPr lang="en-US" sz="4000" b="0" dirty="0">
                <a:solidFill>
                  <a:srgbClr val="002060"/>
                </a:solidFill>
                <a:latin typeface="+mn-lt"/>
              </a:rPr>
              <a:t>cost to the uninsured patient</a:t>
            </a:r>
            <a:endParaRPr lang="en-US" sz="4000" b="0" dirty="0">
              <a:solidFill>
                <a:srgbClr val="002060"/>
              </a:solidFill>
            </a:endParaRPr>
          </a:p>
        </p:txBody>
      </p:sp>
      <p:pic>
        <p:nvPicPr>
          <p:cNvPr id="6" name="Picture 5">
            <a:extLst>
              <a:ext uri="{FF2B5EF4-FFF2-40B4-BE49-F238E27FC236}">
                <a16:creationId xmlns:a16="http://schemas.microsoft.com/office/drawing/2014/main" id="{C90743AF-A313-2AA7-0A35-EC94C66EF03B}"/>
              </a:ext>
            </a:extLst>
          </p:cNvPr>
          <p:cNvPicPr>
            <a:picLocks noChangeAspect="1"/>
          </p:cNvPicPr>
          <p:nvPr/>
        </p:nvPicPr>
        <p:blipFill>
          <a:blip r:embed="rId3"/>
          <a:stretch>
            <a:fillRect/>
          </a:stretch>
        </p:blipFill>
        <p:spPr>
          <a:xfrm>
            <a:off x="425744" y="6151944"/>
            <a:ext cx="2058778" cy="443028"/>
          </a:xfrm>
          <a:prstGeom prst="rect">
            <a:avLst/>
          </a:prstGeom>
        </p:spPr>
      </p:pic>
      <p:sp>
        <p:nvSpPr>
          <p:cNvPr id="7" name="TextBox 6">
            <a:extLst>
              <a:ext uri="{FF2B5EF4-FFF2-40B4-BE49-F238E27FC236}">
                <a16:creationId xmlns:a16="http://schemas.microsoft.com/office/drawing/2014/main" id="{3FF1E8D3-47A6-1EA0-31CA-39E7C447E50B}"/>
              </a:ext>
            </a:extLst>
          </p:cNvPr>
          <p:cNvSpPr txBox="1"/>
          <p:nvPr/>
        </p:nvSpPr>
        <p:spPr>
          <a:xfrm>
            <a:off x="374984" y="1956316"/>
            <a:ext cx="5952665" cy="3416320"/>
          </a:xfrm>
          <a:prstGeom prst="rect">
            <a:avLst/>
          </a:prstGeom>
          <a:noFill/>
        </p:spPr>
        <p:txBody>
          <a:bodyPr wrap="square" rtlCol="0">
            <a:spAutoFit/>
          </a:bodyPr>
          <a:lstStyle/>
          <a:p>
            <a:pPr marL="342900" indent="-342900">
              <a:buFont typeface="Arial" panose="020B0604020202020204" pitchFamily="34" charset="0"/>
              <a:buChar char="•"/>
            </a:pPr>
            <a:r>
              <a:rPr lang="en-US" sz="1800" dirty="0">
                <a:solidFill>
                  <a:srgbClr val="002060"/>
                </a:solidFill>
              </a:rPr>
              <a:t>Prescribe Varenicline or Bupropion 150 mg SR for uninsured patients.</a:t>
            </a:r>
          </a:p>
          <a:p>
            <a:pPr marL="342900" indent="-342900">
              <a:buFont typeface="Arial" panose="020B0604020202020204" pitchFamily="34" charset="0"/>
              <a:buChar char="•"/>
            </a:pPr>
            <a:r>
              <a:rPr lang="en-US" sz="1800" dirty="0">
                <a:solidFill>
                  <a:srgbClr val="002060"/>
                </a:solidFill>
              </a:rPr>
              <a:t>Enter </a:t>
            </a:r>
            <a:r>
              <a:rPr lang="en-US" sz="1800" b="1" dirty="0">
                <a:solidFill>
                  <a:srgbClr val="002060"/>
                </a:solidFill>
              </a:rPr>
              <a:t>“TCP” </a:t>
            </a:r>
            <a:r>
              <a:rPr lang="en-US" sz="1800" dirty="0">
                <a:solidFill>
                  <a:srgbClr val="002060"/>
                </a:solidFill>
              </a:rPr>
              <a:t>in the comments section of the prescription.</a:t>
            </a:r>
          </a:p>
          <a:p>
            <a:pPr marL="800100" lvl="1" indent="-342900">
              <a:buFont typeface="Arial" panose="020B0604020202020204" pitchFamily="34" charset="0"/>
              <a:buChar char="•"/>
            </a:pPr>
            <a:r>
              <a:rPr lang="en-US" dirty="0">
                <a:solidFill>
                  <a:srgbClr val="002060"/>
                </a:solidFill>
              </a:rPr>
              <a:t>This notifies the pharmacy that this is a zero-copay medication for the patient.</a:t>
            </a:r>
          </a:p>
          <a:p>
            <a:pPr marL="342900" indent="-342900">
              <a:buFont typeface="Arial" panose="020B0604020202020204" pitchFamily="34" charset="0"/>
              <a:buChar char="•"/>
            </a:pPr>
            <a:r>
              <a:rPr lang="en-US" dirty="0">
                <a:solidFill>
                  <a:srgbClr val="002060"/>
                </a:solidFill>
              </a:rPr>
              <a:t>Inform the patient that there will be zero copay at the pharmacy. If there is a charge the pharmacist should contact the prescribing provider.</a:t>
            </a:r>
          </a:p>
          <a:p>
            <a:endParaRPr lang="en-US" i="1" dirty="0">
              <a:solidFill>
                <a:srgbClr val="002060"/>
              </a:solidFill>
            </a:endParaRPr>
          </a:p>
          <a:p>
            <a:r>
              <a:rPr lang="en-US" i="1" dirty="0">
                <a:solidFill>
                  <a:srgbClr val="002060"/>
                </a:solidFill>
              </a:rPr>
              <a:t>Note: “TCP” in the comments sections also allows the pharmacy to categorize these medications for quarterly reimbursement through AUCH TCP.</a:t>
            </a:r>
            <a:endParaRPr lang="en-US" dirty="0"/>
          </a:p>
        </p:txBody>
      </p:sp>
    </p:spTree>
    <p:extLst>
      <p:ext uri="{BB962C8B-B14F-4D97-AF65-F5344CB8AC3E}">
        <p14:creationId xmlns:p14="http://schemas.microsoft.com/office/powerpoint/2010/main" val="1995010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 icon&#10;&#10;Description automatically generated">
            <a:extLst>
              <a:ext uri="{FF2B5EF4-FFF2-40B4-BE49-F238E27FC236}">
                <a16:creationId xmlns:a16="http://schemas.microsoft.com/office/drawing/2014/main" id="{AD0116E3-1B95-D84B-E78C-5999A452D711}"/>
              </a:ext>
            </a:extLst>
          </p:cNvPr>
          <p:cNvPicPr>
            <a:picLocks noChangeAspect="1"/>
          </p:cNvPicPr>
          <p:nvPr/>
        </p:nvPicPr>
        <p:blipFill rotWithShape="1">
          <a:blip r:embed="rId2">
            <a:extLst>
              <a:ext uri="{28A0092B-C50C-407E-A947-70E740481C1C}">
                <a14:useLocalDpi xmlns:a14="http://schemas.microsoft.com/office/drawing/2010/main" val="0"/>
              </a:ext>
            </a:extLst>
          </a:blip>
          <a:srcRect l="6408" r="6646"/>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rgbClr val="C8DEE8"/>
          </a:solidFill>
        </p:spPr>
      </p:pic>
      <p:sp>
        <p:nvSpPr>
          <p:cNvPr id="9" name="Title 1">
            <a:extLst>
              <a:ext uri="{FF2B5EF4-FFF2-40B4-BE49-F238E27FC236}">
                <a16:creationId xmlns:a16="http://schemas.microsoft.com/office/drawing/2014/main" id="{E1CB0913-8D20-D448-E46C-849B39747124}"/>
              </a:ext>
            </a:extLst>
          </p:cNvPr>
          <p:cNvSpPr txBox="1">
            <a:spLocks/>
          </p:cNvSpPr>
          <p:nvPr/>
        </p:nvSpPr>
        <p:spPr>
          <a:xfrm>
            <a:off x="552571" y="46967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315470"/>
                </a:solidFill>
                <a:latin typeface="+mj-lt"/>
                <a:ea typeface="+mj-ea"/>
                <a:cs typeface="+mj-cs"/>
              </a:defRPr>
            </a:lvl1pPr>
          </a:lstStyle>
          <a:p>
            <a:r>
              <a:rPr lang="en-US" b="0" dirty="0">
                <a:solidFill>
                  <a:srgbClr val="002060"/>
                </a:solidFill>
                <a:latin typeface="+mn-lt"/>
              </a:rPr>
              <a:t>Recent limitations on </a:t>
            </a:r>
          </a:p>
          <a:p>
            <a:r>
              <a:rPr lang="en-US" b="0" dirty="0">
                <a:solidFill>
                  <a:srgbClr val="002060"/>
                </a:solidFill>
                <a:latin typeface="+mn-lt"/>
              </a:rPr>
              <a:t>varenicline prescribing</a:t>
            </a:r>
            <a:endParaRPr lang="en-US" b="0" dirty="0">
              <a:solidFill>
                <a:srgbClr val="002060"/>
              </a:solidFill>
            </a:endParaRPr>
          </a:p>
        </p:txBody>
      </p:sp>
      <p:pic>
        <p:nvPicPr>
          <p:cNvPr id="6" name="Picture 5">
            <a:extLst>
              <a:ext uri="{FF2B5EF4-FFF2-40B4-BE49-F238E27FC236}">
                <a16:creationId xmlns:a16="http://schemas.microsoft.com/office/drawing/2014/main" id="{E88BAF4B-3834-BF7E-316F-7BA4F5040454}"/>
              </a:ext>
            </a:extLst>
          </p:cNvPr>
          <p:cNvPicPr>
            <a:picLocks noChangeAspect="1"/>
          </p:cNvPicPr>
          <p:nvPr/>
        </p:nvPicPr>
        <p:blipFill>
          <a:blip r:embed="rId3"/>
          <a:stretch>
            <a:fillRect/>
          </a:stretch>
        </p:blipFill>
        <p:spPr>
          <a:xfrm>
            <a:off x="495300" y="6238672"/>
            <a:ext cx="2058778" cy="443028"/>
          </a:xfrm>
          <a:prstGeom prst="rect">
            <a:avLst/>
          </a:prstGeom>
        </p:spPr>
      </p:pic>
      <p:sp>
        <p:nvSpPr>
          <p:cNvPr id="8" name="TextBox 7">
            <a:extLst>
              <a:ext uri="{FF2B5EF4-FFF2-40B4-BE49-F238E27FC236}">
                <a16:creationId xmlns:a16="http://schemas.microsoft.com/office/drawing/2014/main" id="{FDB7B70C-39C0-0A53-31B5-3998F13838D3}"/>
              </a:ext>
            </a:extLst>
          </p:cNvPr>
          <p:cNvSpPr txBox="1"/>
          <p:nvPr/>
        </p:nvSpPr>
        <p:spPr>
          <a:xfrm>
            <a:off x="552571" y="2096571"/>
            <a:ext cx="5619373" cy="3539430"/>
          </a:xfrm>
          <a:prstGeom prst="rect">
            <a:avLst/>
          </a:prstGeom>
          <a:noFill/>
        </p:spPr>
        <p:txBody>
          <a:bodyPr wrap="square">
            <a:spAutoFit/>
          </a:bodyPr>
          <a:lstStyle/>
          <a:p>
            <a:pPr marL="285750" indent="-285750">
              <a:buFont typeface="Arial" panose="020B0604020202020204" pitchFamily="34" charset="0"/>
              <a:buChar char="•"/>
            </a:pPr>
            <a:r>
              <a:rPr lang="en-US" sz="1400" dirty="0">
                <a:solidFill>
                  <a:srgbClr val="002060"/>
                </a:solidFill>
              </a:rPr>
              <a:t>Due to the high cost of Varenicline under 340b, AUCH TCP will reimburse on a first come first serve basis.</a:t>
            </a:r>
          </a:p>
          <a:p>
            <a:pPr marL="285750" indent="-285750">
              <a:buFont typeface="Arial" panose="020B0604020202020204" pitchFamily="34" charset="0"/>
              <a:buChar char="•"/>
            </a:pPr>
            <a:r>
              <a:rPr lang="en-US" sz="1400" dirty="0">
                <a:solidFill>
                  <a:srgbClr val="002060"/>
                </a:solidFill>
              </a:rPr>
              <a:t>When the Fiscal Year (FY) grant funds run out, AUCH will pause the reimbursement program until the next grant period. </a:t>
            </a:r>
          </a:p>
          <a:p>
            <a:pPr marL="742950" lvl="1" indent="-285750">
              <a:buFont typeface="Arial" panose="020B0604020202020204" pitchFamily="34" charset="0"/>
              <a:buChar char="•"/>
            </a:pPr>
            <a:r>
              <a:rPr lang="en-US" sz="1400" b="1" dirty="0">
                <a:solidFill>
                  <a:srgbClr val="002060"/>
                </a:solidFill>
              </a:rPr>
              <a:t>Medical Director and Pharmacists will be notified quarterly on the number of prescriptions available for reimbursement.</a:t>
            </a:r>
          </a:p>
          <a:p>
            <a:pPr marL="285750" indent="-285750">
              <a:buFont typeface="Arial" panose="020B0604020202020204" pitchFamily="34" charset="0"/>
              <a:buChar char="•"/>
            </a:pPr>
            <a:r>
              <a:rPr lang="en-US" sz="1400" dirty="0">
                <a:solidFill>
                  <a:srgbClr val="002060"/>
                </a:solidFill>
              </a:rPr>
              <a:t>The maximum reimbursement amount for Varenicline is $225 plus fill fee.</a:t>
            </a:r>
          </a:p>
          <a:p>
            <a:pPr marL="285750" indent="-285750">
              <a:buFont typeface="Arial" panose="020B0604020202020204" pitchFamily="34" charset="0"/>
              <a:buChar char="•"/>
            </a:pPr>
            <a:r>
              <a:rPr lang="en-US" sz="1400" dirty="0">
                <a:solidFill>
                  <a:srgbClr val="002060"/>
                </a:solidFill>
              </a:rPr>
              <a:t>This cost reimbursement is driven by the current 340b cost formulary and may lower the reimbursement from one quarter to the next.</a:t>
            </a:r>
          </a:p>
          <a:p>
            <a:pPr marL="285750" indent="-285750">
              <a:buFont typeface="Arial" panose="020B0604020202020204" pitchFamily="34" charset="0"/>
              <a:buChar char="•"/>
            </a:pPr>
            <a:r>
              <a:rPr lang="en-US" sz="1400" dirty="0">
                <a:solidFill>
                  <a:srgbClr val="002060"/>
                </a:solidFill>
              </a:rPr>
              <a:t>Pharmacies must submit their quarterly reports to AUCH for reimbursement by the 5th day of each quarter.</a:t>
            </a:r>
          </a:p>
          <a:p>
            <a:pPr marL="742950" lvl="1" indent="-285750">
              <a:buFont typeface="Arial" panose="020B0604020202020204" pitchFamily="34" charset="0"/>
              <a:buChar char="•"/>
            </a:pPr>
            <a:r>
              <a:rPr lang="en-US" sz="1400" dirty="0">
                <a:solidFill>
                  <a:srgbClr val="002060"/>
                </a:solidFill>
              </a:rPr>
              <a:t>October 5</a:t>
            </a:r>
            <a:r>
              <a:rPr lang="en-US" sz="1400" baseline="30000" dirty="0">
                <a:solidFill>
                  <a:srgbClr val="002060"/>
                </a:solidFill>
              </a:rPr>
              <a:t>th</a:t>
            </a:r>
            <a:r>
              <a:rPr lang="en-US" sz="1400" dirty="0">
                <a:solidFill>
                  <a:srgbClr val="002060"/>
                </a:solidFill>
              </a:rPr>
              <a:t>, January 5</a:t>
            </a:r>
            <a:r>
              <a:rPr lang="en-US" sz="1400" baseline="30000" dirty="0">
                <a:solidFill>
                  <a:srgbClr val="002060"/>
                </a:solidFill>
              </a:rPr>
              <a:t>th</a:t>
            </a:r>
            <a:r>
              <a:rPr lang="en-US" sz="1400" dirty="0">
                <a:solidFill>
                  <a:srgbClr val="002060"/>
                </a:solidFill>
              </a:rPr>
              <a:t>, April 5</a:t>
            </a:r>
            <a:r>
              <a:rPr lang="en-US" sz="1400" baseline="30000" dirty="0">
                <a:solidFill>
                  <a:srgbClr val="002060"/>
                </a:solidFill>
              </a:rPr>
              <a:t>th</a:t>
            </a:r>
            <a:r>
              <a:rPr lang="en-US" sz="1400" dirty="0">
                <a:solidFill>
                  <a:srgbClr val="002060"/>
                </a:solidFill>
              </a:rPr>
              <a:t>, July 5</a:t>
            </a:r>
            <a:r>
              <a:rPr lang="en-US" sz="1400" baseline="30000" dirty="0">
                <a:solidFill>
                  <a:srgbClr val="002060"/>
                </a:solidFill>
              </a:rPr>
              <a:t>th</a:t>
            </a:r>
          </a:p>
          <a:p>
            <a:pPr marL="285750" indent="-285750">
              <a:buFont typeface="Arial" panose="020B0604020202020204" pitchFamily="34" charset="0"/>
              <a:buChar char="•"/>
            </a:pPr>
            <a:r>
              <a:rPr lang="en-US" sz="1400" dirty="0">
                <a:solidFill>
                  <a:srgbClr val="002060"/>
                </a:solidFill>
              </a:rPr>
              <a:t>AUCH sends out a reminder to the pharmacists each quarter to submit all zero copay medications dispensed under AUCH TCP for reimbursement.</a:t>
            </a:r>
            <a:endParaRPr lang="en-US" sz="1400" dirty="0"/>
          </a:p>
        </p:txBody>
      </p:sp>
    </p:spTree>
    <p:extLst>
      <p:ext uri="{BB962C8B-B14F-4D97-AF65-F5344CB8AC3E}">
        <p14:creationId xmlns:p14="http://schemas.microsoft.com/office/powerpoint/2010/main" val="1796004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 icon&#10;&#10;Description automatically generated">
            <a:extLst>
              <a:ext uri="{FF2B5EF4-FFF2-40B4-BE49-F238E27FC236}">
                <a16:creationId xmlns:a16="http://schemas.microsoft.com/office/drawing/2014/main" id="{AD0116E3-1B95-D84B-E78C-5999A452D711}"/>
              </a:ext>
            </a:extLst>
          </p:cNvPr>
          <p:cNvPicPr>
            <a:picLocks noChangeAspect="1"/>
          </p:cNvPicPr>
          <p:nvPr/>
        </p:nvPicPr>
        <p:blipFill rotWithShape="1">
          <a:blip r:embed="rId3">
            <a:extLst>
              <a:ext uri="{28A0092B-C50C-407E-A947-70E740481C1C}">
                <a14:useLocalDpi xmlns:a14="http://schemas.microsoft.com/office/drawing/2010/main" val="0"/>
              </a:ext>
            </a:extLst>
          </a:blip>
          <a:srcRect l="6408" r="6646"/>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rgbClr val="C8DEE8"/>
          </a:solidFill>
        </p:spPr>
      </p:pic>
      <p:sp>
        <p:nvSpPr>
          <p:cNvPr id="9" name="Title 1">
            <a:extLst>
              <a:ext uri="{FF2B5EF4-FFF2-40B4-BE49-F238E27FC236}">
                <a16:creationId xmlns:a16="http://schemas.microsoft.com/office/drawing/2014/main" id="{E1CB0913-8D20-D448-E46C-849B39747124}"/>
              </a:ext>
            </a:extLst>
          </p:cNvPr>
          <p:cNvSpPr txBox="1">
            <a:spLocks/>
          </p:cNvSpPr>
          <p:nvPr/>
        </p:nvSpPr>
        <p:spPr>
          <a:xfrm>
            <a:off x="567489" y="14346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315470"/>
                </a:solidFill>
                <a:latin typeface="+mj-lt"/>
                <a:ea typeface="+mj-ea"/>
                <a:cs typeface="+mj-cs"/>
              </a:defRPr>
            </a:lvl1pPr>
          </a:lstStyle>
          <a:p>
            <a:r>
              <a:rPr lang="en-US" b="0" dirty="0">
                <a:solidFill>
                  <a:srgbClr val="002060"/>
                </a:solidFill>
                <a:latin typeface="+mn-lt"/>
              </a:rPr>
              <a:t>Medication Reporting</a:t>
            </a:r>
            <a:endParaRPr lang="en-US" b="0" dirty="0">
              <a:solidFill>
                <a:srgbClr val="002060"/>
              </a:solidFill>
            </a:endParaRPr>
          </a:p>
        </p:txBody>
      </p:sp>
      <p:pic>
        <p:nvPicPr>
          <p:cNvPr id="6" name="Picture 5">
            <a:extLst>
              <a:ext uri="{FF2B5EF4-FFF2-40B4-BE49-F238E27FC236}">
                <a16:creationId xmlns:a16="http://schemas.microsoft.com/office/drawing/2014/main" id="{3065C1BF-FFAC-5008-0108-0207077A38C4}"/>
              </a:ext>
            </a:extLst>
          </p:cNvPr>
          <p:cNvPicPr>
            <a:picLocks noChangeAspect="1"/>
          </p:cNvPicPr>
          <p:nvPr/>
        </p:nvPicPr>
        <p:blipFill>
          <a:blip r:embed="rId4"/>
          <a:stretch>
            <a:fillRect/>
          </a:stretch>
        </p:blipFill>
        <p:spPr>
          <a:xfrm>
            <a:off x="567489" y="6214272"/>
            <a:ext cx="2058778" cy="443028"/>
          </a:xfrm>
          <a:prstGeom prst="rect">
            <a:avLst/>
          </a:prstGeom>
        </p:spPr>
      </p:pic>
      <p:sp>
        <p:nvSpPr>
          <p:cNvPr id="7" name="TextBox 6">
            <a:extLst>
              <a:ext uri="{FF2B5EF4-FFF2-40B4-BE49-F238E27FC236}">
                <a16:creationId xmlns:a16="http://schemas.microsoft.com/office/drawing/2014/main" id="{51DD190E-414C-446F-1A96-2ED487B4DC28}"/>
              </a:ext>
            </a:extLst>
          </p:cNvPr>
          <p:cNvSpPr txBox="1"/>
          <p:nvPr/>
        </p:nvSpPr>
        <p:spPr>
          <a:xfrm>
            <a:off x="323476" y="1469037"/>
            <a:ext cx="6071308" cy="4247317"/>
          </a:xfrm>
          <a:prstGeom prst="rect">
            <a:avLst/>
          </a:prstGeom>
          <a:noFill/>
        </p:spPr>
        <p:txBody>
          <a:bodyPr wrap="square" rtlCol="0">
            <a:spAutoFit/>
          </a:bodyPr>
          <a:lstStyle/>
          <a:p>
            <a:pPr marL="342900" indent="-342900">
              <a:buFont typeface="Arial" panose="020B0604020202020204" pitchFamily="34" charset="0"/>
              <a:buChar char="•"/>
            </a:pP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rPr>
              <a:t>For </a:t>
            </a:r>
            <a:r>
              <a:rPr lang="en-US" dirty="0">
                <a:solidFill>
                  <a:srgbClr val="002060"/>
                </a:solidFill>
                <a:latin typeface="Calibri" panose="020F0502020204030204"/>
              </a:rPr>
              <a:t>h</a:t>
            </a:r>
            <a:r>
              <a:rPr kumimoji="0" lang="en-US" sz="1800" b="0" i="0" u="none" strike="noStrike" kern="1200" cap="none" spc="0" normalizeH="0" baseline="0" noProof="0" dirty="0" err="1">
                <a:ln>
                  <a:noFill/>
                </a:ln>
                <a:solidFill>
                  <a:srgbClr val="002060"/>
                </a:solidFill>
                <a:effectLst/>
                <a:uLnTx/>
                <a:uFillTx/>
                <a:latin typeface="Calibri" panose="020F0502020204030204"/>
                <a:ea typeface="+mn-ea"/>
                <a:cs typeface="+mn-cs"/>
              </a:rPr>
              <a:t>ealth</a:t>
            </a: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rPr>
              <a:t> centers using 340basics,  AUCH receives your reports for reimbursement quarterly from 340basics.</a:t>
            </a:r>
            <a:endParaRPr kumimoji="0" lang="en-US" i="0" u="none" strike="noStrike" kern="1200" cap="none" spc="0" normalizeH="0" baseline="0" noProof="0" dirty="0">
              <a:ln>
                <a:noFill/>
              </a:ln>
              <a:solidFill>
                <a:srgbClr val="002060"/>
              </a:solidFill>
              <a:effectLst/>
              <a:uLnTx/>
              <a:uFillTx/>
              <a:latin typeface="Calibri" panose="020F0502020204030204"/>
            </a:endParaRPr>
          </a:p>
          <a:p>
            <a:pPr marL="342900" indent="-342900">
              <a:buFont typeface="Arial" panose="020B0604020202020204" pitchFamily="34" charset="0"/>
              <a:buChar char="•"/>
            </a:pPr>
            <a:r>
              <a:rPr lang="en-US" sz="1800" b="0" dirty="0">
                <a:solidFill>
                  <a:srgbClr val="002060"/>
                </a:solidFill>
                <a:latin typeface="Calibri" panose="020F0502020204030204"/>
                <a:ea typeface="+mn-ea"/>
                <a:cs typeface="+mn-cs"/>
              </a:rPr>
              <a:t>A</a:t>
            </a:r>
            <a:r>
              <a:rPr kumimoji="0" lang="en-US" sz="1800" b="0" i="0" u="none" strike="noStrike" kern="1200" cap="none" spc="0" normalizeH="0" baseline="0" noProof="0" dirty="0" err="1">
                <a:ln>
                  <a:noFill/>
                </a:ln>
                <a:solidFill>
                  <a:srgbClr val="002060"/>
                </a:solidFill>
                <a:effectLst/>
                <a:uLnTx/>
                <a:uFillTx/>
                <a:latin typeface="Calibri" panose="020F0502020204030204"/>
                <a:ea typeface="+mn-ea"/>
                <a:cs typeface="+mn-cs"/>
              </a:rPr>
              <a:t>ll</a:t>
            </a: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rPr>
              <a:t> other pharmacies report by the 5</a:t>
            </a:r>
            <a:r>
              <a:rPr kumimoji="0" lang="en-US" sz="1800" b="0" i="0" u="none" strike="noStrike" kern="1200" cap="none" spc="0" normalizeH="0" baseline="30000" noProof="0" dirty="0">
                <a:ln>
                  <a:noFill/>
                </a:ln>
                <a:solidFill>
                  <a:srgbClr val="002060"/>
                </a:solidFill>
                <a:effectLst/>
                <a:uLnTx/>
                <a:uFillTx/>
                <a:latin typeface="Calibri" panose="020F0502020204030204"/>
                <a:ea typeface="+mn-ea"/>
                <a:cs typeface="+mn-cs"/>
              </a:rPr>
              <a:t>th</a:t>
            </a: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rPr>
              <a:t> of each quarter as described below***.</a:t>
            </a:r>
            <a:b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rPr>
            </a:br>
            <a:br>
              <a:rPr kumimoji="0" lang="en-US" sz="1800" b="1" i="0" u="none" strike="noStrike" kern="1200" cap="none" spc="0" normalizeH="0" baseline="0" noProof="0" dirty="0">
                <a:ln>
                  <a:noFill/>
                </a:ln>
                <a:solidFill>
                  <a:srgbClr val="002060"/>
                </a:solidFill>
                <a:effectLst/>
                <a:uLnTx/>
                <a:uFillTx/>
                <a:latin typeface="Calibri" panose="020F0502020204030204"/>
                <a:ea typeface="+mn-ea"/>
                <a:cs typeface="+mn-cs"/>
              </a:rPr>
            </a:br>
            <a:r>
              <a:rPr kumimoji="0" lang="en-US" sz="1800" b="1" i="1" u="none" strike="noStrike" kern="1200" cap="none" spc="0" normalizeH="0" baseline="0" noProof="0" dirty="0">
                <a:ln>
                  <a:noFill/>
                </a:ln>
                <a:solidFill>
                  <a:srgbClr val="002060"/>
                </a:solidFill>
                <a:effectLst/>
                <a:uLnTx/>
                <a:uFillTx/>
                <a:latin typeface="Calibri" panose="020F0502020204030204"/>
                <a:ea typeface="+mn-ea"/>
                <a:cs typeface="+mn-cs"/>
              </a:rPr>
              <a:t>Patient name or number</a:t>
            </a:r>
            <a:br>
              <a:rPr kumimoji="0" lang="en-US" sz="1800" b="1" i="1" u="none" strike="noStrike" kern="1200" cap="none" spc="0" normalizeH="0" baseline="0" noProof="0" dirty="0">
                <a:ln>
                  <a:noFill/>
                </a:ln>
                <a:solidFill>
                  <a:srgbClr val="002060"/>
                </a:solidFill>
                <a:effectLst/>
                <a:uLnTx/>
                <a:uFillTx/>
                <a:latin typeface="Calibri" panose="020F0502020204030204"/>
                <a:ea typeface="+mn-ea"/>
                <a:cs typeface="+mn-cs"/>
              </a:rPr>
            </a:br>
            <a:r>
              <a:rPr kumimoji="0" lang="en-US" sz="1800" b="1" i="1" u="none" strike="noStrike" kern="1200" cap="none" spc="0" normalizeH="0" baseline="0" noProof="0" dirty="0">
                <a:ln>
                  <a:noFill/>
                </a:ln>
                <a:solidFill>
                  <a:srgbClr val="002060"/>
                </a:solidFill>
                <a:effectLst/>
                <a:uLnTx/>
                <a:uFillTx/>
                <a:latin typeface="Calibri" panose="020F0502020204030204"/>
                <a:ea typeface="+mn-ea"/>
                <a:cs typeface="+mn-cs"/>
              </a:rPr>
              <a:t>Dispense date</a:t>
            </a:r>
            <a:br>
              <a:rPr kumimoji="0" lang="en-US" sz="1800" b="1" i="1" u="none" strike="noStrike" kern="1200" cap="none" spc="0" normalizeH="0" baseline="0" noProof="0" dirty="0">
                <a:ln>
                  <a:noFill/>
                </a:ln>
                <a:solidFill>
                  <a:srgbClr val="002060"/>
                </a:solidFill>
                <a:effectLst/>
                <a:uLnTx/>
                <a:uFillTx/>
                <a:latin typeface="Calibri" panose="020F0502020204030204"/>
                <a:ea typeface="+mn-ea"/>
                <a:cs typeface="+mn-cs"/>
              </a:rPr>
            </a:br>
            <a:r>
              <a:rPr kumimoji="0" lang="en-US" sz="1800" b="1" i="1" u="none" strike="noStrike" kern="1200" cap="none" spc="0" normalizeH="0" baseline="0" noProof="0" dirty="0">
                <a:ln>
                  <a:noFill/>
                </a:ln>
                <a:solidFill>
                  <a:srgbClr val="002060"/>
                </a:solidFill>
                <a:effectLst/>
                <a:uLnTx/>
                <a:uFillTx/>
                <a:latin typeface="Calibri" panose="020F0502020204030204"/>
                <a:ea typeface="+mn-ea"/>
                <a:cs typeface="+mn-cs"/>
              </a:rPr>
              <a:t>Medication name</a:t>
            </a:r>
            <a:br>
              <a:rPr kumimoji="0" lang="en-US" sz="1800" b="1" i="1" u="none" strike="noStrike" kern="1200" cap="none" spc="0" normalizeH="0" baseline="0" noProof="0" dirty="0">
                <a:ln>
                  <a:noFill/>
                </a:ln>
                <a:solidFill>
                  <a:srgbClr val="002060"/>
                </a:solidFill>
                <a:effectLst/>
                <a:uLnTx/>
                <a:uFillTx/>
                <a:latin typeface="Calibri" panose="020F0502020204030204"/>
                <a:ea typeface="+mn-ea"/>
                <a:cs typeface="+mn-cs"/>
              </a:rPr>
            </a:br>
            <a:r>
              <a:rPr kumimoji="0" lang="en-US" sz="1800" b="1" i="1" u="none" strike="noStrike" kern="1200" cap="none" spc="0" normalizeH="0" baseline="0" noProof="0" dirty="0">
                <a:ln>
                  <a:noFill/>
                </a:ln>
                <a:solidFill>
                  <a:srgbClr val="002060"/>
                </a:solidFill>
                <a:effectLst/>
                <a:uLnTx/>
                <a:uFillTx/>
                <a:latin typeface="Calibri" panose="020F0502020204030204"/>
                <a:ea typeface="+mn-ea"/>
                <a:cs typeface="+mn-cs"/>
              </a:rPr>
              <a:t>NDC #</a:t>
            </a:r>
            <a:br>
              <a:rPr kumimoji="0" lang="en-US" sz="1800" b="1" i="1" u="none" strike="noStrike" kern="1200" cap="none" spc="0" normalizeH="0" baseline="0" noProof="0" dirty="0">
                <a:ln>
                  <a:noFill/>
                </a:ln>
                <a:solidFill>
                  <a:srgbClr val="002060"/>
                </a:solidFill>
                <a:effectLst/>
                <a:uLnTx/>
                <a:uFillTx/>
                <a:latin typeface="Calibri" panose="020F0502020204030204"/>
                <a:ea typeface="+mn-ea"/>
                <a:cs typeface="+mn-cs"/>
              </a:rPr>
            </a:br>
            <a:r>
              <a:rPr kumimoji="0" lang="en-US" sz="1800" b="1" i="1" u="none" strike="noStrike" kern="1200" cap="none" spc="0" normalizeH="0" baseline="0" noProof="0" dirty="0">
                <a:ln>
                  <a:noFill/>
                </a:ln>
                <a:solidFill>
                  <a:srgbClr val="002060"/>
                </a:solidFill>
                <a:effectLst/>
                <a:uLnTx/>
                <a:uFillTx/>
                <a:latin typeface="Calibri" panose="020F0502020204030204"/>
                <a:ea typeface="+mn-ea"/>
                <a:cs typeface="+mn-cs"/>
              </a:rPr>
              <a:t>Quantity dispensed</a:t>
            </a:r>
            <a:br>
              <a:rPr kumimoji="0" lang="en-US" sz="1800" b="1" i="1" u="none" strike="noStrike" kern="1200" cap="none" spc="0" normalizeH="0" baseline="0" noProof="0" dirty="0">
                <a:ln>
                  <a:noFill/>
                </a:ln>
                <a:solidFill>
                  <a:srgbClr val="002060"/>
                </a:solidFill>
                <a:effectLst/>
                <a:uLnTx/>
                <a:uFillTx/>
                <a:latin typeface="Calibri" panose="020F0502020204030204"/>
                <a:ea typeface="+mn-ea"/>
                <a:cs typeface="+mn-cs"/>
              </a:rPr>
            </a:br>
            <a:r>
              <a:rPr kumimoji="0" lang="en-US" sz="1800" b="1" i="1" u="none" strike="noStrike" kern="1200" cap="none" spc="0" normalizeH="0" baseline="0" noProof="0" dirty="0">
                <a:ln>
                  <a:noFill/>
                </a:ln>
                <a:solidFill>
                  <a:srgbClr val="002060"/>
                </a:solidFill>
                <a:effectLst/>
                <a:uLnTx/>
                <a:uFillTx/>
                <a:latin typeface="Calibri" panose="020F0502020204030204"/>
                <a:ea typeface="+mn-ea"/>
                <a:cs typeface="+mn-cs"/>
              </a:rPr>
              <a:t>Pharmacy cost</a:t>
            </a:r>
            <a:br>
              <a:rPr kumimoji="0" lang="en-US" sz="1800" b="1" i="1" u="none" strike="noStrike" kern="1200" cap="none" spc="0" normalizeH="0" baseline="0" noProof="0" dirty="0">
                <a:ln>
                  <a:noFill/>
                </a:ln>
                <a:solidFill>
                  <a:srgbClr val="002060"/>
                </a:solidFill>
                <a:effectLst/>
                <a:uLnTx/>
                <a:uFillTx/>
                <a:latin typeface="Calibri" panose="020F0502020204030204"/>
                <a:ea typeface="+mn-ea"/>
                <a:cs typeface="+mn-cs"/>
              </a:rPr>
            </a:br>
            <a:r>
              <a:rPr kumimoji="0" lang="en-US" sz="1800" b="1" i="1" u="none" strike="noStrike" kern="1200" cap="none" spc="0" normalizeH="0" baseline="0" noProof="0" dirty="0">
                <a:ln>
                  <a:noFill/>
                </a:ln>
                <a:solidFill>
                  <a:srgbClr val="002060"/>
                </a:solidFill>
                <a:effectLst/>
                <a:uLnTx/>
                <a:uFillTx/>
                <a:latin typeface="Calibri" panose="020F0502020204030204"/>
                <a:ea typeface="+mn-ea"/>
                <a:cs typeface="+mn-cs"/>
              </a:rPr>
              <a:t>Patient zero copay</a:t>
            </a:r>
            <a:br>
              <a:rPr kumimoji="0" lang="en-US" sz="1800" b="1" i="1" u="none" strike="noStrike" kern="1200" cap="none" spc="0" normalizeH="0" baseline="0" noProof="0" dirty="0">
                <a:ln>
                  <a:noFill/>
                </a:ln>
                <a:solidFill>
                  <a:prstClr val="black"/>
                </a:solidFill>
                <a:effectLst/>
                <a:uLnTx/>
                <a:uFillTx/>
                <a:latin typeface="Calibri" panose="020F0502020204030204"/>
                <a:ea typeface="+mn-ea"/>
                <a:cs typeface="+mn-cs"/>
              </a:rPr>
            </a:br>
            <a:br>
              <a:rPr kumimoji="0" lang="en-US" sz="1800" b="1" i="1"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1800" b="0" i="0" u="none" strike="noStrike" kern="1200" cap="none" spc="0" normalizeH="0" baseline="0" noProof="0" dirty="0">
                <a:ln>
                  <a:noFill/>
                </a:ln>
                <a:solidFill>
                  <a:srgbClr val="FF0000"/>
                </a:solidFill>
                <a:effectLst/>
                <a:uLnTx/>
                <a:uFillTx/>
                <a:latin typeface="Calibri" panose="020F0502020204030204"/>
                <a:ea typeface="+mn-ea"/>
                <a:cs typeface="+mn-cs"/>
              </a:rPr>
              <a:t>*** Please encrypt reports if sending by email as these contain PHI.</a:t>
            </a:r>
            <a:endParaRPr lang="en-US" dirty="0"/>
          </a:p>
        </p:txBody>
      </p:sp>
    </p:spTree>
    <p:extLst>
      <p:ext uri="{BB962C8B-B14F-4D97-AF65-F5344CB8AC3E}">
        <p14:creationId xmlns:p14="http://schemas.microsoft.com/office/powerpoint/2010/main" val="1574034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 icon&#10;&#10;Description automatically generated">
            <a:extLst>
              <a:ext uri="{FF2B5EF4-FFF2-40B4-BE49-F238E27FC236}">
                <a16:creationId xmlns:a16="http://schemas.microsoft.com/office/drawing/2014/main" id="{AD0116E3-1B95-D84B-E78C-5999A452D711}"/>
              </a:ext>
            </a:extLst>
          </p:cNvPr>
          <p:cNvPicPr>
            <a:picLocks noChangeAspect="1"/>
          </p:cNvPicPr>
          <p:nvPr/>
        </p:nvPicPr>
        <p:blipFill rotWithShape="1">
          <a:blip r:embed="rId2">
            <a:extLst>
              <a:ext uri="{28A0092B-C50C-407E-A947-70E740481C1C}">
                <a14:useLocalDpi xmlns:a14="http://schemas.microsoft.com/office/drawing/2010/main" val="0"/>
              </a:ext>
            </a:extLst>
          </a:blip>
          <a:srcRect l="6408" r="6646"/>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rgbClr val="C8DEE8"/>
          </a:solidFill>
        </p:spPr>
      </p:pic>
      <p:sp>
        <p:nvSpPr>
          <p:cNvPr id="9" name="Title 1">
            <a:extLst>
              <a:ext uri="{FF2B5EF4-FFF2-40B4-BE49-F238E27FC236}">
                <a16:creationId xmlns:a16="http://schemas.microsoft.com/office/drawing/2014/main" id="{E1CB0913-8D20-D448-E46C-849B39747124}"/>
              </a:ext>
            </a:extLst>
          </p:cNvPr>
          <p:cNvSpPr txBox="1">
            <a:spLocks/>
          </p:cNvSpPr>
          <p:nvPr/>
        </p:nvSpPr>
        <p:spPr>
          <a:xfrm>
            <a:off x="639678" y="36933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315470"/>
                </a:solidFill>
                <a:latin typeface="+mj-lt"/>
                <a:ea typeface="+mj-ea"/>
                <a:cs typeface="+mj-cs"/>
              </a:defRPr>
            </a:lvl1pPr>
          </a:lstStyle>
          <a:p>
            <a:r>
              <a:rPr lang="en-US" b="0" dirty="0">
                <a:solidFill>
                  <a:srgbClr val="002060"/>
                </a:solidFill>
                <a:latin typeface="+mn-lt"/>
              </a:rPr>
              <a:t>Medication Reporting </a:t>
            </a:r>
          </a:p>
          <a:p>
            <a:r>
              <a:rPr lang="en-US" b="0" dirty="0">
                <a:solidFill>
                  <a:srgbClr val="002060"/>
                </a:solidFill>
                <a:latin typeface="+mn-lt"/>
              </a:rPr>
              <a:t>cont’d </a:t>
            </a:r>
            <a:endParaRPr lang="en-US" b="0" dirty="0">
              <a:solidFill>
                <a:srgbClr val="002060"/>
              </a:solidFill>
            </a:endParaRPr>
          </a:p>
        </p:txBody>
      </p:sp>
      <p:pic>
        <p:nvPicPr>
          <p:cNvPr id="6" name="Picture 5">
            <a:extLst>
              <a:ext uri="{FF2B5EF4-FFF2-40B4-BE49-F238E27FC236}">
                <a16:creationId xmlns:a16="http://schemas.microsoft.com/office/drawing/2014/main" id="{5EF01FD7-E2BD-01C4-AE63-BB207344CC0B}"/>
              </a:ext>
            </a:extLst>
          </p:cNvPr>
          <p:cNvPicPr>
            <a:picLocks noChangeAspect="1"/>
          </p:cNvPicPr>
          <p:nvPr/>
        </p:nvPicPr>
        <p:blipFill>
          <a:blip r:embed="rId3"/>
          <a:stretch>
            <a:fillRect/>
          </a:stretch>
        </p:blipFill>
        <p:spPr>
          <a:xfrm>
            <a:off x="468187" y="6194055"/>
            <a:ext cx="2058778" cy="443028"/>
          </a:xfrm>
          <a:prstGeom prst="rect">
            <a:avLst/>
          </a:prstGeom>
        </p:spPr>
      </p:pic>
      <p:sp>
        <p:nvSpPr>
          <p:cNvPr id="7" name="TextBox 6">
            <a:extLst>
              <a:ext uri="{FF2B5EF4-FFF2-40B4-BE49-F238E27FC236}">
                <a16:creationId xmlns:a16="http://schemas.microsoft.com/office/drawing/2014/main" id="{0F2481AB-7603-4FD4-D3AF-405C9FD9BCE0}"/>
              </a:ext>
            </a:extLst>
          </p:cNvPr>
          <p:cNvSpPr txBox="1"/>
          <p:nvPr/>
        </p:nvSpPr>
        <p:spPr>
          <a:xfrm>
            <a:off x="468187" y="2136338"/>
            <a:ext cx="6323639" cy="2954655"/>
          </a:xfrm>
          <a:prstGeom prst="rect">
            <a:avLst/>
          </a:prstGeom>
          <a:noFill/>
        </p:spPr>
        <p:txBody>
          <a:bodyPr wrap="square" rtlCol="0">
            <a:spAutoFit/>
          </a:bodyPr>
          <a:lstStyle/>
          <a:p>
            <a:pPr marL="342900" indent="-342900">
              <a:buFont typeface="Arial" panose="020B0604020202020204" pitchFamily="34" charset="0"/>
              <a:buChar char="•"/>
            </a:pPr>
            <a:r>
              <a:rPr lang="en-US" sz="1800" dirty="0">
                <a:solidFill>
                  <a:srgbClr val="002060"/>
                </a:solidFill>
              </a:rPr>
              <a:t>Pharmacists, please send the reimbursement report </a:t>
            </a:r>
            <a:br>
              <a:rPr lang="en-US" sz="1800" dirty="0">
                <a:solidFill>
                  <a:srgbClr val="002060"/>
                </a:solidFill>
              </a:rPr>
            </a:br>
            <a:r>
              <a:rPr lang="en-US" sz="1800" dirty="0">
                <a:solidFill>
                  <a:srgbClr val="002060"/>
                </a:solidFill>
              </a:rPr>
              <a:t>to Tracey Siaperas </a:t>
            </a:r>
            <a:r>
              <a:rPr lang="en-US" sz="1800" dirty="0">
                <a:solidFill>
                  <a:srgbClr val="002060"/>
                </a:solidFill>
                <a:hlinkClick r:id="rId4">
                  <a:extLst>
                    <a:ext uri="{A12FA001-AC4F-418D-AE19-62706E023703}">
                      <ahyp:hlinkClr xmlns:ahyp="http://schemas.microsoft.com/office/drawing/2018/hyperlinkcolor" val="tx"/>
                    </a:ext>
                  </a:extLst>
                </a:hlinkClick>
              </a:rPr>
              <a:t>tracey@auch.org</a:t>
            </a:r>
            <a:r>
              <a:rPr lang="en-US" sz="1800" dirty="0">
                <a:solidFill>
                  <a:srgbClr val="002060"/>
                </a:solidFill>
              </a:rPr>
              <a:t>.</a:t>
            </a:r>
          </a:p>
          <a:p>
            <a:endParaRPr lang="en-US" dirty="0">
              <a:solidFill>
                <a:srgbClr val="002060"/>
              </a:solidFill>
            </a:endParaRPr>
          </a:p>
          <a:p>
            <a:pPr marL="342900" indent="-342900">
              <a:buFont typeface="Arial" panose="020B0604020202020204" pitchFamily="34" charset="0"/>
              <a:buChar char="•"/>
            </a:pPr>
            <a:r>
              <a:rPr lang="en-US" sz="1800" dirty="0">
                <a:solidFill>
                  <a:srgbClr val="002060"/>
                </a:solidFill>
              </a:rPr>
              <a:t>Reimbursements take 3-4 weeks.</a:t>
            </a:r>
          </a:p>
          <a:p>
            <a:endParaRPr lang="en-US" dirty="0">
              <a:solidFill>
                <a:srgbClr val="002060"/>
              </a:solidFill>
            </a:endParaRPr>
          </a:p>
          <a:p>
            <a:endParaRPr lang="en-US" sz="1800" b="1" dirty="0">
              <a:solidFill>
                <a:srgbClr val="002060"/>
              </a:solidFill>
            </a:endParaRPr>
          </a:p>
          <a:p>
            <a:r>
              <a:rPr lang="en-US" sz="2400" b="1" dirty="0">
                <a:solidFill>
                  <a:srgbClr val="002060"/>
                </a:solidFill>
              </a:rPr>
              <a:t>Questions:</a:t>
            </a:r>
          </a:p>
          <a:p>
            <a:r>
              <a:rPr lang="en-US" sz="1800" dirty="0">
                <a:solidFill>
                  <a:srgbClr val="002060"/>
                </a:solidFill>
              </a:rPr>
              <a:t>Tracey Siaperas </a:t>
            </a:r>
          </a:p>
          <a:p>
            <a:r>
              <a:rPr lang="en-US" sz="1800" dirty="0">
                <a:solidFill>
                  <a:srgbClr val="002060"/>
                </a:solidFill>
                <a:hlinkClick r:id="rId4">
                  <a:extLst>
                    <a:ext uri="{A12FA001-AC4F-418D-AE19-62706E023703}">
                      <ahyp:hlinkClr xmlns:ahyp="http://schemas.microsoft.com/office/drawing/2018/hyperlinkcolor" val="tx"/>
                    </a:ext>
                  </a:extLst>
                </a:hlinkClick>
              </a:rPr>
              <a:t>tracey@auch.org</a:t>
            </a:r>
            <a:br>
              <a:rPr lang="en-US" sz="1800" dirty="0">
                <a:solidFill>
                  <a:srgbClr val="002060"/>
                </a:solidFill>
              </a:rPr>
            </a:br>
            <a:r>
              <a:rPr lang="en-US" sz="1800" dirty="0">
                <a:solidFill>
                  <a:srgbClr val="002060"/>
                </a:solidFill>
              </a:rPr>
              <a:t>(801)716-4610</a:t>
            </a:r>
            <a:endParaRPr lang="en-US" dirty="0"/>
          </a:p>
        </p:txBody>
      </p:sp>
    </p:spTree>
    <p:extLst>
      <p:ext uri="{BB962C8B-B14F-4D97-AF65-F5344CB8AC3E}">
        <p14:creationId xmlns:p14="http://schemas.microsoft.com/office/powerpoint/2010/main" val="2513503362"/>
      </p:ext>
    </p:extLst>
  </p:cSld>
  <p:clrMapOvr>
    <a:masterClrMapping/>
  </p:clrMapOvr>
</p:sld>
</file>

<file path=ppt/theme/theme1.xml><?xml version="1.0" encoding="utf-8"?>
<a:theme xmlns:a="http://schemas.openxmlformats.org/drawingml/2006/main" name="Office Theme">
  <a:themeElements>
    <a:clrScheme name="Custom 1">
      <a:dk1>
        <a:srgbClr val="FFFFFF"/>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6AADA7DD7C754D84A1F12F2E7A3AF1" ma:contentTypeVersion="17" ma:contentTypeDescription="Create a new document." ma:contentTypeScope="" ma:versionID="4106f2b454f1deb014fb8d1aea6a6513">
  <xsd:schema xmlns:xsd="http://www.w3.org/2001/XMLSchema" xmlns:xs="http://www.w3.org/2001/XMLSchema" xmlns:p="http://schemas.microsoft.com/office/2006/metadata/properties" xmlns:ns2="04b44a28-9832-471d-a064-d88ab0f73439" xmlns:ns3="e58782d5-b824-4948-912d-54c7408b6e5e" targetNamespace="http://schemas.microsoft.com/office/2006/metadata/properties" ma:root="true" ma:fieldsID="2b92165b78ec97d6c686014b2b97454b" ns2:_="" ns3:_="">
    <xsd:import namespace="04b44a28-9832-471d-a064-d88ab0f73439"/>
    <xsd:import namespace="e58782d5-b824-4948-912d-54c7408b6e5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element ref="ns2:MediaServiceLocation" minOccurs="0"/>
                <xsd:element ref="ns2:DateandTime"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b44a28-9832-471d-a064-d88ab0f734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DateandTime" ma:index="20" nillable="true" ma:displayName="Date and Time" ma:format="DateTime" ma:internalName="DateandTime">
      <xsd:simpleType>
        <xsd:restriction base="dms:DateTime"/>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aae59b93-c8c9-41ec-be86-5438ca9d2e7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58782d5-b824-4948-912d-54c7408b6e5e"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c1bbecb8-9631-4446-8d4a-5bb770ad2800}" ma:internalName="TaxCatchAll" ma:showField="CatchAllData" ma:web="e58782d5-b824-4948-912d-54c7408b6e5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ateandTime xmlns="04b44a28-9832-471d-a064-d88ab0f73439" xsi:nil="true"/>
    <TaxCatchAll xmlns="e58782d5-b824-4948-912d-54c7408b6e5e" xsi:nil="true"/>
    <lcf76f155ced4ddcb4097134ff3c332f xmlns="04b44a28-9832-471d-a064-d88ab0f73439">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EC5AD9-1F29-487C-808D-94B3CEC635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b44a28-9832-471d-a064-d88ab0f73439"/>
    <ds:schemaRef ds:uri="e58782d5-b824-4948-912d-54c7408b6e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9B0EB79-2273-4191-AEF9-55E15BA4F010}">
  <ds:schemaRefs>
    <ds:schemaRef ds:uri="http://schemas.microsoft.com/office/2006/documentManagement/types"/>
    <ds:schemaRef ds:uri="http://www.w3.org/XML/1998/namespace"/>
    <ds:schemaRef ds:uri="http://purl.org/dc/elements/1.1/"/>
    <ds:schemaRef ds:uri="http://schemas.microsoft.com/office/infopath/2007/PartnerControls"/>
    <ds:schemaRef ds:uri="04b44a28-9832-471d-a064-d88ab0f73439"/>
    <ds:schemaRef ds:uri="http://purl.org/dc/dcmitype/"/>
    <ds:schemaRef ds:uri="http://purl.org/dc/terms/"/>
    <ds:schemaRef ds:uri="http://schemas.openxmlformats.org/package/2006/metadata/core-properties"/>
    <ds:schemaRef ds:uri="e58782d5-b824-4948-912d-54c7408b6e5e"/>
    <ds:schemaRef ds:uri="http://schemas.microsoft.com/office/2006/metadata/properties"/>
  </ds:schemaRefs>
</ds:datastoreItem>
</file>

<file path=customXml/itemProps3.xml><?xml version="1.0" encoding="utf-8"?>
<ds:datastoreItem xmlns:ds="http://schemas.openxmlformats.org/officeDocument/2006/customXml" ds:itemID="{80747FF3-D8F2-4CBE-B0E8-086C07EE62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TC103457464[[fn=Dividend]]</Template>
  <TotalTime>4871</TotalTime>
  <Words>559</Words>
  <Application>Microsoft Office PowerPoint</Application>
  <PresentationFormat>Widescreen</PresentationFormat>
  <Paragraphs>47</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AUCH Tobacco Cessation Program Medication Reimbursement</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Marans</dc:creator>
  <cp:lastModifiedBy>Tracey Siaperas</cp:lastModifiedBy>
  <cp:revision>14</cp:revision>
  <dcterms:created xsi:type="dcterms:W3CDTF">2014-01-31T22:40:43Z</dcterms:created>
  <dcterms:modified xsi:type="dcterms:W3CDTF">2022-06-08T14:36:46Z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0x010100C26AADA7DD7C754D84A1F12F2E7A3AF1</vt:lpwstr>
  </property>
  <property fmtid="{D5CDD505-2E9C-101B-9397-08002B2CF9AE}" pid="3" name="Order">
    <vt:r8>384600</vt:r8>
  </property>
</Properties>
</file>