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70" r:id="rId5"/>
    <p:sldId id="278" r:id="rId6"/>
    <p:sldId id="280" r:id="rId7"/>
    <p:sldId id="279" r:id="rId8"/>
    <p:sldId id="271" r:id="rId9"/>
    <p:sldId id="260" r:id="rId10"/>
    <p:sldId id="277" r:id="rId11"/>
    <p:sldId id="269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C5E"/>
    <a:srgbClr val="315470"/>
    <a:srgbClr val="72C46B"/>
    <a:srgbClr val="C8DEE8"/>
    <a:srgbClr val="C8DE17"/>
    <a:srgbClr val="90C46B"/>
    <a:srgbClr val="5E9B65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2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26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26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90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4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7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40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0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8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2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290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09572"/>
            <a:ext cx="10515600" cy="3123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	Name</a:t>
            </a:r>
          </a:p>
          <a:p>
            <a:pPr lvl="0"/>
            <a:r>
              <a:rPr lang="en-US" dirty="0"/>
              <a:t>	Title</a:t>
            </a:r>
          </a:p>
          <a:p>
            <a:pPr lvl="0"/>
            <a:r>
              <a:rPr lang="en-US" dirty="0"/>
              <a:t>	Association for Utah Community Health</a:t>
            </a:r>
          </a:p>
          <a:p>
            <a:pPr lvl="0"/>
            <a:r>
              <a:rPr lang="en-US" dirty="0"/>
              <a:t>	Date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4" y="5887616"/>
            <a:ext cx="2671548" cy="6495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270588"/>
          </a:xfrm>
          <a:prstGeom prst="rect">
            <a:avLst/>
          </a:prstGeom>
          <a:solidFill>
            <a:srgbClr val="5E9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587412"/>
            <a:ext cx="12192000" cy="270588"/>
          </a:xfrm>
          <a:prstGeom prst="rect">
            <a:avLst/>
          </a:prstGeom>
          <a:solidFill>
            <a:srgbClr val="90C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267190"/>
            <a:ext cx="12192000" cy="45719"/>
          </a:xfrm>
          <a:prstGeom prst="rect">
            <a:avLst/>
          </a:prstGeom>
          <a:solidFill>
            <a:srgbClr val="C8D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6541693"/>
            <a:ext cx="12192000" cy="45719"/>
          </a:xfrm>
          <a:prstGeom prst="rect">
            <a:avLst/>
          </a:prstGeom>
          <a:solidFill>
            <a:srgbClr val="C8D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3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1547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31547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1547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1547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1547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1547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ap.org/en-us/about-the-aap/aap-press-room/Pages/Immunizations-Image-Gallery.aspx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339FEEA6-85C9-4838-A472-BA04A3BA9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3" r="9091" b="3200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979" y="1894889"/>
            <a:ext cx="4983253" cy="2231692"/>
          </a:xfrm>
        </p:spPr>
        <p:txBody>
          <a:bodyPr anchor="b">
            <a:normAutofit/>
          </a:bodyPr>
          <a:lstStyle/>
          <a:p>
            <a:pPr algn="l"/>
            <a:r>
              <a:rPr lang="en-US" sz="4400" dirty="0">
                <a:latin typeface="Raleway" panose="020B0503030101060003" pitchFamily="34" charset="0"/>
              </a:rPr>
              <a:t>Back-to-School </a:t>
            </a:r>
            <a:r>
              <a:rPr lang="en-US" sz="4400" dirty="0">
                <a:solidFill>
                  <a:srgbClr val="297C5E"/>
                </a:solidFill>
                <a:latin typeface="Raleway" panose="020B0503030101060003" pitchFamily="34" charset="0"/>
              </a:rPr>
              <a:t>Immunization</a:t>
            </a:r>
            <a:r>
              <a:rPr lang="en-US" sz="4400" dirty="0">
                <a:latin typeface="Raleway" panose="020B0503030101060003" pitchFamily="34" charset="0"/>
              </a:rPr>
              <a:t> </a:t>
            </a:r>
            <a:br>
              <a:rPr lang="en-US" sz="4400" dirty="0">
                <a:latin typeface="Raleway" panose="020B0503030101060003" pitchFamily="34" charset="0"/>
              </a:rPr>
            </a:br>
            <a:r>
              <a:rPr lang="en-US" sz="4400" dirty="0">
                <a:latin typeface="Raleway" panose="020B0503030101060003" pitchFamily="34" charset="0"/>
              </a:rPr>
              <a:t>Ad Campaign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DEA86CB-95FA-4F48-A0D6-270CEB10D359}"/>
              </a:ext>
            </a:extLst>
          </p:cNvPr>
          <p:cNvSpPr txBox="1">
            <a:spLocks/>
          </p:cNvSpPr>
          <p:nvPr/>
        </p:nvSpPr>
        <p:spPr>
          <a:xfrm>
            <a:off x="394090" y="1067003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1547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1547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1547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1547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1547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297C5E"/>
                </a:solidFill>
                <a:latin typeface="Raleway" panose="020B0503030101060003" pitchFamily="34" charset="0"/>
              </a:rPr>
              <a:t>Association for Utah Community Health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7F5172-D998-4E99-9FF6-EE410DEF8EB4}"/>
              </a:ext>
            </a:extLst>
          </p:cNvPr>
          <p:cNvSpPr/>
          <p:nvPr/>
        </p:nvSpPr>
        <p:spPr>
          <a:xfrm>
            <a:off x="394090" y="478172"/>
            <a:ext cx="939760" cy="49495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46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BDBF2-7518-489E-9C06-7A3CC2DD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297C5E"/>
                </a:solidFill>
                <a:latin typeface="Raleway" panose="020B0503030101060003" pitchFamily="34" charset="0"/>
                <a:cs typeface="Raavi" panose="020B0502040204020203" pitchFamily="34" charset="0"/>
              </a:rPr>
              <a:t>Resources</a:t>
            </a:r>
            <a:r>
              <a:rPr lang="en-US" dirty="0">
                <a:latin typeface="Raleway" panose="020B0503030101060003" pitchFamily="34" charset="0"/>
              </a:rPr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99D0E-1AC7-4525-8BF5-367CE5054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aleway" panose="020B0503030101060003" pitchFamily="34" charset="0"/>
              </a:rPr>
              <a:t>Immunization photo gallery: </a:t>
            </a:r>
            <a:r>
              <a:rPr lang="en-US" dirty="0">
                <a:hlinkClick r:id="rId2"/>
              </a:rPr>
              <a:t>https://www.aap.org/en-us/about-the-aap/aap-press-room/Pages/Immunizations-Image-Gallery.aspx</a:t>
            </a:r>
            <a:endParaRPr lang="en-US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894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47D90-1CE5-46A6-A7B8-733F9A7C3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297C5E"/>
                </a:solidFill>
                <a:latin typeface="Raleway" panose="020B0503030101060003" pitchFamily="34" charset="0"/>
              </a:rPr>
              <a:t>Additional Efforts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83A885-1C2E-4FB6-82B6-DAB0F20C1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Focus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Photos + Video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A/B Testing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Concurrent campaigns</a:t>
            </a:r>
          </a:p>
          <a:p>
            <a:pPr marL="1143000" lvl="1" indent="-457200"/>
            <a:r>
              <a:rPr lang="en-US" dirty="0"/>
              <a:t>Don’t put your health on hold</a:t>
            </a:r>
          </a:p>
          <a:p>
            <a:pPr marL="1143000" lvl="1" indent="-457200"/>
            <a:r>
              <a:rPr lang="en-US" dirty="0"/>
              <a:t>Stay home, stay healthy</a:t>
            </a:r>
          </a:p>
          <a:p>
            <a:pPr marL="1143000" lvl="1" indent="-457200"/>
            <a:r>
              <a:rPr lang="en-US" dirty="0"/>
              <a:t>Providing care, safely </a:t>
            </a:r>
          </a:p>
        </p:txBody>
      </p:sp>
    </p:spTree>
    <p:extLst>
      <p:ext uri="{BB962C8B-B14F-4D97-AF65-F5344CB8AC3E}">
        <p14:creationId xmlns:p14="http://schemas.microsoft.com/office/powerpoint/2010/main" val="3443848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598C-8B2C-4EC0-A8A1-FF84CB842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297C5E"/>
                </a:solidFill>
                <a:latin typeface="Raleway" panose="020B0503030101060003" pitchFamily="34" charset="0"/>
              </a:rPr>
              <a:t>Questions + Feedback 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009458B-A738-44A0-B3E4-F986F0843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9572"/>
            <a:ext cx="10515600" cy="312305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Raleway" panose="020B0503030101060003" pitchFamily="34" charset="0"/>
              </a:rPr>
              <a:t>Please share your thoughts! </a:t>
            </a:r>
          </a:p>
        </p:txBody>
      </p:sp>
    </p:spTree>
    <p:extLst>
      <p:ext uri="{BB962C8B-B14F-4D97-AF65-F5344CB8AC3E}">
        <p14:creationId xmlns:p14="http://schemas.microsoft.com/office/powerpoint/2010/main" val="903992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0074" y="915907"/>
            <a:ext cx="9771851" cy="950798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297C5E"/>
                </a:solidFill>
                <a:latin typeface="Raleway" panose="020B0503030101060003" pitchFamily="34" charset="0"/>
              </a:rPr>
              <a:t>Campaign Goals + Timeline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26082DC-0F34-4D60-8730-DFCD3CFD5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7104" y="2314100"/>
            <a:ext cx="9457189" cy="2425679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aseline="30000" dirty="0">
                <a:latin typeface="Raleway" panose="020B0503030101060003" pitchFamily="34" charset="0"/>
              </a:rPr>
              <a:t>The campaign’s success, both locally and statewide, will primarily be measured on increase in utilization at individual clinics. Secondarily, campaign awareness will be measured by tracking social + digital media analytics. 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aseline="30000" dirty="0">
                <a:latin typeface="Raleway" panose="020B0503030101060003" pitchFamily="34" charset="0"/>
              </a:rPr>
              <a:t>The campaign will begin on August 3, 2020 and will run for the entire month of August.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aseline="30000" dirty="0">
                <a:latin typeface="Raleway" panose="020B0503030101060003" pitchFamily="34" charset="0"/>
              </a:rPr>
              <a:t>The messaging will shift slightly during the last week in August, focusing on immunization reminders.</a:t>
            </a:r>
          </a:p>
        </p:txBody>
      </p:sp>
    </p:spTree>
    <p:extLst>
      <p:ext uri="{BB962C8B-B14F-4D97-AF65-F5344CB8AC3E}">
        <p14:creationId xmlns:p14="http://schemas.microsoft.com/office/powerpoint/2010/main" val="3674347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9B1E-BA12-4A3B-B5A7-D1D89209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297C5E"/>
                </a:solidFill>
                <a:latin typeface="Raleway" panose="020B0503030101060003" pitchFamily="34" charset="0"/>
              </a:rPr>
              <a:t>Messaging + Imagery </a:t>
            </a:r>
            <a:r>
              <a:rPr lang="en-US" dirty="0">
                <a:solidFill>
                  <a:srgbClr val="297C5E"/>
                </a:solidFill>
                <a:latin typeface="Raleway" panose="020B0503030101060003" pitchFamily="34" charset="0"/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49A8A1-84E0-4075-B87F-BCFA20F58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5682"/>
            <a:ext cx="10515600" cy="290065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It’s time to immunize.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Don’t put your health on hold.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Stay healthy with a well child check.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Health centers provide high-quality to all Utahns, </a:t>
            </a:r>
            <a:br>
              <a:rPr lang="en-US" dirty="0"/>
            </a:br>
            <a:r>
              <a:rPr lang="en-US" dirty="0"/>
              <a:t>regardless of ability to pay or insurance status.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693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8F0EC-9AAE-4CC7-BDF6-FE30FC948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>
                <a:solidFill>
                  <a:srgbClr val="297C5E"/>
                </a:solidFill>
                <a:latin typeface="Raleway" panose="020B0503030101060003" pitchFamily="34" charset="0"/>
              </a:rPr>
              <a:t>Digital Imagery</a:t>
            </a:r>
            <a:r>
              <a:rPr lang="en-US" sz="3600" i="1" dirty="0">
                <a:solidFill>
                  <a:srgbClr val="297C5E"/>
                </a:solidFill>
                <a:latin typeface="Raleway" panose="020B0503030101060003" pitchFamily="34" charset="0"/>
              </a:rPr>
              <a:t> </a:t>
            </a:r>
            <a:r>
              <a:rPr lang="en-US" sz="4800" dirty="0">
                <a:solidFill>
                  <a:srgbClr val="297C5E"/>
                </a:solidFill>
                <a:latin typeface="Raleway" panose="020B0503030101060003" pitchFamily="34" charset="0"/>
              </a:rPr>
              <a:t>   </a:t>
            </a: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7661A6-731C-4C8D-A3A2-823C99109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65" y="2253021"/>
            <a:ext cx="3122613" cy="3122613"/>
          </a:xfrm>
        </p:spPr>
      </p:pic>
      <p:pic>
        <p:nvPicPr>
          <p:cNvPr id="7" name="Picture 6" descr="A picture containing sitting&#10;&#10;Description automatically generated">
            <a:extLst>
              <a:ext uri="{FF2B5EF4-FFF2-40B4-BE49-F238E27FC236}">
                <a16:creationId xmlns:a16="http://schemas.microsoft.com/office/drawing/2014/main" id="{A6A9C5EF-5B3F-4081-86CC-F8FD200F46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06" y="2365278"/>
            <a:ext cx="3122612" cy="3122612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9325FA-77E8-4BEC-B14B-A585B0596C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86" y="2365278"/>
            <a:ext cx="3122612" cy="312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50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8F0EC-9AAE-4CC7-BDF6-FE30FC948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1" dirty="0">
                <a:solidFill>
                  <a:srgbClr val="297C5E"/>
                </a:solidFill>
                <a:latin typeface="Raleway" panose="020B0503030101060003" pitchFamily="34" charset="0"/>
              </a:rPr>
              <a:t>Digital Imagery </a:t>
            </a:r>
            <a:r>
              <a:rPr lang="en-US" dirty="0">
                <a:solidFill>
                  <a:srgbClr val="297C5E"/>
                </a:solidFill>
                <a:latin typeface="Raleway" panose="020B0503030101060003" pitchFamily="34" charset="0"/>
              </a:rPr>
              <a:t>   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A2A81D-13D1-4EE5-A58B-B6473F1B0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06342"/>
            <a:ext cx="5005623" cy="2445316"/>
          </a:xfrm>
          <a:prstGeom prst="rect">
            <a:avLst/>
          </a:prstGeom>
        </p:spPr>
      </p:pic>
      <p:pic>
        <p:nvPicPr>
          <p:cNvPr id="10" name="Picture 9" descr="A screenshot of a newspaper&#10;&#10;Description automatically generated">
            <a:extLst>
              <a:ext uri="{FF2B5EF4-FFF2-40B4-BE49-F238E27FC236}">
                <a16:creationId xmlns:a16="http://schemas.microsoft.com/office/drawing/2014/main" id="{A130FF44-E7D9-446C-B11F-EAFFFE77E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12" y="2206342"/>
            <a:ext cx="5018201" cy="24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54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8F0EC-9AAE-4CC7-BDF6-FE30FC94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518"/>
            <a:ext cx="10515600" cy="132556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297C5E"/>
                </a:solidFill>
                <a:latin typeface="Raleway" panose="020B0503030101060003" pitchFamily="34" charset="0"/>
              </a:rPr>
              <a:t>Digital Imagery/Radio Script </a:t>
            </a:r>
            <a:endParaRPr lang="en-US" sz="3600" i="1" dirty="0">
              <a:solidFill>
                <a:srgbClr val="297C5E"/>
              </a:solidFill>
              <a:latin typeface="Raleway" panose="020B0503030101060003" pitchFamily="34" charset="0"/>
            </a:endParaRPr>
          </a:p>
        </p:txBody>
      </p:sp>
      <p:pic>
        <p:nvPicPr>
          <p:cNvPr id="3" name="Immunization_Revision2_V2">
            <a:hlinkClick r:id="" action="ppaction://media"/>
            <a:extLst>
              <a:ext uri="{FF2B5EF4-FFF2-40B4-BE49-F238E27FC236}">
                <a16:creationId xmlns:a16="http://schemas.microsoft.com/office/drawing/2014/main" id="{7CD77230-5CA2-4B41-A6F4-40E853815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8728" y="2054582"/>
            <a:ext cx="6637907" cy="373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3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8F0EC-9AAE-4CC7-BDF6-FE30FC94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58" y="351945"/>
            <a:ext cx="10515600" cy="132556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297C5E"/>
                </a:solidFill>
                <a:latin typeface="Raleway" panose="020B0503030101060003" pitchFamily="34" charset="0"/>
              </a:rPr>
              <a:t>Print Materials </a:t>
            </a:r>
            <a:endParaRPr lang="en-US" sz="5400" i="1" dirty="0">
              <a:solidFill>
                <a:srgbClr val="297C5E"/>
              </a:solidFill>
              <a:latin typeface="Raleway" panose="020B0503030101060003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960E9DE-7F71-404E-9BAE-1520821547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674714"/>
              </p:ext>
            </p:extLst>
          </p:nvPr>
        </p:nvGraphicFramePr>
        <p:xfrm>
          <a:off x="7972604" y="514350"/>
          <a:ext cx="37719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3" imgW="3771900" imgH="5829300" progId="Acrobat.Document.DC">
                  <p:embed/>
                </p:oleObj>
              </mc:Choice>
              <mc:Fallback>
                <p:oleObj name="Acrobat Document" r:id="rId3" imgW="3771900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72604" y="514350"/>
                        <a:ext cx="37719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BEF5AB-4540-4702-B53A-2A1654ADE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647" y="1349246"/>
            <a:ext cx="3771900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83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E867D-E48C-425A-983B-AE25B98D9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34494"/>
            <a:ext cx="10515600" cy="1325563"/>
          </a:xfrm>
        </p:spPr>
        <p:txBody>
          <a:bodyPr/>
          <a:lstStyle/>
          <a:p>
            <a:r>
              <a:rPr lang="en-US" sz="4800" dirty="0">
                <a:solidFill>
                  <a:srgbClr val="297C5E"/>
                </a:solidFill>
                <a:latin typeface="Raleway" panose="020B0503030101060003" pitchFamily="34" charset="0"/>
              </a:rPr>
              <a:t>Statewide</a:t>
            </a:r>
            <a:r>
              <a:rPr lang="en-US" dirty="0">
                <a:solidFill>
                  <a:srgbClr val="297C5E"/>
                </a:solidFill>
                <a:latin typeface="Raleway" panose="020B0503030101060003" pitchFamily="34" charset="0"/>
              </a:rPr>
              <a:t> Efforts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E991012-2E81-4BDC-AE04-6592B0DD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60057"/>
            <a:ext cx="10637940" cy="3367620"/>
          </a:xfrm>
        </p:spPr>
        <p:txBody>
          <a:bodyPr>
            <a:normAutofit fontScale="70000" lnSpcReduction="20000"/>
          </a:bodyPr>
          <a:lstStyle/>
          <a:p>
            <a:pPr marL="457200" lvl="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aleway" panose="020B0503030101060003" pitchFamily="34" charset="0"/>
              </a:rPr>
              <a:t>Radio Spots </a:t>
            </a:r>
          </a:p>
          <a:p>
            <a:pPr marL="1143000" lvl="1" indent="-457200">
              <a:lnSpc>
                <a:spcPct val="100000"/>
              </a:lnSpc>
            </a:pPr>
            <a:r>
              <a:rPr lang="en-US" dirty="0">
                <a:latin typeface="Raleway" panose="020B0503030101060003" pitchFamily="34" charset="0"/>
              </a:rPr>
              <a:t>15 &amp; 30 second spots</a:t>
            </a:r>
          </a:p>
          <a:p>
            <a:pPr marL="1143000" lvl="1" indent="-457200">
              <a:lnSpc>
                <a:spcPct val="100000"/>
              </a:lnSpc>
            </a:pPr>
            <a:r>
              <a:rPr lang="en-US" dirty="0">
                <a:latin typeface="Raleway" panose="020B0503030101060003" pitchFamily="34" charset="0"/>
              </a:rPr>
              <a:t>Broadway Media</a:t>
            </a:r>
          </a:p>
          <a:p>
            <a:pPr marL="1143000" lvl="1" indent="-457200">
              <a:lnSpc>
                <a:spcPct val="100000"/>
              </a:lnSpc>
            </a:pPr>
            <a:r>
              <a:rPr lang="en-US" dirty="0">
                <a:latin typeface="Raleway" panose="020B0503030101060003" pitchFamily="34" charset="0"/>
              </a:rPr>
              <a:t>Canyon Media</a:t>
            </a:r>
          </a:p>
          <a:p>
            <a:pPr marL="1143000" lvl="1" indent="-457200">
              <a:lnSpc>
                <a:spcPct val="100000"/>
              </a:lnSpc>
            </a:pPr>
            <a:r>
              <a:rPr lang="en-US" dirty="0">
                <a:latin typeface="Raleway" panose="020B0503030101060003" pitchFamily="34" charset="0"/>
              </a:rPr>
              <a:t>UPR</a:t>
            </a:r>
          </a:p>
          <a:p>
            <a:pPr lvl="1" indent="0">
              <a:lnSpc>
                <a:spcPct val="100000"/>
              </a:lnSpc>
              <a:buNone/>
            </a:pPr>
            <a:endParaRPr lang="en-US" dirty="0">
              <a:latin typeface="Raleway" panose="020B0503030101060003" pitchFamily="34" charset="0"/>
            </a:endParaRPr>
          </a:p>
          <a:p>
            <a:pPr marL="457200" lvl="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aleway" panose="020B0503030101060003" pitchFamily="34" charset="0"/>
              </a:rPr>
              <a:t>Digital Ads</a:t>
            </a:r>
          </a:p>
          <a:p>
            <a:pPr marL="1143000" lvl="1" indent="-457200">
              <a:lnSpc>
                <a:spcPct val="100000"/>
              </a:lnSpc>
            </a:pPr>
            <a:r>
              <a:rPr lang="en-US" dirty="0">
                <a:latin typeface="Raleway" panose="020B0503030101060003" pitchFamily="34" charset="0"/>
              </a:rPr>
              <a:t>30 second ads</a:t>
            </a:r>
          </a:p>
          <a:p>
            <a:pPr marL="1143000" lvl="1" indent="-457200">
              <a:lnSpc>
                <a:spcPct val="100000"/>
              </a:lnSpc>
            </a:pPr>
            <a:r>
              <a:rPr lang="en-US" dirty="0">
                <a:latin typeface="Raleway" panose="020B0503030101060003" pitchFamily="34" charset="0"/>
              </a:rPr>
              <a:t>Radio: Spotify + Pandora + Radio Stations </a:t>
            </a:r>
          </a:p>
          <a:p>
            <a:pPr marL="1143000" lvl="1" indent="-457200">
              <a:lnSpc>
                <a:spcPct val="100000"/>
              </a:lnSpc>
            </a:pPr>
            <a:r>
              <a:rPr lang="en-US" dirty="0">
                <a:latin typeface="Raleway" panose="020B0503030101060003" pitchFamily="34" charset="0"/>
              </a:rPr>
              <a:t>TV: YouTube + Facebook/Instagram</a:t>
            </a:r>
          </a:p>
          <a:p>
            <a:pPr marL="1143000" lvl="1" indent="-457200">
              <a:lnSpc>
                <a:spcPct val="100000"/>
              </a:lnSpc>
            </a:pPr>
            <a:r>
              <a:rPr lang="en-US" dirty="0">
                <a:latin typeface="Raleway" panose="020B0503030101060003" pitchFamily="34" charset="0"/>
              </a:rPr>
              <a:t>Other: Hulu, KSL, Fox</a:t>
            </a:r>
          </a:p>
          <a:p>
            <a:pPr lvl="0">
              <a:lnSpc>
                <a:spcPct val="100000"/>
              </a:lnSpc>
            </a:pPr>
            <a:endParaRPr lang="en-US" dirty="0">
              <a:latin typeface="Raleway" panose="020B0503030101060003" pitchFamily="34" charset="0"/>
            </a:endParaRPr>
          </a:p>
          <a:p>
            <a:pPr lvl="0">
              <a:lnSpc>
                <a:spcPct val="100000"/>
              </a:lnSpc>
            </a:pPr>
            <a:endParaRPr lang="en-US" dirty="0">
              <a:latin typeface="Raleway" panose="020B0503030101060003" pitchFamily="34" charset="0"/>
            </a:endParaRPr>
          </a:p>
          <a:p>
            <a:pPr>
              <a:lnSpc>
                <a:spcPct val="100000"/>
              </a:lnSpc>
            </a:pPr>
            <a:endParaRPr lang="en-US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41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BDBF2-7518-489E-9C06-7A3CC2DD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297C5E"/>
                </a:solidFill>
                <a:latin typeface="Raleway" panose="020B0503030101060003" pitchFamily="34" charset="0"/>
              </a:rPr>
              <a:t>Local</a:t>
            </a:r>
            <a:r>
              <a:rPr lang="en-US" dirty="0">
                <a:solidFill>
                  <a:srgbClr val="297C5E"/>
                </a:solidFill>
                <a:latin typeface="Raleway" panose="020B0503030101060003" pitchFamily="34" charset="0"/>
              </a:rPr>
              <a:t> Efforts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3F4EDA-735E-4959-9F85-050AE6116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aleway" panose="020B0503030101060003" pitchFamily="34" charset="0"/>
              </a:rPr>
              <a:t>Customized materials made for each health center to be integrated into already existing marketing + advertisement efforts</a:t>
            </a:r>
          </a:p>
        </p:txBody>
      </p:sp>
    </p:spTree>
    <p:extLst>
      <p:ext uri="{BB962C8B-B14F-4D97-AF65-F5344CB8AC3E}">
        <p14:creationId xmlns:p14="http://schemas.microsoft.com/office/powerpoint/2010/main" val="80623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258</Words>
  <Application>Microsoft Office PowerPoint</Application>
  <PresentationFormat>Widescreen</PresentationFormat>
  <Paragraphs>43</Paragraphs>
  <Slides>12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Raleway</vt:lpstr>
      <vt:lpstr>Office Theme</vt:lpstr>
      <vt:lpstr>Acrobat Document</vt:lpstr>
      <vt:lpstr>Back-to-School Immunization  Ad Campaign</vt:lpstr>
      <vt:lpstr>Campaign Goals + Timeline </vt:lpstr>
      <vt:lpstr>Messaging + Imagery  </vt:lpstr>
      <vt:lpstr>Digital Imagery    </vt:lpstr>
      <vt:lpstr>Digital Imagery    </vt:lpstr>
      <vt:lpstr>Digital Imagery/Radio Script </vt:lpstr>
      <vt:lpstr>Print Materials </vt:lpstr>
      <vt:lpstr>Statewide Efforts</vt:lpstr>
      <vt:lpstr>Local Efforts</vt:lpstr>
      <vt:lpstr>Resources </vt:lpstr>
      <vt:lpstr>Additional Efforts </vt:lpstr>
      <vt:lpstr>Questions + Feedback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Immunizations  Ad Campaign Overview</dc:title>
  <dc:creator>Beth Fiorello</dc:creator>
  <cp:lastModifiedBy>Beth Fiorello</cp:lastModifiedBy>
  <cp:revision>24</cp:revision>
  <dcterms:created xsi:type="dcterms:W3CDTF">2020-07-21T19:40:30Z</dcterms:created>
  <dcterms:modified xsi:type="dcterms:W3CDTF">2020-07-22T19:32:57Z</dcterms:modified>
</cp:coreProperties>
</file>